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24"/>
  </p:notesMasterIdLst>
  <p:handoutMasterIdLst>
    <p:handoutMasterId r:id="rId25"/>
  </p:handoutMasterIdLst>
  <p:sldIdLst>
    <p:sldId id="256" r:id="rId2"/>
    <p:sldId id="308" r:id="rId3"/>
    <p:sldId id="309" r:id="rId4"/>
    <p:sldId id="263" r:id="rId5"/>
    <p:sldId id="301" r:id="rId6"/>
    <p:sldId id="258" r:id="rId7"/>
    <p:sldId id="310" r:id="rId8"/>
    <p:sldId id="311" r:id="rId9"/>
    <p:sldId id="312" r:id="rId10"/>
    <p:sldId id="270" r:id="rId11"/>
    <p:sldId id="313" r:id="rId12"/>
    <p:sldId id="314" r:id="rId13"/>
    <p:sldId id="315" r:id="rId14"/>
    <p:sldId id="316" r:id="rId15"/>
    <p:sldId id="317" r:id="rId16"/>
    <p:sldId id="335" r:id="rId17"/>
    <p:sldId id="318" r:id="rId18"/>
    <p:sldId id="319" r:id="rId19"/>
    <p:sldId id="320" r:id="rId20"/>
    <p:sldId id="321" r:id="rId21"/>
    <p:sldId id="343" r:id="rId22"/>
    <p:sldId id="274" r:id="rId23"/>
  </p:sldIdLst>
  <p:sldSz cx="9906000" cy="6858000" type="A4"/>
  <p:notesSz cx="6888163" cy="100203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120">
          <p15:clr>
            <a:srgbClr val="A4A3A4"/>
          </p15:clr>
        </p15:guide>
      </p15:sldGuideLst>
    </p:ext>
    <p:ext uri="{2D200454-40CA-4A62-9FC3-DE9A4176ACB9}">
      <p15:notesGuideLst xmlns:p15="http://schemas.microsoft.com/office/powerpoint/2012/main" xmlns="">
        <p15:guide id="1" orient="horz" pos="3155">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73" d="100"/>
          <a:sy n="73" d="100"/>
        </p:scale>
        <p:origin x="-1134" y="-102"/>
      </p:cViewPr>
      <p:guideLst>
        <p:guide orient="horz" pos="2160"/>
        <p:guide pos="3840"/>
        <p:guide pos="3120"/>
      </p:guideLst>
    </p:cSldViewPr>
  </p:slideViewPr>
  <p:notesTextViewPr>
    <p:cViewPr>
      <p:scale>
        <a:sx n="1" d="1"/>
        <a:sy n="1" d="1"/>
      </p:scale>
      <p:origin x="0" y="0"/>
    </p:cViewPr>
  </p:notesTextViewPr>
  <p:notesViewPr>
    <p:cSldViewPr snapToGrid="0">
      <p:cViewPr varScale="1">
        <p:scale>
          <a:sx n="74" d="100"/>
          <a:sy n="74" d="100"/>
        </p:scale>
        <p:origin x="-1716" y="-90"/>
      </p:cViewPr>
      <p:guideLst>
        <p:guide orient="horz" pos="3155"/>
        <p:guide pos="217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9" y="0"/>
            <a:ext cx="2984871" cy="501015"/>
          </a:xfrm>
          <a:prstGeom prst="rect">
            <a:avLst/>
          </a:prstGeom>
        </p:spPr>
        <p:txBody>
          <a:bodyPr vert="horz" lIns="96616" tIns="48308" rIns="96616" bIns="48308" rtlCol="0"/>
          <a:lstStyle>
            <a:lvl1pPr algn="r">
              <a:defRPr sz="1300"/>
            </a:lvl1pPr>
          </a:lstStyle>
          <a:p>
            <a:r>
              <a:rPr lang="en-US" smtClean="0"/>
              <a:t>06/08/2015</a:t>
            </a:r>
            <a:endParaRPr lang="en-US"/>
          </a:p>
        </p:txBody>
      </p:sp>
      <p:sp>
        <p:nvSpPr>
          <p:cNvPr id="4" name="Footer Placeholder 3"/>
          <p:cNvSpPr>
            <a:spLocks noGrp="1"/>
          </p:cNvSpPr>
          <p:nvPr>
            <p:ph type="ftr" sz="quarter" idx="2"/>
          </p:nvPr>
        </p:nvSpPr>
        <p:spPr>
          <a:xfrm>
            <a:off x="1" y="9517548"/>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9" y="9517548"/>
            <a:ext cx="2984871" cy="501015"/>
          </a:xfrm>
          <a:prstGeom prst="rect">
            <a:avLst/>
          </a:prstGeom>
        </p:spPr>
        <p:txBody>
          <a:bodyPr vert="horz" lIns="96616" tIns="48308" rIns="96616" bIns="48308" rtlCol="0" anchor="b"/>
          <a:lstStyle>
            <a:lvl1pPr algn="r">
              <a:defRPr sz="1300"/>
            </a:lvl1pPr>
          </a:lstStyle>
          <a:p>
            <a:fld id="{71DD8C6C-89F3-4856-8AC6-337AABB4433E}" type="slidenum">
              <a:rPr lang="en-US" smtClean="0"/>
              <a:pPr/>
              <a:t>‹#›</a:t>
            </a:fld>
            <a:endParaRPr lang="en-US"/>
          </a:p>
        </p:txBody>
      </p:sp>
    </p:spTree>
    <p:extLst>
      <p:ext uri="{BB962C8B-B14F-4D97-AF65-F5344CB8AC3E}">
        <p14:creationId xmlns:p14="http://schemas.microsoft.com/office/powerpoint/2010/main" xmlns="" val="13702226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2098" y="0"/>
            <a:ext cx="2984871" cy="501015"/>
          </a:xfrm>
          <a:prstGeom prst="rect">
            <a:avLst/>
          </a:prstGeom>
        </p:spPr>
        <p:txBody>
          <a:bodyPr vert="horz" lIns="96616" tIns="48308" rIns="96616" bIns="48308" rtlCol="0"/>
          <a:lstStyle>
            <a:lvl1pPr algn="r">
              <a:defRPr sz="1300"/>
            </a:lvl1pPr>
          </a:lstStyle>
          <a:p>
            <a:r>
              <a:rPr lang="en-US" smtClean="0"/>
              <a:t>06/08/2015</a:t>
            </a:r>
            <a:endParaRPr lang="en-US"/>
          </a:p>
        </p:txBody>
      </p:sp>
      <p:sp>
        <p:nvSpPr>
          <p:cNvPr id="4" name="Slide Image Placeholder 3"/>
          <p:cNvSpPr>
            <a:spLocks noGrp="1" noRot="1" noChangeAspect="1"/>
          </p:cNvSpPr>
          <p:nvPr>
            <p:ph type="sldImg" idx="2"/>
          </p:nvPr>
        </p:nvSpPr>
        <p:spPr>
          <a:xfrm>
            <a:off x="730250" y="750888"/>
            <a:ext cx="5427663" cy="3759200"/>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4"/>
            <a:ext cx="5510530" cy="4509134"/>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51696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2098" y="9516966"/>
            <a:ext cx="2984871" cy="501015"/>
          </a:xfrm>
          <a:prstGeom prst="rect">
            <a:avLst/>
          </a:prstGeom>
        </p:spPr>
        <p:txBody>
          <a:bodyPr vert="horz" lIns="96616" tIns="48308" rIns="96616" bIns="48308" rtlCol="0" anchor="b"/>
          <a:lstStyle>
            <a:lvl1pPr algn="r">
              <a:defRPr sz="1300"/>
            </a:lvl1pPr>
          </a:lstStyle>
          <a:p>
            <a:fld id="{D422D25F-C83E-4F56-8EAC-FDC5ACBCDB51}" type="slidenum">
              <a:rPr lang="en-US" smtClean="0"/>
              <a:pPr/>
              <a:t>‹#›</a:t>
            </a:fld>
            <a:endParaRPr lang="en-US"/>
          </a:p>
        </p:txBody>
      </p:sp>
    </p:spTree>
    <p:extLst>
      <p:ext uri="{BB962C8B-B14F-4D97-AF65-F5344CB8AC3E}">
        <p14:creationId xmlns:p14="http://schemas.microsoft.com/office/powerpoint/2010/main" xmlns="" val="23395267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50888"/>
            <a:ext cx="5427663"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22D25F-C83E-4F56-8EAC-FDC5ACBCDB51}" type="slidenum">
              <a:rPr lang="en-US" smtClean="0"/>
              <a:pPr/>
              <a:t>1</a:t>
            </a:fld>
            <a:endParaRPr lang="en-US"/>
          </a:p>
        </p:txBody>
      </p:sp>
      <p:sp>
        <p:nvSpPr>
          <p:cNvPr id="5" name="Date Placeholder 4"/>
          <p:cNvSpPr>
            <a:spLocks noGrp="1"/>
          </p:cNvSpPr>
          <p:nvPr>
            <p:ph type="dt" idx="11"/>
          </p:nvPr>
        </p:nvSpPr>
        <p:spPr/>
        <p:txBody>
          <a:bodyPr/>
          <a:lstStyle/>
          <a:p>
            <a:r>
              <a:rPr lang="en-US" smtClean="0"/>
              <a:t>06/08/2015</a:t>
            </a:r>
            <a:endParaRPr lang="en-US"/>
          </a:p>
        </p:txBody>
      </p:sp>
    </p:spTree>
    <p:extLst>
      <p:ext uri="{BB962C8B-B14F-4D97-AF65-F5344CB8AC3E}">
        <p14:creationId xmlns:p14="http://schemas.microsoft.com/office/powerpoint/2010/main" xmlns="" val="1470569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sp useBgFill="1">
        <p:nvSpPr>
          <p:cNvPr id="12" name="Freeform 11"/>
          <p:cNvSpPr/>
          <p:nvPr/>
        </p:nvSpPr>
        <p:spPr>
          <a:xfrm>
            <a:off x="-12898" y="2"/>
            <a:ext cx="9493095"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4" y="4282259"/>
            <a:ext cx="9205021"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3" y="2"/>
            <a:ext cx="708465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31462" y="293319"/>
            <a:ext cx="9235782"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724104" y="662656"/>
            <a:ext cx="7926090"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98742" y="3505209"/>
            <a:ext cx="7926090"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020694" y="4578465"/>
            <a:ext cx="4991718" cy="1163112"/>
          </a:xfrm>
        </p:spPr>
        <p:txBody>
          <a:bodyPr/>
          <a:lstStyle>
            <a:lvl1pPr algn="ctr">
              <a:defRPr sz="5400">
                <a:solidFill>
                  <a:schemeClr val="accent1">
                    <a:lumMod val="60000"/>
                    <a:lumOff val="40000"/>
                  </a:schemeClr>
                </a:solidFill>
              </a:defRPr>
            </a:lvl1pPr>
          </a:lstStyle>
          <a:p>
            <a:fld id="{AF3F34B0-BFDB-4557-80B2-02646AB4477B}" type="datetime1">
              <a:rPr lang="id-ID" smtClean="0"/>
              <a:pPr/>
              <a:t>18/07/2016</a:t>
            </a:fld>
            <a:endParaRPr lang="id-ID"/>
          </a:p>
        </p:txBody>
      </p:sp>
      <p:sp>
        <p:nvSpPr>
          <p:cNvPr id="5" name="Footer Placeholder 4"/>
          <p:cNvSpPr>
            <a:spLocks noGrp="1"/>
          </p:cNvSpPr>
          <p:nvPr>
            <p:ph type="ftr" sz="quarter" idx="11"/>
          </p:nvPr>
        </p:nvSpPr>
        <p:spPr>
          <a:xfrm rot="21420000">
            <a:off x="7433" y="5020164"/>
            <a:ext cx="3291269" cy="923330"/>
          </a:xfrm>
          <a:noFill/>
        </p:spPr>
        <p:txBody>
          <a:bodyPr wrap="square" rtlCol="0">
            <a:spAutoFit/>
          </a:bodyPr>
          <a:lstStyle>
            <a:lvl1pPr>
              <a:defRPr lang="en-US" sz="5400" dirty="0"/>
            </a:lvl1pPr>
          </a:lstStyle>
          <a:p>
            <a:endParaRPr lang="id-ID"/>
          </a:p>
        </p:txBody>
      </p:sp>
      <p:sp>
        <p:nvSpPr>
          <p:cNvPr id="6" name="Slide Number Placeholder 5"/>
          <p:cNvSpPr>
            <a:spLocks noGrp="1"/>
          </p:cNvSpPr>
          <p:nvPr>
            <p:ph type="sldNum" sz="quarter" idx="12"/>
          </p:nvPr>
        </p:nvSpPr>
        <p:spPr>
          <a:xfrm rot="21420000">
            <a:off x="8004554" y="3832648"/>
            <a:ext cx="737088" cy="498470"/>
          </a:xfrm>
        </p:spPr>
        <p:txBody>
          <a:bodyPr/>
          <a:lstStyle>
            <a:lvl1pPr>
              <a:defRPr sz="2400">
                <a:solidFill>
                  <a:schemeClr val="tx1">
                    <a:lumMod val="75000"/>
                    <a:lumOff val="25000"/>
                  </a:schemeClr>
                </a:solidFill>
              </a:defRPr>
            </a:lvl1pPr>
          </a:lstStyle>
          <a:p>
            <a:fld id="{821BD636-E9B5-49FC-A58C-03501AFACC94}" type="slidenum">
              <a:rPr lang="id-ID" smtClean="0"/>
              <a:pPr/>
              <a:t>‹#›</a:t>
            </a:fld>
            <a:endParaRPr lang="id-ID"/>
          </a:p>
        </p:txBody>
      </p:sp>
      <p:sp>
        <p:nvSpPr>
          <p:cNvPr id="25" name="5-Point Star 24"/>
          <p:cNvSpPr/>
          <p:nvPr/>
        </p:nvSpPr>
        <p:spPr>
          <a:xfrm rot="21420000">
            <a:off x="3429879" y="5111357"/>
            <a:ext cx="418752"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47196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7217" y="4106334"/>
            <a:ext cx="8445700"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7217" y="685801"/>
            <a:ext cx="8443917"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57200" y="4702923"/>
            <a:ext cx="8445717"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376F6-56C2-4603-A692-9E1126FAC53E}"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05882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7217" y="685801"/>
            <a:ext cx="844748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57200" y="4106333"/>
            <a:ext cx="844571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16F0E-3D78-4785-9BEF-8AA8A7127541}"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322823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07" y="685800"/>
            <a:ext cx="7739079"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59594" y="3610032"/>
            <a:ext cx="7042714"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57213" y="4106334"/>
            <a:ext cx="8447466"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CFEE1-7311-4F27-901D-1FC88CC0DF65}"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
        <p:nvSpPr>
          <p:cNvPr id="13" name="TextBox 12"/>
          <p:cNvSpPr txBox="1"/>
          <p:nvPr/>
        </p:nvSpPr>
        <p:spPr>
          <a:xfrm>
            <a:off x="557213" y="892628"/>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09380" y="2922827"/>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07844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57217" y="1723854"/>
            <a:ext cx="844570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57217" y="4247468"/>
            <a:ext cx="844570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D10EA-D9B3-4887-ABE7-A06FA581E00D}"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287876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57215" y="685802"/>
            <a:ext cx="8445698"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57218" y="2063395"/>
            <a:ext cx="2689479"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57218" y="2639658"/>
            <a:ext cx="2689479"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633" y="2063395"/>
            <a:ext cx="2689479"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440631" y="2639658"/>
            <a:ext cx="2689479"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313436" y="2063395"/>
            <a:ext cx="2689479"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313436" y="2639658"/>
            <a:ext cx="2689479"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585D252-5571-4DA7-BF76-29207E1D77BF}" type="datetime1">
              <a:rPr lang="id-ID" smtClean="0"/>
              <a:pPr/>
              <a:t>18/07/2016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288527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57213" y="685802"/>
            <a:ext cx="8447466"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62124" y="3813026"/>
            <a:ext cx="2689479"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57198" y="2063395"/>
            <a:ext cx="2689479"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62124" y="4389288"/>
            <a:ext cx="2689479"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42899" y="3813026"/>
            <a:ext cx="2689479"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41751" y="2063397"/>
            <a:ext cx="2689479"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41751" y="4389286"/>
            <a:ext cx="2689479"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312271" y="3813026"/>
            <a:ext cx="2689479"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312168" y="2063395"/>
            <a:ext cx="2689479"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312168" y="4389284"/>
            <a:ext cx="2689479"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B110311-E350-4CD2-8867-35B1C31A0CFB}" type="datetime1">
              <a:rPr lang="id-ID" smtClean="0"/>
              <a:pPr/>
              <a:t>18/07/2016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597486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57217" y="2063396"/>
            <a:ext cx="844570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35B197-51AA-4CBB-BF6A-49F6F6F33245}" type="datetime1">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07215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93" y="685802"/>
            <a:ext cx="1840024"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57213" y="685802"/>
            <a:ext cx="6422350"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ADFE06-65C3-4B61-965C-4ADB7E02CE26}" type="datetime1">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95481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57217" y="2063397"/>
            <a:ext cx="844570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9CAE29-259C-482F-941B-FE5E64823FDE}" type="datetime1">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329358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7217" y="685802"/>
            <a:ext cx="844570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57217" y="3742267"/>
            <a:ext cx="844570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EE143-0B17-4ECB-8047-5116B3B6927F}" type="datetime1">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353089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57213" y="685800"/>
            <a:ext cx="8447466"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57212" y="2063397"/>
            <a:ext cx="4134581"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870102" y="2063397"/>
            <a:ext cx="4132813"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8544E-3B81-4365-A0C7-54C24E8950A4}"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34455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57217" y="685800"/>
            <a:ext cx="844570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46167" y="2063396"/>
            <a:ext cx="394562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57215" y="2861734"/>
            <a:ext cx="4134579"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52281" y="2063396"/>
            <a:ext cx="395239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870104" y="2861734"/>
            <a:ext cx="4134579"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1A0E5-5EDE-44F9-970A-FB55DA205A15}" type="datetime1">
              <a:rPr lang="id-ID" smtClean="0"/>
              <a:pPr/>
              <a:t>18/07/2016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96439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DB6E53-9B78-47F6-BEE3-35A3DDCE34AF}" type="datetime1">
              <a:rPr lang="id-ID" smtClean="0"/>
              <a:pPr/>
              <a:t>18/07/2016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238649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559F6-4607-43A2-A844-6C92C04D8C71}" type="datetime1">
              <a:rPr lang="id-ID" smtClean="0"/>
              <a:pPr/>
              <a:t>18/07/2016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277908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588" y="685800"/>
            <a:ext cx="3353074"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4099983" y="685802"/>
            <a:ext cx="4902930"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3588" y="2709054"/>
            <a:ext cx="3353074"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4FF1A-2387-4F9F-B2ED-6A73425AD1D4}"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96363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7213" y="685800"/>
            <a:ext cx="5155557"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79422" y="2"/>
            <a:ext cx="2923493"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57213" y="2709052"/>
            <a:ext cx="5155557"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10239-F51F-4816-9A4E-BFB14FF69C14}" type="datetime1">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3504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906000" cy="6858000"/>
          </a:xfrm>
          <a:prstGeom prst="rect">
            <a:avLst/>
          </a:prstGeom>
        </p:spPr>
      </p:pic>
      <p:grpSp>
        <p:nvGrpSpPr>
          <p:cNvPr id="10" name="Group 9"/>
          <p:cNvGrpSpPr/>
          <p:nvPr/>
        </p:nvGrpSpPr>
        <p:grpSpPr>
          <a:xfrm>
            <a:off x="-20633" y="1"/>
            <a:ext cx="9754346"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7213" y="685802"/>
            <a:ext cx="8447466"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7217" y="2063397"/>
            <a:ext cx="8447468"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29692" y="5757334"/>
            <a:ext cx="3074988"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19E8A5DB-C01C-49AE-8DA2-F416A374D460}" type="datetime1">
              <a:rPr lang="id-ID" smtClean="0"/>
              <a:pPr/>
              <a:t>18/07/2016</a:t>
            </a:fld>
            <a:endParaRPr lang="id-ID"/>
          </a:p>
        </p:txBody>
      </p:sp>
      <p:sp>
        <p:nvSpPr>
          <p:cNvPr id="5" name="Footer Placeholder 4"/>
          <p:cNvSpPr>
            <a:spLocks noGrp="1"/>
          </p:cNvSpPr>
          <p:nvPr>
            <p:ph type="ftr" sz="quarter" idx="3"/>
          </p:nvPr>
        </p:nvSpPr>
        <p:spPr>
          <a:xfrm>
            <a:off x="557213" y="5757334"/>
            <a:ext cx="4468522"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a:xfrm>
            <a:off x="5108287" y="5757334"/>
            <a:ext cx="737088"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821BD636-E9B5-49FC-A58C-03501AFACC94}" type="slidenum">
              <a:rPr lang="id-ID" smtClean="0"/>
              <a:pPr/>
              <a:t>‹#›</a:t>
            </a:fld>
            <a:endParaRPr lang="id-ID"/>
          </a:p>
        </p:txBody>
      </p:sp>
    </p:spTree>
    <p:extLst>
      <p:ext uri="{BB962C8B-B14F-4D97-AF65-F5344CB8AC3E}">
        <p14:creationId xmlns:p14="http://schemas.microsoft.com/office/powerpoint/2010/main" xmlns="" val="183748746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hf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Logo\Logo depag dan ttd\logo_departemen_agama.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734" y="202975"/>
            <a:ext cx="946349" cy="1092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63594" y="4932471"/>
            <a:ext cx="3086779" cy="400110"/>
          </a:xfrm>
          <a:prstGeom prst="rect">
            <a:avLst/>
          </a:prstGeom>
          <a:noFill/>
        </p:spPr>
        <p:txBody>
          <a:bodyPr wrap="square" rtlCol="0" anchor="b">
            <a:spAutoFit/>
          </a:bodyPr>
          <a:lstStyle/>
          <a:p>
            <a:r>
              <a:rPr lang="en-US" sz="2000" dirty="0" smtClean="0">
                <a:solidFill>
                  <a:srgbClr val="FFFF00"/>
                </a:solidFill>
              </a:rPr>
              <a:t>Drs. H. </a:t>
            </a:r>
            <a:r>
              <a:rPr lang="en-US" sz="2000" dirty="0" err="1" smtClean="0">
                <a:solidFill>
                  <a:srgbClr val="FFFF00"/>
                </a:solidFill>
              </a:rPr>
              <a:t>Suhatril</a:t>
            </a:r>
            <a:endParaRPr lang="id-ID" sz="2000" dirty="0">
              <a:solidFill>
                <a:srgbClr val="FFFF00"/>
              </a:solidFill>
            </a:endParaRPr>
          </a:p>
        </p:txBody>
      </p:sp>
      <p:sp>
        <p:nvSpPr>
          <p:cNvPr id="8" name="Rectangle 7"/>
          <p:cNvSpPr/>
          <p:nvPr/>
        </p:nvSpPr>
        <p:spPr>
          <a:xfrm>
            <a:off x="3971246" y="5613359"/>
            <a:ext cx="50591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lide Number Placeholder 2"/>
          <p:cNvSpPr>
            <a:spLocks noGrp="1"/>
          </p:cNvSpPr>
          <p:nvPr>
            <p:ph type="sldNum" sz="quarter" idx="12"/>
          </p:nvPr>
        </p:nvSpPr>
        <p:spPr/>
        <p:txBody>
          <a:bodyPr/>
          <a:lstStyle/>
          <a:p>
            <a:fld id="{821BD636-E9B5-49FC-A58C-03501AFACC94}" type="slidenum">
              <a:rPr lang="id-ID" smtClean="0"/>
              <a:pPr/>
              <a:t>1</a:t>
            </a:fld>
            <a:endParaRPr lang="id-ID"/>
          </a:p>
        </p:txBody>
      </p:sp>
      <p:sp>
        <p:nvSpPr>
          <p:cNvPr id="10" name="Rounded Rectangle 9"/>
          <p:cNvSpPr/>
          <p:nvPr/>
        </p:nvSpPr>
        <p:spPr>
          <a:xfrm>
            <a:off x="686524" y="1446838"/>
            <a:ext cx="7730441" cy="2222339"/>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3200" dirty="0" smtClean="0">
                <a:solidFill>
                  <a:srgbClr val="0070C0"/>
                </a:solidFill>
              </a:rPr>
              <a:t>KEBIJAKAN </a:t>
            </a:r>
            <a:r>
              <a:rPr lang="en-US" sz="3200" dirty="0" smtClean="0">
                <a:solidFill>
                  <a:srgbClr val="0070C0"/>
                </a:solidFill>
              </a:rPr>
              <a:t>PEMERINTAH </a:t>
            </a:r>
            <a:r>
              <a:rPr lang="id-ID" sz="3200" dirty="0" smtClean="0">
                <a:solidFill>
                  <a:srgbClr val="0070C0"/>
                </a:solidFill>
              </a:rPr>
              <a:t>PENYELENGGARAAN IBADAH HAJI</a:t>
            </a:r>
            <a:br>
              <a:rPr lang="id-ID" sz="3200" dirty="0" smtClean="0">
                <a:solidFill>
                  <a:srgbClr val="0070C0"/>
                </a:solidFill>
              </a:rPr>
            </a:br>
            <a:r>
              <a:rPr lang="id-ID" sz="3200" dirty="0" smtClean="0">
                <a:solidFill>
                  <a:srgbClr val="0070C0"/>
                </a:solidFill>
              </a:rPr>
              <a:t>TAHUN 143</a:t>
            </a:r>
            <a:r>
              <a:rPr lang="en-US" sz="3200" dirty="0" smtClean="0">
                <a:solidFill>
                  <a:srgbClr val="0070C0"/>
                </a:solidFill>
              </a:rPr>
              <a:t>7</a:t>
            </a:r>
            <a:r>
              <a:rPr lang="id-ID" sz="3200" dirty="0" smtClean="0">
                <a:solidFill>
                  <a:srgbClr val="0070C0"/>
                </a:solidFill>
              </a:rPr>
              <a:t>H/201</a:t>
            </a:r>
            <a:r>
              <a:rPr lang="en-US" sz="3200" dirty="0" smtClean="0">
                <a:solidFill>
                  <a:srgbClr val="0070C0"/>
                </a:solidFill>
              </a:rPr>
              <a:t>6</a:t>
            </a:r>
            <a:r>
              <a:rPr lang="id-ID" sz="3200" dirty="0" smtClean="0">
                <a:solidFill>
                  <a:srgbClr val="0070C0"/>
                </a:solidFill>
              </a:rPr>
              <a:t>M</a:t>
            </a:r>
            <a:r>
              <a:rPr lang="id-ID" sz="3200" dirty="0" smtClean="0">
                <a:solidFill>
                  <a:srgbClr val="7030A0"/>
                </a:solidFill>
              </a:rPr>
              <a:t/>
            </a:r>
            <a:br>
              <a:rPr lang="id-ID" sz="3200" dirty="0" smtClean="0">
                <a:solidFill>
                  <a:srgbClr val="7030A0"/>
                </a:solidFill>
              </a:rPr>
            </a:br>
            <a:r>
              <a:rPr lang="id-ID" sz="3200" dirty="0" smtClean="0">
                <a:solidFill>
                  <a:srgbClr val="7030A0"/>
                </a:solidFill>
              </a:rPr>
              <a:t/>
            </a:r>
            <a:br>
              <a:rPr lang="id-ID" sz="3200" dirty="0" smtClean="0">
                <a:solidFill>
                  <a:srgbClr val="7030A0"/>
                </a:solidFill>
              </a:rPr>
            </a:br>
            <a:r>
              <a:rPr lang="en-US" dirty="0" smtClean="0">
                <a:solidFill>
                  <a:schemeClr val="tx1"/>
                </a:solidFill>
              </a:rPr>
              <a:t>MANGUPURA</a:t>
            </a:r>
            <a:r>
              <a:rPr lang="id-ID" dirty="0" smtClean="0">
                <a:solidFill>
                  <a:schemeClr val="tx1"/>
                </a:solidFill>
              </a:rPr>
              <a:t>,  </a:t>
            </a:r>
            <a:r>
              <a:rPr lang="en-US" smtClean="0">
                <a:solidFill>
                  <a:schemeClr val="tx1"/>
                </a:solidFill>
              </a:rPr>
              <a:t>16 </a:t>
            </a:r>
            <a:r>
              <a:rPr lang="en-US" dirty="0" err="1" smtClean="0">
                <a:solidFill>
                  <a:schemeClr val="tx1"/>
                </a:solidFill>
              </a:rPr>
              <a:t>Juli</a:t>
            </a:r>
            <a:r>
              <a:rPr lang="id-ID" dirty="0" smtClean="0">
                <a:solidFill>
                  <a:schemeClr val="tx1"/>
                </a:solidFill>
              </a:rPr>
              <a:t> 201</a:t>
            </a:r>
            <a:r>
              <a:rPr lang="en-US" dirty="0" smtClean="0">
                <a:solidFill>
                  <a:schemeClr val="tx1"/>
                </a:solidFill>
              </a:rPr>
              <a:t>6</a:t>
            </a:r>
            <a:endParaRPr lang="en-US" sz="3200" dirty="0"/>
          </a:p>
        </p:txBody>
      </p:sp>
    </p:spTree>
    <p:extLst>
      <p:ext uri="{BB962C8B-B14F-4D97-AF65-F5344CB8AC3E}">
        <p14:creationId xmlns:p14="http://schemas.microsoft.com/office/powerpoint/2010/main" xmlns="" val="228413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8626" y="99228"/>
            <a:ext cx="8447466" cy="861782"/>
          </a:xfrm>
          <a:effectLst>
            <a:outerShdw blurRad="50800" dist="38100" dir="2700000" algn="tl" rotWithShape="0">
              <a:prstClr val="black">
                <a:alpha val="40000"/>
              </a:prstClr>
            </a:outerShdw>
          </a:effectLst>
        </p:spPr>
        <p:txBody>
          <a:bodyPr>
            <a:normAutofit/>
          </a:bodyPr>
          <a:lstStyle/>
          <a:p>
            <a:r>
              <a:rPr lang="fi-FI" sz="4000" dirty="0">
                <a:solidFill>
                  <a:srgbClr val="FFC000"/>
                </a:solidFill>
                <a:cs typeface="Arial" pitchFamily="34" charset="0"/>
              </a:rPr>
              <a:t>KETENTUAN   5 %</a:t>
            </a:r>
            <a:endParaRPr lang="id-ID" sz="4000" dirty="0"/>
          </a:p>
        </p:txBody>
      </p:sp>
      <p:sp>
        <p:nvSpPr>
          <p:cNvPr id="5" name="Content Placeholder 2"/>
          <p:cNvSpPr txBox="1">
            <a:spLocks/>
          </p:cNvSpPr>
          <p:nvPr/>
        </p:nvSpPr>
        <p:spPr>
          <a:xfrm>
            <a:off x="523007" y="1179950"/>
            <a:ext cx="8223778" cy="399785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00000"/>
              </a:lnSpc>
              <a:spcBef>
                <a:spcPts val="1200"/>
              </a:spcBef>
              <a:defRPr/>
            </a:pPr>
            <a:r>
              <a:rPr lang="id-ID" sz="2400" b="1" dirty="0">
                <a:latin typeface="Arial Narrow" panose="020B0606020202030204" pitchFamily="34" charset="0"/>
                <a:cs typeface="Arial" panose="020B0604020202020204" pitchFamily="34" charset="0"/>
              </a:rPr>
              <a:t>Jemaah tersebut memiliki </a:t>
            </a:r>
            <a:r>
              <a:rPr lang="id-ID" sz="2400" b="1" dirty="0">
                <a:solidFill>
                  <a:srgbClr val="FF0000"/>
                </a:solidFill>
                <a:latin typeface="Arial Narrow" panose="020B0606020202030204" pitchFamily="34" charset="0"/>
                <a:cs typeface="Arial" panose="020B0604020202020204" pitchFamily="34" charset="0"/>
              </a:rPr>
              <a:t>status cadangan </a:t>
            </a:r>
            <a:r>
              <a:rPr lang="id-ID" sz="2400" b="1" dirty="0">
                <a:latin typeface="Arial Narrow" panose="020B0606020202030204" pitchFamily="34" charset="0"/>
                <a:cs typeface="Arial" panose="020B0604020202020204" pitchFamily="34" charset="0"/>
              </a:rPr>
              <a:t>yang baru bisa diberangkatkan bilamana terdapat sisa kuota pada tahap I dan II;</a:t>
            </a:r>
          </a:p>
          <a:p>
            <a:pPr algn="just">
              <a:lnSpc>
                <a:spcPct val="100000"/>
              </a:lnSpc>
              <a:spcBef>
                <a:spcPts val="1200"/>
              </a:spcBef>
              <a:defRPr/>
            </a:pPr>
            <a:r>
              <a:rPr lang="id-ID" sz="2400" b="1" dirty="0">
                <a:solidFill>
                  <a:srgbClr val="FF0000"/>
                </a:solidFill>
                <a:latin typeface="Arial Narrow" panose="020B0606020202030204" pitchFamily="34" charset="0"/>
                <a:cs typeface="Arial" panose="020B0604020202020204" pitchFamily="34" charset="0"/>
              </a:rPr>
              <a:t>Jemaah status cadangan </a:t>
            </a:r>
            <a:r>
              <a:rPr lang="id-ID" sz="2400" b="1" dirty="0">
                <a:latin typeface="Arial Narrow" panose="020B0606020202030204" pitchFamily="34" charset="0"/>
                <a:cs typeface="Arial" panose="020B0604020202020204" pitchFamily="34" charset="0"/>
              </a:rPr>
              <a:t>harus </a:t>
            </a:r>
            <a:r>
              <a:rPr lang="id-ID" sz="2400" b="1" dirty="0">
                <a:solidFill>
                  <a:srgbClr val="FF0000"/>
                </a:solidFill>
                <a:latin typeface="Arial Narrow" panose="020B0606020202030204" pitchFamily="34" charset="0"/>
                <a:cs typeface="Arial" panose="020B0604020202020204" pitchFamily="34" charset="0"/>
              </a:rPr>
              <a:t>membuat surat pernyataan </a:t>
            </a:r>
            <a:r>
              <a:rPr lang="id-ID" sz="2400" b="1" dirty="0">
                <a:latin typeface="Arial Narrow" panose="020B0606020202030204" pitchFamily="34" charset="0"/>
                <a:cs typeface="Arial" panose="020B0604020202020204" pitchFamily="34" charset="0"/>
              </a:rPr>
              <a:t>bahwa yang bersangkutan tidak melakukan tuntutan bilamana tidak diberangkatkan tahun ini </a:t>
            </a:r>
            <a:r>
              <a:rPr lang="id-ID" sz="2400" b="1" dirty="0" smtClean="0">
                <a:latin typeface="Arial Narrow" panose="020B0606020202030204" pitchFamily="34" charset="0"/>
                <a:cs typeface="Arial" panose="020B0604020202020204" pitchFamily="34" charset="0"/>
              </a:rPr>
              <a:t>YG DISEBABKAN </a:t>
            </a:r>
            <a:r>
              <a:rPr lang="id-ID" sz="2400" b="1" dirty="0">
                <a:latin typeface="Arial Narrow" panose="020B0606020202030204" pitchFamily="34" charset="0"/>
                <a:cs typeface="Arial" panose="020B0604020202020204" pitchFamily="34" charset="0"/>
              </a:rPr>
              <a:t>kuota telah habis;</a:t>
            </a:r>
          </a:p>
          <a:p>
            <a:pPr algn="just">
              <a:lnSpc>
                <a:spcPct val="100000"/>
              </a:lnSpc>
              <a:spcBef>
                <a:spcPts val="1200"/>
              </a:spcBef>
              <a:defRPr/>
            </a:pPr>
            <a:r>
              <a:rPr lang="id-ID" sz="2400" b="1" dirty="0" smtClean="0">
                <a:latin typeface="Arial Narrow" panose="020B0606020202030204" pitchFamily="34" charset="0"/>
                <a:cs typeface="Arial" panose="020B0604020202020204" pitchFamily="34" charset="0"/>
              </a:rPr>
              <a:t>APABILA jemaah </a:t>
            </a:r>
            <a:r>
              <a:rPr lang="id-ID" sz="2400" b="1" dirty="0">
                <a:latin typeface="Arial Narrow" panose="020B0606020202030204" pitchFamily="34" charset="0"/>
                <a:cs typeface="Arial" panose="020B0604020202020204" pitchFamily="34" charset="0"/>
              </a:rPr>
              <a:t>tersebut belum dapat diberangkatkan pada tahun </a:t>
            </a:r>
            <a:r>
              <a:rPr lang="id-ID" sz="2400" b="1" dirty="0" smtClean="0">
                <a:latin typeface="Arial Narrow" panose="020B0606020202030204" pitchFamily="34" charset="0"/>
                <a:cs typeface="Arial" panose="020B0604020202020204" pitchFamily="34" charset="0"/>
              </a:rPr>
              <a:t>143</a:t>
            </a:r>
            <a:r>
              <a:rPr lang="en-US" sz="2400" b="1" dirty="0" smtClean="0">
                <a:latin typeface="Arial Narrow" panose="020B0606020202030204" pitchFamily="34" charset="0"/>
                <a:cs typeface="Arial" panose="020B0604020202020204" pitchFamily="34" charset="0"/>
              </a:rPr>
              <a:t>7</a:t>
            </a:r>
            <a:r>
              <a:rPr lang="id-ID" sz="2400" b="1" dirty="0" smtClean="0">
                <a:latin typeface="Arial Narrow" panose="020B0606020202030204" pitchFamily="34" charset="0"/>
                <a:cs typeface="Arial" panose="020B0604020202020204" pitchFamily="34" charset="0"/>
              </a:rPr>
              <a:t> H/201</a:t>
            </a:r>
            <a:r>
              <a:rPr lang="en-US" sz="2400" b="1" dirty="0" smtClean="0">
                <a:latin typeface="Arial Narrow" panose="020B0606020202030204" pitchFamily="34" charset="0"/>
                <a:cs typeface="Arial" panose="020B0604020202020204" pitchFamily="34" charset="0"/>
              </a:rPr>
              <a:t>6</a:t>
            </a:r>
            <a:r>
              <a:rPr lang="id-ID" sz="2400" b="1" dirty="0" smtClean="0">
                <a:latin typeface="Arial Narrow" panose="020B0606020202030204" pitchFamily="34" charset="0"/>
                <a:cs typeface="Arial" panose="020B0604020202020204" pitchFamily="34" charset="0"/>
              </a:rPr>
              <a:t> </a:t>
            </a:r>
            <a:r>
              <a:rPr lang="id-ID" sz="2400" b="1" dirty="0">
                <a:latin typeface="Arial Narrow" panose="020B0606020202030204" pitchFamily="34" charset="0"/>
                <a:cs typeface="Arial" panose="020B0604020202020204" pitchFamily="34" charset="0"/>
              </a:rPr>
              <a:t>M, maka menjadi prioritas pemberangkatan pada tahun </a:t>
            </a:r>
            <a:r>
              <a:rPr lang="id-ID" sz="2400" b="1" dirty="0" smtClean="0">
                <a:latin typeface="Arial Narrow" panose="020B0606020202030204" pitchFamily="34" charset="0"/>
                <a:cs typeface="Arial" panose="020B0604020202020204" pitchFamily="34" charset="0"/>
              </a:rPr>
              <a:t>BERIKUTNYA (143</a:t>
            </a:r>
            <a:r>
              <a:rPr lang="en-US" sz="2400" b="1" dirty="0" smtClean="0">
                <a:latin typeface="Arial Narrow" panose="020B0606020202030204" pitchFamily="34" charset="0"/>
                <a:cs typeface="Arial" panose="020B0604020202020204" pitchFamily="34" charset="0"/>
              </a:rPr>
              <a:t>8</a:t>
            </a:r>
            <a:r>
              <a:rPr lang="id-ID" sz="2400" b="1" dirty="0" smtClean="0">
                <a:latin typeface="Arial Narrow" panose="020B0606020202030204" pitchFamily="34" charset="0"/>
                <a:cs typeface="Arial" panose="020B0604020202020204" pitchFamily="34" charset="0"/>
              </a:rPr>
              <a:t>H/201</a:t>
            </a:r>
            <a:r>
              <a:rPr lang="en-US" sz="2400" b="1" dirty="0" smtClean="0">
                <a:latin typeface="Arial Narrow" panose="020B0606020202030204" pitchFamily="34" charset="0"/>
                <a:cs typeface="Arial" panose="020B0604020202020204" pitchFamily="34" charset="0"/>
              </a:rPr>
              <a:t>7</a:t>
            </a:r>
            <a:r>
              <a:rPr lang="id-ID" sz="2400" b="1" dirty="0" smtClean="0">
                <a:latin typeface="Arial Narrow" panose="020B0606020202030204" pitchFamily="34" charset="0"/>
                <a:cs typeface="Arial" panose="020B0604020202020204" pitchFamily="34" charset="0"/>
              </a:rPr>
              <a:t>M), dengan </a:t>
            </a:r>
            <a:r>
              <a:rPr lang="id-ID" sz="2400" b="1" dirty="0">
                <a:latin typeface="Arial Narrow" panose="020B0606020202030204" pitchFamily="34" charset="0"/>
                <a:cs typeface="Arial" panose="020B0604020202020204" pitchFamily="34" charset="0"/>
              </a:rPr>
              <a:t>pembayaran besaran BPIH menyesuaikan dengan besaran tahun </a:t>
            </a:r>
            <a:r>
              <a:rPr lang="id-ID" sz="2400" b="1" dirty="0" smtClean="0">
                <a:latin typeface="Arial Narrow" panose="020B0606020202030204" pitchFamily="34" charset="0"/>
                <a:cs typeface="Arial" panose="020B0604020202020204" pitchFamily="34" charset="0"/>
              </a:rPr>
              <a:t>1437H/2016M.</a:t>
            </a:r>
            <a:endParaRPr lang="en-US" sz="24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10</a:t>
            </a:fld>
            <a:endParaRPr lang="id-ID"/>
          </a:p>
        </p:txBody>
      </p:sp>
    </p:spTree>
    <p:extLst>
      <p:ext uri="{BB962C8B-B14F-4D97-AF65-F5344CB8AC3E}">
        <p14:creationId xmlns:p14="http://schemas.microsoft.com/office/powerpoint/2010/main" xmlns="" val="420379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721" y="148213"/>
            <a:ext cx="8447466" cy="861782"/>
          </a:xfrm>
          <a:effectLst>
            <a:outerShdw blurRad="50800" dist="38100" dir="2700000" algn="tl" rotWithShape="0">
              <a:prstClr val="black">
                <a:alpha val="40000"/>
              </a:prstClr>
            </a:outerShdw>
          </a:effectLst>
        </p:spPr>
        <p:txBody>
          <a:bodyPr>
            <a:normAutofit/>
          </a:bodyPr>
          <a:lstStyle/>
          <a:p>
            <a:r>
              <a:rPr lang="fi-FI" sz="4000" dirty="0">
                <a:solidFill>
                  <a:srgbClr val="FFC000"/>
                </a:solidFill>
                <a:cs typeface="Arial" pitchFamily="34" charset="0"/>
              </a:rPr>
              <a:t>PELUNASAN TAHAP II</a:t>
            </a:r>
            <a:endParaRPr lang="id-ID" sz="4000" dirty="0"/>
          </a:p>
        </p:txBody>
      </p:sp>
      <p:sp>
        <p:nvSpPr>
          <p:cNvPr id="5" name="Content Placeholder 2"/>
          <p:cNvSpPr txBox="1">
            <a:spLocks/>
          </p:cNvSpPr>
          <p:nvPr/>
        </p:nvSpPr>
        <p:spPr>
          <a:xfrm>
            <a:off x="528501" y="909304"/>
            <a:ext cx="8223778" cy="442197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lgn="just">
              <a:lnSpc>
                <a:spcPct val="100000"/>
              </a:lnSpc>
              <a:spcBef>
                <a:spcPts val="1200"/>
              </a:spcBef>
              <a:buSzPct val="94000"/>
              <a:buFont typeface="+mj-lt"/>
              <a:buAutoNum type="arabicPeriod"/>
              <a:defRPr/>
            </a:pPr>
            <a:r>
              <a:rPr lang="id-ID" b="1" dirty="0">
                <a:latin typeface="Arial Narrow" panose="020B0606020202030204" pitchFamily="34" charset="0"/>
                <a:cs typeface="Arial" panose="020B0604020202020204" pitchFamily="34" charset="0"/>
              </a:rPr>
              <a:t>Jemaah nomor porsi yang masuk pada tahap </a:t>
            </a:r>
            <a:r>
              <a:rPr lang="en-US" b="1" dirty="0" smtClean="0">
                <a:latin typeface="Arial Narrow" panose="020B0606020202030204" pitchFamily="34" charset="0"/>
                <a:cs typeface="Arial" panose="020B0604020202020204" pitchFamily="34" charset="0"/>
              </a:rPr>
              <a:t>I,</a:t>
            </a:r>
            <a:r>
              <a:rPr lang="id-ID" b="1" dirty="0" smtClean="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NAMUN </a:t>
            </a:r>
            <a:r>
              <a:rPr lang="id-ID" b="1" dirty="0" smtClean="0">
                <a:latin typeface="Arial Narrow" panose="020B0606020202030204" pitchFamily="34" charset="0"/>
                <a:cs typeface="Arial" panose="020B0604020202020204" pitchFamily="34" charset="0"/>
              </a:rPr>
              <a:t>pada </a:t>
            </a:r>
            <a:r>
              <a:rPr lang="id-ID" b="1" dirty="0">
                <a:latin typeface="Arial Narrow" panose="020B0606020202030204" pitchFamily="34" charset="0"/>
                <a:cs typeface="Arial" panose="020B0604020202020204" pitchFamily="34" charset="0"/>
              </a:rPr>
              <a:t>saat proses pelunasan mengalami kegagalan sistem, yaitu:</a:t>
            </a:r>
          </a:p>
          <a:p>
            <a:pPr marL="833438" indent="-34290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yang mengalami kegagalan proses pelunasan di </a:t>
            </a:r>
            <a:r>
              <a:rPr lang="id-ID" sz="1800" b="1" dirty="0" smtClean="0">
                <a:latin typeface="Arial Narrow" panose="020B0606020202030204" pitchFamily="34" charset="0"/>
                <a:cs typeface="Arial" panose="020B0604020202020204" pitchFamily="34" charset="0"/>
              </a:rPr>
              <a:t>BPS-BPIH akibat </a:t>
            </a:r>
            <a:r>
              <a:rPr lang="id-ID" sz="1800" b="1" dirty="0">
                <a:latin typeface="Arial Narrow" panose="020B0606020202030204" pitchFamily="34" charset="0"/>
                <a:cs typeface="Arial" panose="020B0604020202020204" pitchFamily="34" charset="0"/>
              </a:rPr>
              <a:t>gangguan jaringan </a:t>
            </a:r>
            <a:r>
              <a:rPr lang="id-ID" sz="1800" b="1" dirty="0" smtClean="0">
                <a:latin typeface="Arial Narrow" panose="020B0606020202030204" pitchFamily="34" charset="0"/>
                <a:cs typeface="Arial" panose="020B0604020202020204" pitchFamily="34" charset="0"/>
              </a:rPr>
              <a:t>siskohat/BPS-BPIH</a:t>
            </a:r>
            <a:r>
              <a:rPr lang="id-ID" sz="1800" b="1" dirty="0">
                <a:latin typeface="Arial Narrow" panose="020B0606020202030204" pitchFamily="34" charset="0"/>
                <a:cs typeface="Arial" panose="020B0604020202020204" pitchFamily="34" charset="0"/>
              </a:rPr>
              <a:t>;</a:t>
            </a:r>
          </a:p>
          <a:p>
            <a:pPr marL="833438" indent="-34290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yang seharusnya berhak masuk di Tahap I, namun tidak masuk karena kesalahan Siskohat;</a:t>
            </a:r>
          </a:p>
          <a:p>
            <a:pPr marL="833438" indent="-34290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yang tidak melunasi dikarenakan petugas Kankemenag atau </a:t>
            </a:r>
            <a:r>
              <a:rPr lang="id-ID" sz="1800" b="1" dirty="0" smtClean="0">
                <a:latin typeface="Arial Narrow" panose="020B0606020202030204" pitchFamily="34" charset="0"/>
                <a:cs typeface="Arial" panose="020B0604020202020204" pitchFamily="34" charset="0"/>
              </a:rPr>
              <a:t>BPS-BPIH TIDAK DAPAT menghubungi </a:t>
            </a:r>
            <a:r>
              <a:rPr lang="id-ID" sz="1800" b="1" dirty="0">
                <a:latin typeface="Arial Narrow" panose="020B0606020202030204" pitchFamily="34" charset="0"/>
                <a:cs typeface="Arial" panose="020B0604020202020204" pitchFamily="34" charset="0"/>
              </a:rPr>
              <a:t>akibat hambatan komunikasi atau geografis.</a:t>
            </a:r>
          </a:p>
          <a:p>
            <a:pPr marL="457200" indent="-457200" algn="just">
              <a:lnSpc>
                <a:spcPct val="100000"/>
              </a:lnSpc>
              <a:spcBef>
                <a:spcPts val="1200"/>
              </a:spcBef>
              <a:buSzPct val="100000"/>
              <a:buFont typeface="+mj-lt"/>
              <a:buAutoNum type="arabicPeriod" startAt="2"/>
              <a:defRPr/>
            </a:pPr>
            <a:r>
              <a:rPr lang="id-ID" b="1" dirty="0">
                <a:latin typeface="Arial Narrow" panose="020B0606020202030204" pitchFamily="34" charset="0"/>
                <a:cs typeface="Arial" panose="020B0604020202020204" pitchFamily="34" charset="0"/>
              </a:rPr>
              <a:t>Jemaah haji yang nomor porsinya telah masuk alokasi kuota tahun </a:t>
            </a:r>
            <a:r>
              <a:rPr lang="id-ID" b="1" dirty="0" smtClean="0">
                <a:latin typeface="Arial Narrow" panose="020B0606020202030204" pitchFamily="34" charset="0"/>
                <a:cs typeface="Arial" panose="020B0604020202020204" pitchFamily="34" charset="0"/>
              </a:rPr>
              <a:t>143</a:t>
            </a:r>
            <a:r>
              <a:rPr lang="en-US" b="1" dirty="0" smtClean="0">
                <a:latin typeface="Arial Narrow" panose="020B0606020202030204" pitchFamily="34" charset="0"/>
                <a:cs typeface="Arial" panose="020B0604020202020204" pitchFamily="34" charset="0"/>
              </a:rPr>
              <a:t>7</a:t>
            </a:r>
            <a:r>
              <a:rPr lang="id-ID" b="1" dirty="0" smtClean="0">
                <a:latin typeface="Arial Narrow" panose="020B0606020202030204" pitchFamily="34" charset="0"/>
                <a:cs typeface="Arial" panose="020B0604020202020204" pitchFamily="34" charset="0"/>
              </a:rPr>
              <a:t>H/201</a:t>
            </a:r>
            <a:r>
              <a:rPr lang="en-US" b="1" dirty="0" smtClean="0">
                <a:latin typeface="Arial Narrow" panose="020B0606020202030204" pitchFamily="34" charset="0"/>
                <a:cs typeface="Arial" panose="020B0604020202020204" pitchFamily="34" charset="0"/>
              </a:rPr>
              <a:t>6</a:t>
            </a:r>
            <a:r>
              <a:rPr lang="id-ID" b="1" dirty="0" smtClean="0">
                <a:latin typeface="Arial Narrow" panose="020B0606020202030204" pitchFamily="34" charset="0"/>
                <a:cs typeface="Arial" panose="020B0604020202020204" pitchFamily="34" charset="0"/>
              </a:rPr>
              <a:t>M </a:t>
            </a:r>
            <a:r>
              <a:rPr lang="id-ID" b="1" dirty="0">
                <a:latin typeface="Arial Narrow" panose="020B0606020202030204" pitchFamily="34" charset="0"/>
                <a:cs typeface="Arial" panose="020B0604020202020204" pitchFamily="34" charset="0"/>
              </a:rPr>
              <a:t>yang sudah berstatus haji;</a:t>
            </a:r>
          </a:p>
          <a:p>
            <a:pPr algn="just">
              <a:lnSpc>
                <a:spcPct val="100000"/>
              </a:lnSpc>
              <a:spcBef>
                <a:spcPts val="600"/>
              </a:spcBef>
              <a:defRPr/>
            </a:pPr>
            <a:endParaRPr lang="en-US" sz="24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11</a:t>
            </a:fld>
            <a:endParaRPr lang="id-ID"/>
          </a:p>
        </p:txBody>
      </p:sp>
    </p:spTree>
    <p:extLst>
      <p:ext uri="{BB962C8B-B14F-4D97-AF65-F5344CB8AC3E}">
        <p14:creationId xmlns:p14="http://schemas.microsoft.com/office/powerpoint/2010/main" xmlns="" val="2849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722" y="254000"/>
            <a:ext cx="8447466" cy="684893"/>
          </a:xfrm>
          <a:effectLst>
            <a:outerShdw blurRad="50800" dist="38100" dir="2700000" algn="tl" rotWithShape="0">
              <a:prstClr val="black">
                <a:alpha val="40000"/>
              </a:prstClr>
            </a:outerShdw>
          </a:effectLst>
        </p:spPr>
        <p:txBody>
          <a:bodyPr>
            <a:normAutofit/>
          </a:bodyPr>
          <a:lstStyle/>
          <a:p>
            <a:r>
              <a:rPr lang="fi-FI" sz="4000" dirty="0">
                <a:solidFill>
                  <a:srgbClr val="FFC000"/>
                </a:solidFill>
                <a:cs typeface="Arial" pitchFamily="34" charset="0"/>
              </a:rPr>
              <a:t>PELUNASAN TAHAP </a:t>
            </a:r>
            <a:r>
              <a:rPr lang="fi-FI" sz="4000" dirty="0" smtClean="0">
                <a:solidFill>
                  <a:srgbClr val="FFC000"/>
                </a:solidFill>
                <a:cs typeface="Arial" pitchFamily="34" charset="0"/>
              </a:rPr>
              <a:t>II</a:t>
            </a:r>
            <a:r>
              <a:rPr lang="id-ID" sz="4000" dirty="0" smtClean="0">
                <a:solidFill>
                  <a:srgbClr val="FFC000"/>
                </a:solidFill>
                <a:cs typeface="Arial" pitchFamily="34" charset="0"/>
              </a:rPr>
              <a:t> - </a:t>
            </a:r>
            <a:r>
              <a:rPr lang="id-ID" sz="3200" i="1" dirty="0" smtClean="0">
                <a:solidFill>
                  <a:srgbClr val="FFC000"/>
                </a:solidFill>
                <a:cs typeface="Arial" pitchFamily="34" charset="0"/>
              </a:rPr>
              <a:t>LANJUTAN</a:t>
            </a:r>
            <a:endParaRPr lang="id-ID" sz="4000" i="1" dirty="0"/>
          </a:p>
        </p:txBody>
      </p:sp>
      <p:sp>
        <p:nvSpPr>
          <p:cNvPr id="5" name="Content Placeholder 2"/>
          <p:cNvSpPr txBox="1">
            <a:spLocks/>
          </p:cNvSpPr>
          <p:nvPr/>
        </p:nvSpPr>
        <p:spPr>
          <a:xfrm>
            <a:off x="517927" y="921355"/>
            <a:ext cx="8223778" cy="4499731"/>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lgn="just">
              <a:lnSpc>
                <a:spcPct val="100000"/>
              </a:lnSpc>
              <a:spcBef>
                <a:spcPts val="1200"/>
              </a:spcBef>
              <a:buSzPct val="100000"/>
              <a:buFont typeface="+mj-lt"/>
              <a:buAutoNum type="arabicPeriod" startAt="3"/>
              <a:defRPr/>
            </a:pPr>
            <a:r>
              <a:rPr lang="id-ID" b="1" dirty="0">
                <a:latin typeface="Arial Narrow" panose="020B0606020202030204" pitchFamily="34" charset="0"/>
                <a:cs typeface="Arial" panose="020B0604020202020204" pitchFamily="34" charset="0"/>
              </a:rPr>
              <a:t>Jemaah haji lanjut usia dengan minimal usia 75 tahun </a:t>
            </a:r>
            <a:r>
              <a:rPr lang="id-ID" b="1" dirty="0" smtClean="0">
                <a:latin typeface="Arial Narrow" panose="020B0606020202030204" pitchFamily="34" charset="0"/>
                <a:cs typeface="Arial" panose="020B0604020202020204" pitchFamily="34" charset="0"/>
              </a:rPr>
              <a:t>YANG telah </a:t>
            </a:r>
            <a:r>
              <a:rPr lang="id-ID" b="1" dirty="0">
                <a:latin typeface="Arial Narrow" panose="020B0606020202030204" pitchFamily="34" charset="0"/>
                <a:cs typeface="Arial" panose="020B0604020202020204" pitchFamily="34" charset="0"/>
              </a:rPr>
              <a:t>memiliki nomor porsi dan terdaftar sekurang-kurangnya sampai dengan tanggal 1 Januari 2014. Jemaah lansia dapat didampingi oleh pendamping dengan ketentuan :</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udzur mengajukan permohonan kepada Kankemenag Kab/Kota, telah dilakukan verifikasi berkas, dan dibuatkan surat usulan ke Kanwil dan Kanwil ke Ditjen PHU;</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mempunyai hubungan keluarga yaitu istri, suami, orang tua, anak kandung, kakak kandung, atau adik kandung, yang dibuktikan dengan kartu keluarga, akta nikah, akta kelahiran yang relevan dengan jemaah haji lanjut </a:t>
            </a:r>
            <a:r>
              <a:rPr lang="id-ID" sz="1800" b="1" dirty="0" smtClean="0">
                <a:latin typeface="Arial Narrow" panose="020B0606020202030204" pitchFamily="34" charset="0"/>
                <a:cs typeface="Arial" panose="020B0604020202020204" pitchFamily="34" charset="0"/>
              </a:rPr>
              <a:t>usia TERSEBUT.</a:t>
            </a:r>
            <a:endParaRPr lang="id-ID" sz="1800" b="1" dirty="0">
              <a:latin typeface="Arial Narrow" panose="020B0606020202030204" pitchFamily="34" charset="0"/>
              <a:cs typeface="Arial" panose="020B0604020202020204" pitchFamily="34" charset="0"/>
            </a:endParaRP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nomor porsi pendamping sudah terdaftar sekurang-kurangnya sejak tanggal 1 Januari 2012.</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haji yang mendaftar dalam satu provinsi yang sama dengan jemaah Lansia</a:t>
            </a:r>
            <a:r>
              <a:rPr lang="id-ID" sz="1800" b="1" dirty="0" smtClean="0">
                <a:latin typeface="Arial Narrow" panose="020B0606020202030204" pitchFamily="34" charset="0"/>
                <a:cs typeface="Arial" panose="020B0604020202020204" pitchFamily="34" charset="0"/>
              </a:rPr>
              <a:t>.</a:t>
            </a:r>
            <a:endParaRPr lang="id-ID" sz="18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12</a:t>
            </a:fld>
            <a:endParaRPr lang="id-ID"/>
          </a:p>
        </p:txBody>
      </p:sp>
    </p:spTree>
    <p:extLst>
      <p:ext uri="{BB962C8B-B14F-4D97-AF65-F5344CB8AC3E}">
        <p14:creationId xmlns:p14="http://schemas.microsoft.com/office/powerpoint/2010/main" xmlns="" val="241842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9645" y="13953"/>
            <a:ext cx="8447466" cy="861782"/>
          </a:xfrm>
          <a:effectLst>
            <a:outerShdw blurRad="50800" dist="38100" dir="2700000" algn="tl" rotWithShape="0">
              <a:prstClr val="black">
                <a:alpha val="40000"/>
              </a:prstClr>
            </a:outerShdw>
          </a:effectLst>
        </p:spPr>
        <p:txBody>
          <a:bodyPr>
            <a:normAutofit/>
          </a:bodyPr>
          <a:lstStyle/>
          <a:p>
            <a:r>
              <a:rPr lang="fi-FI" sz="4000" dirty="0">
                <a:solidFill>
                  <a:srgbClr val="FFC000"/>
                </a:solidFill>
                <a:cs typeface="Arial" pitchFamily="34" charset="0"/>
              </a:rPr>
              <a:t>PELUNASAN TAHAP </a:t>
            </a:r>
            <a:r>
              <a:rPr lang="fi-FI" sz="4000" dirty="0" smtClean="0">
                <a:solidFill>
                  <a:srgbClr val="FFC000"/>
                </a:solidFill>
                <a:cs typeface="Arial" pitchFamily="34" charset="0"/>
              </a:rPr>
              <a:t>II</a:t>
            </a:r>
            <a:r>
              <a:rPr lang="id-ID" sz="4000" dirty="0" smtClean="0">
                <a:solidFill>
                  <a:srgbClr val="FFC000"/>
                </a:solidFill>
                <a:cs typeface="Arial" pitchFamily="34" charset="0"/>
              </a:rPr>
              <a:t> - </a:t>
            </a:r>
            <a:r>
              <a:rPr lang="id-ID" sz="3200" i="1" dirty="0" smtClean="0">
                <a:solidFill>
                  <a:srgbClr val="FFC000"/>
                </a:solidFill>
                <a:cs typeface="Arial" pitchFamily="34" charset="0"/>
              </a:rPr>
              <a:t>LANJUTAN</a:t>
            </a:r>
            <a:endParaRPr lang="id-ID" sz="4000" i="1" dirty="0"/>
          </a:p>
        </p:txBody>
      </p:sp>
      <p:sp>
        <p:nvSpPr>
          <p:cNvPr id="5" name="Content Placeholder 2"/>
          <p:cNvSpPr txBox="1">
            <a:spLocks/>
          </p:cNvSpPr>
          <p:nvPr/>
        </p:nvSpPr>
        <p:spPr>
          <a:xfrm>
            <a:off x="471494" y="726622"/>
            <a:ext cx="8223778" cy="482509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lgn="just">
              <a:lnSpc>
                <a:spcPct val="100000"/>
              </a:lnSpc>
              <a:spcBef>
                <a:spcPts val="1200"/>
              </a:spcBef>
              <a:buSzPct val="100000"/>
              <a:buFont typeface="+mj-lt"/>
              <a:buAutoNum type="arabicPeriod" startAt="4"/>
              <a:defRPr/>
            </a:pPr>
            <a:r>
              <a:rPr lang="id-ID" b="1" dirty="0">
                <a:latin typeface="Arial Narrow" panose="020B0606020202030204" pitchFamily="34" charset="0"/>
                <a:cs typeface="Arial" panose="020B0604020202020204" pitchFamily="34" charset="0"/>
              </a:rPr>
              <a:t>Jemaah haji yang memahrami suami atau istri dan anak atau orang tua dengan ketentuan:</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mengajukan permohonan kepada Kankemenag Kab/Kota, dilakukan verifikasi berkas, dan dibuatkan surat usulan kepada Kanwil dan Kanwil menyampaikan ke Ditjen PHU;</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dibuktikan dengan akta nikah (suami/istri) dan akta kelahiran atau kartu keluarga (anak/orang tua).</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nomor porsi yang dimahrami sudah melakukan pelunasan BPIH.</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nomor porsi yang memahrami sudah terdaftar sekurang-kurangnya sejak tanggal 1 Januari 2012.</a:t>
            </a:r>
          </a:p>
          <a:p>
            <a:pPr marL="776288" indent="-285750" algn="just">
              <a:lnSpc>
                <a:spcPct val="100000"/>
              </a:lnSpc>
              <a:spcBef>
                <a:spcPts val="1200"/>
              </a:spcBef>
              <a:buFont typeface="Courier New" panose="02070309020205020404" pitchFamily="49" charset="0"/>
              <a:buChar char="o"/>
              <a:defRPr/>
            </a:pPr>
            <a:r>
              <a:rPr lang="id-ID" sz="1800" b="1" dirty="0">
                <a:latin typeface="Arial Narrow" panose="020B0606020202030204" pitchFamily="34" charset="0"/>
                <a:cs typeface="Arial" panose="020B0604020202020204" pitchFamily="34" charset="0"/>
              </a:rPr>
              <a:t>jemaah yang memahrami mendaftar dalam satu provinsi yang sama dengan yang dimahrami.</a:t>
            </a:r>
          </a:p>
        </p:txBody>
      </p:sp>
      <p:sp>
        <p:nvSpPr>
          <p:cNvPr id="2" name="Slide Number Placeholder 1"/>
          <p:cNvSpPr>
            <a:spLocks noGrp="1"/>
          </p:cNvSpPr>
          <p:nvPr>
            <p:ph type="sldNum" sz="quarter" idx="12"/>
          </p:nvPr>
        </p:nvSpPr>
        <p:spPr/>
        <p:txBody>
          <a:bodyPr/>
          <a:lstStyle/>
          <a:p>
            <a:fld id="{821BD636-E9B5-49FC-A58C-03501AFACC94}" type="slidenum">
              <a:rPr lang="id-ID" smtClean="0"/>
              <a:pPr/>
              <a:t>13</a:t>
            </a:fld>
            <a:endParaRPr lang="id-ID"/>
          </a:p>
        </p:txBody>
      </p:sp>
    </p:spTree>
    <p:extLst>
      <p:ext uri="{BB962C8B-B14F-4D97-AF65-F5344CB8AC3E}">
        <p14:creationId xmlns:p14="http://schemas.microsoft.com/office/powerpoint/2010/main" xmlns="" val="785161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3043" y="123721"/>
            <a:ext cx="7376255" cy="861782"/>
          </a:xfrm>
          <a:effectLst>
            <a:outerShdw blurRad="50800" dist="38100" dir="2700000" algn="tl" rotWithShape="0">
              <a:prstClr val="black">
                <a:alpha val="40000"/>
              </a:prstClr>
            </a:outerShdw>
          </a:effectLst>
        </p:spPr>
        <p:txBody>
          <a:bodyPr>
            <a:normAutofit/>
          </a:bodyPr>
          <a:lstStyle/>
          <a:p>
            <a:r>
              <a:rPr lang="id-ID" sz="4000" dirty="0" smtClean="0">
                <a:solidFill>
                  <a:srgbClr val="FFC000"/>
                </a:solidFill>
                <a:cs typeface="Arial" pitchFamily="34" charset="0"/>
              </a:rPr>
              <a:t>PASCA </a:t>
            </a:r>
            <a:r>
              <a:rPr lang="fi-FI" sz="4000" dirty="0" smtClean="0">
                <a:solidFill>
                  <a:srgbClr val="FFC000"/>
                </a:solidFill>
                <a:cs typeface="Arial" pitchFamily="34" charset="0"/>
              </a:rPr>
              <a:t>PELUNASAN </a:t>
            </a:r>
            <a:r>
              <a:rPr lang="fi-FI" sz="4000" dirty="0">
                <a:solidFill>
                  <a:srgbClr val="FFC000"/>
                </a:solidFill>
                <a:cs typeface="Arial" pitchFamily="34" charset="0"/>
              </a:rPr>
              <a:t>TAHAP </a:t>
            </a:r>
            <a:r>
              <a:rPr lang="fi-FI" sz="4000" dirty="0" smtClean="0">
                <a:solidFill>
                  <a:srgbClr val="FFC000"/>
                </a:solidFill>
                <a:cs typeface="Arial" pitchFamily="34" charset="0"/>
              </a:rPr>
              <a:t>II</a:t>
            </a:r>
            <a:r>
              <a:rPr lang="id-ID" sz="4000" dirty="0" smtClean="0">
                <a:solidFill>
                  <a:srgbClr val="FFC000"/>
                </a:solidFill>
                <a:cs typeface="Arial" pitchFamily="34" charset="0"/>
              </a:rPr>
              <a:t> </a:t>
            </a:r>
            <a:endParaRPr lang="id-ID" sz="4000" i="1" dirty="0"/>
          </a:p>
        </p:txBody>
      </p:sp>
      <p:sp>
        <p:nvSpPr>
          <p:cNvPr id="5" name="Content Placeholder 2"/>
          <p:cNvSpPr txBox="1">
            <a:spLocks/>
          </p:cNvSpPr>
          <p:nvPr/>
        </p:nvSpPr>
        <p:spPr>
          <a:xfrm>
            <a:off x="908787" y="1336568"/>
            <a:ext cx="7786480" cy="223636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lnSpc>
                <a:spcPct val="100000"/>
              </a:lnSpc>
              <a:spcBef>
                <a:spcPts val="600"/>
              </a:spcBef>
              <a:buNone/>
              <a:defRPr/>
            </a:pPr>
            <a:r>
              <a:rPr lang="id-ID" sz="2400" b="1" dirty="0">
                <a:latin typeface="Arial Narrow" panose="020B0606020202030204" pitchFamily="34" charset="0"/>
                <a:cs typeface="Arial" panose="020B0604020202020204" pitchFamily="34" charset="0"/>
              </a:rPr>
              <a:t>Jika setelah dilakukan pelunasan sampai Tahap II masih ada sisa kuota, maka diisi oleh jemaah haji yang berstatus cadangan yang sudah melunasi</a:t>
            </a:r>
            <a:endParaRPr lang="id-ID"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14</a:t>
            </a:fld>
            <a:endParaRPr lang="id-ID"/>
          </a:p>
        </p:txBody>
      </p:sp>
    </p:spTree>
    <p:extLst>
      <p:ext uri="{BB962C8B-B14F-4D97-AF65-F5344CB8AC3E}">
        <p14:creationId xmlns:p14="http://schemas.microsoft.com/office/powerpoint/2010/main" xmlns="" val="3209152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1489" y="140050"/>
            <a:ext cx="8447466" cy="861782"/>
          </a:xfrm>
          <a:effectLst>
            <a:outerShdw blurRad="50800" dist="38100" dir="2700000" algn="tl" rotWithShape="0">
              <a:prstClr val="black">
                <a:alpha val="40000"/>
              </a:prstClr>
            </a:outerShdw>
          </a:effectLst>
        </p:spPr>
        <p:txBody>
          <a:bodyPr>
            <a:normAutofit/>
          </a:bodyPr>
          <a:lstStyle/>
          <a:p>
            <a:r>
              <a:rPr lang="id-ID" sz="4000" dirty="0" smtClean="0">
                <a:solidFill>
                  <a:srgbClr val="FFC000"/>
                </a:solidFill>
                <a:cs typeface="Arial" pitchFamily="34" charset="0"/>
              </a:rPr>
              <a:t>TUGAS KANWIL DAN KEMENAG</a:t>
            </a:r>
            <a:endParaRPr lang="id-ID" sz="4000" i="1" dirty="0"/>
          </a:p>
        </p:txBody>
      </p:sp>
      <p:sp>
        <p:nvSpPr>
          <p:cNvPr id="5" name="Content Placeholder 2"/>
          <p:cNvSpPr txBox="1">
            <a:spLocks/>
          </p:cNvSpPr>
          <p:nvPr/>
        </p:nvSpPr>
        <p:spPr>
          <a:xfrm>
            <a:off x="471494" y="1085852"/>
            <a:ext cx="8223778" cy="423726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00000"/>
              </a:lnSpc>
              <a:spcBef>
                <a:spcPts val="1800"/>
              </a:spcBef>
              <a:defRPr/>
            </a:pPr>
            <a:r>
              <a:rPr lang="id-ID" sz="2400" b="1" dirty="0">
                <a:latin typeface="Arial Narrow" panose="020B0606020202030204" pitchFamily="34" charset="0"/>
                <a:cs typeface="Arial" panose="020B0604020202020204" pitchFamily="34" charset="0"/>
              </a:rPr>
              <a:t>Melakukan verifikasi terhadap data jemaah estimasi berangkat tahun </a:t>
            </a:r>
            <a:r>
              <a:rPr lang="id-ID" sz="2400" b="1" dirty="0" smtClean="0">
                <a:latin typeface="Arial Narrow" panose="020B0606020202030204" pitchFamily="34" charset="0"/>
                <a:cs typeface="Arial" panose="020B0604020202020204" pitchFamily="34" charset="0"/>
              </a:rPr>
              <a:t>143</a:t>
            </a:r>
            <a:r>
              <a:rPr lang="en-US" sz="2400" b="1" dirty="0" smtClean="0">
                <a:latin typeface="Arial Narrow" panose="020B0606020202030204" pitchFamily="34" charset="0"/>
                <a:cs typeface="Arial" panose="020B0604020202020204" pitchFamily="34" charset="0"/>
              </a:rPr>
              <a:t>7</a:t>
            </a:r>
            <a:r>
              <a:rPr lang="id-ID" sz="2400" b="1" dirty="0" smtClean="0">
                <a:latin typeface="Arial Narrow" panose="020B0606020202030204" pitchFamily="34" charset="0"/>
                <a:cs typeface="Arial" panose="020B0604020202020204" pitchFamily="34" charset="0"/>
              </a:rPr>
              <a:t>H/201</a:t>
            </a:r>
            <a:r>
              <a:rPr lang="en-US" sz="2400" b="1" dirty="0" smtClean="0">
                <a:latin typeface="Arial Narrow" panose="020B0606020202030204" pitchFamily="34" charset="0"/>
                <a:cs typeface="Arial" panose="020B0604020202020204" pitchFamily="34" charset="0"/>
              </a:rPr>
              <a:t>6</a:t>
            </a:r>
            <a:r>
              <a:rPr lang="id-ID" sz="2400" b="1" dirty="0" smtClean="0">
                <a:latin typeface="Arial Narrow" panose="020B0606020202030204" pitchFamily="34" charset="0"/>
                <a:cs typeface="Arial" panose="020B0604020202020204" pitchFamily="34" charset="0"/>
              </a:rPr>
              <a:t>M </a:t>
            </a:r>
            <a:r>
              <a:rPr lang="id-ID" sz="2400" b="1" dirty="0">
                <a:latin typeface="Arial Narrow" panose="020B0606020202030204" pitchFamily="34" charset="0"/>
                <a:cs typeface="Arial" panose="020B0604020202020204" pitchFamily="34" charset="0"/>
              </a:rPr>
              <a:t>berikut cadangan 5% yang telah dikirimkan oleh Subdit Pendaftaran;</a:t>
            </a:r>
          </a:p>
          <a:p>
            <a:pPr algn="just">
              <a:lnSpc>
                <a:spcPct val="100000"/>
              </a:lnSpc>
              <a:spcBef>
                <a:spcPts val="1800"/>
              </a:spcBef>
              <a:defRPr/>
            </a:pPr>
            <a:r>
              <a:rPr lang="id-ID" sz="2400" b="1" dirty="0">
                <a:latin typeface="Arial Narrow" panose="020B0606020202030204" pitchFamily="34" charset="0"/>
                <a:cs typeface="Arial" panose="020B0604020202020204" pitchFamily="34" charset="0"/>
              </a:rPr>
              <a:t>Mengirimkan kembali data hasil verifikasi kepada Subdit Pendaftaran;</a:t>
            </a:r>
          </a:p>
          <a:p>
            <a:pPr algn="just">
              <a:lnSpc>
                <a:spcPct val="100000"/>
              </a:lnSpc>
              <a:spcBef>
                <a:spcPts val="1800"/>
              </a:spcBef>
              <a:defRPr/>
            </a:pPr>
            <a:r>
              <a:rPr lang="id-ID" sz="2400" b="1" dirty="0">
                <a:latin typeface="Arial Narrow" panose="020B0606020202030204" pitchFamily="34" charset="0"/>
                <a:cs typeface="Arial" panose="020B0604020202020204" pitchFamily="34" charset="0"/>
              </a:rPr>
              <a:t>Mengumumkan estimasi jemaah haji reguler </a:t>
            </a:r>
            <a:r>
              <a:rPr lang="id-ID" sz="2400" b="1" dirty="0" smtClean="0">
                <a:latin typeface="Arial Narrow" panose="020B0606020202030204" pitchFamily="34" charset="0"/>
                <a:cs typeface="Arial" panose="020B0604020202020204" pitchFamily="34" charset="0"/>
              </a:rPr>
              <a:t>yang berhak berangkat </a:t>
            </a:r>
            <a:r>
              <a:rPr lang="id-ID" sz="2400" b="1" dirty="0">
                <a:latin typeface="Arial Narrow" panose="020B0606020202030204" pitchFamily="34" charset="0"/>
                <a:cs typeface="Arial" panose="020B0604020202020204" pitchFamily="34" charset="0"/>
              </a:rPr>
              <a:t>di </a:t>
            </a:r>
            <a:r>
              <a:rPr lang="id-ID" sz="2400" b="1" dirty="0" smtClean="0">
                <a:latin typeface="Arial Narrow" panose="020B0606020202030204" pitchFamily="34" charset="0"/>
                <a:cs typeface="Arial" panose="020B0604020202020204" pitchFamily="34" charset="0"/>
              </a:rPr>
              <a:t>Kankemenag KAB/KOTA.</a:t>
            </a:r>
            <a:endParaRPr lang="id-ID" sz="24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15</a:t>
            </a:fld>
            <a:endParaRPr lang="id-ID"/>
          </a:p>
        </p:txBody>
      </p:sp>
    </p:spTree>
    <p:extLst>
      <p:ext uri="{BB962C8B-B14F-4D97-AF65-F5344CB8AC3E}">
        <p14:creationId xmlns:p14="http://schemas.microsoft.com/office/powerpoint/2010/main" xmlns="" val="1719622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1489" y="115556"/>
            <a:ext cx="8447466" cy="861782"/>
          </a:xfrm>
          <a:effectLst>
            <a:outerShdw blurRad="50800" dist="38100" dir="2700000" algn="tl" rotWithShape="0">
              <a:prstClr val="black">
                <a:alpha val="40000"/>
              </a:prstClr>
            </a:outerShdw>
          </a:effectLst>
        </p:spPr>
        <p:txBody>
          <a:bodyPr>
            <a:normAutofit/>
          </a:bodyPr>
          <a:lstStyle/>
          <a:p>
            <a:r>
              <a:rPr lang="id-ID" sz="4800" dirty="0" smtClean="0">
                <a:effectLst>
                  <a:outerShdw blurRad="38100" dist="38100" dir="2700000" algn="tl">
                    <a:srgbClr val="000000">
                      <a:alpha val="43137"/>
                    </a:srgbClr>
                  </a:outerShdw>
                </a:effectLst>
                <a:cs typeface="Arial" pitchFamily="34" charset="0"/>
              </a:rPr>
              <a:t>PEMBINAAN JEMAAH HAJI</a:t>
            </a:r>
            <a:endParaRPr lang="id-ID" sz="4800" i="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71494" y="938894"/>
            <a:ext cx="8223778" cy="45393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lgn="just">
              <a:lnSpc>
                <a:spcPct val="100000"/>
              </a:lnSpc>
              <a:spcBef>
                <a:spcPts val="2400"/>
              </a:spcBef>
              <a:defRPr/>
            </a:pPr>
            <a:r>
              <a:rPr lang="id-ID" sz="2800" b="1" dirty="0" smtClean="0">
                <a:latin typeface="Arial Narrow" panose="020B0606020202030204" pitchFamily="34" charset="0"/>
                <a:cs typeface="Arial" panose="020B0604020202020204" pitchFamily="34" charset="0"/>
              </a:rPr>
              <a:t>PADA TAHUN 201</a:t>
            </a:r>
            <a:r>
              <a:rPr lang="en-US" sz="2800" b="1" dirty="0" smtClean="0">
                <a:latin typeface="Arial Narrow" panose="020B0606020202030204" pitchFamily="34" charset="0"/>
                <a:cs typeface="Arial" panose="020B0604020202020204" pitchFamily="34" charset="0"/>
              </a:rPr>
              <a:t>6</a:t>
            </a:r>
            <a:r>
              <a:rPr lang="id-ID" sz="2800" b="1" dirty="0" smtClean="0">
                <a:latin typeface="Arial Narrow" panose="020B0606020202030204" pitchFamily="34" charset="0"/>
                <a:cs typeface="Arial" panose="020B0604020202020204" pitchFamily="34" charset="0"/>
              </a:rPr>
              <a:t>, biMBINGAN MANASIK HAJI DILAKUKAN SEBANYAK </a:t>
            </a:r>
            <a:r>
              <a:rPr lang="en-US" sz="2800" b="1" dirty="0" smtClean="0">
                <a:latin typeface="Arial Narrow" panose="020B0606020202030204" pitchFamily="34" charset="0"/>
                <a:cs typeface="Arial" panose="020B0604020202020204" pitchFamily="34" charset="0"/>
              </a:rPr>
              <a:t>10</a:t>
            </a:r>
            <a:r>
              <a:rPr lang="id-ID" sz="2800" b="1" dirty="0" smtClean="0">
                <a:latin typeface="Arial Narrow" panose="020B0606020202030204" pitchFamily="34" charset="0"/>
                <a:cs typeface="Arial" panose="020B0604020202020204" pitchFamily="34" charset="0"/>
              </a:rPr>
              <a:t> KALI, </a:t>
            </a:r>
            <a:r>
              <a:rPr lang="en-US" sz="2800" b="1" dirty="0" smtClean="0">
                <a:latin typeface="Arial Narrow" panose="020B0606020202030204" pitchFamily="34" charset="0"/>
                <a:cs typeface="Arial" panose="020B0604020202020204" pitchFamily="34" charset="0"/>
              </a:rPr>
              <a:t>8</a:t>
            </a:r>
            <a:r>
              <a:rPr lang="id-ID" sz="2800" b="1" dirty="0" smtClean="0">
                <a:latin typeface="Arial Narrow" panose="020B0606020202030204" pitchFamily="34" charset="0"/>
                <a:cs typeface="Arial" panose="020B0604020202020204" pitchFamily="34" charset="0"/>
              </a:rPr>
              <a:t> KALI DI KUA DAN 2 KALI DI KANKEMENAG KAB/KOTA</a:t>
            </a:r>
            <a:r>
              <a:rPr lang="en-US" sz="2800" b="1" dirty="0" smtClean="0">
                <a:latin typeface="Arial Narrow" panose="020B0606020202030204" pitchFamily="34" charset="0"/>
                <a:cs typeface="Arial" panose="020B0604020202020204" pitchFamily="34" charset="0"/>
              </a:rPr>
              <a:t>.</a:t>
            </a:r>
          </a:p>
          <a:p>
            <a:pPr marL="457200" indent="-457200" algn="just">
              <a:lnSpc>
                <a:spcPct val="100000"/>
              </a:lnSpc>
              <a:spcBef>
                <a:spcPts val="2400"/>
              </a:spcBef>
              <a:defRPr/>
            </a:pPr>
            <a:r>
              <a:rPr lang="id-ID" sz="2800" b="1" dirty="0" smtClean="0">
                <a:latin typeface="Arial Narrow" panose="020B0606020202030204" pitchFamily="34" charset="0"/>
                <a:cs typeface="Arial" panose="020B0604020202020204" pitchFamily="34" charset="0"/>
              </a:rPr>
              <a:t>Mengakomodir pembimbing Kbih </a:t>
            </a:r>
            <a:r>
              <a:rPr lang="id-ID" sz="2800" b="1" dirty="0">
                <a:latin typeface="Arial Narrow" panose="020B0606020202030204" pitchFamily="34" charset="0"/>
                <a:cs typeface="Arial" panose="020B0604020202020204" pitchFamily="34" charset="0"/>
              </a:rPr>
              <a:t>melalui </a:t>
            </a:r>
            <a:r>
              <a:rPr lang="id-ID" sz="2800" b="1" dirty="0" smtClean="0">
                <a:latin typeface="Arial Narrow" panose="020B0606020202030204" pitchFamily="34" charset="0"/>
                <a:cs typeface="Arial" panose="020B0604020202020204" pitchFamily="34" charset="0"/>
              </a:rPr>
              <a:t>Tim Petugas </a:t>
            </a:r>
            <a:r>
              <a:rPr lang="id-ID" sz="2800" b="1" dirty="0">
                <a:latin typeface="Arial Narrow" panose="020B0606020202030204" pitchFamily="34" charset="0"/>
                <a:cs typeface="Arial" panose="020B0604020202020204" pitchFamily="34" charset="0"/>
              </a:rPr>
              <a:t>Haji Daerah (</a:t>
            </a:r>
            <a:r>
              <a:rPr lang="id-ID" sz="2800" b="1" dirty="0" smtClean="0">
                <a:latin typeface="Arial Narrow" panose="020B0606020202030204" pitchFamily="34" charset="0"/>
                <a:cs typeface="Arial" panose="020B0604020202020204" pitchFamily="34" charset="0"/>
              </a:rPr>
              <a:t>TPHD) </a:t>
            </a:r>
            <a:r>
              <a:rPr lang="id-ID" sz="2800" b="1" dirty="0">
                <a:latin typeface="Arial Narrow" panose="020B0606020202030204" pitchFamily="34" charset="0"/>
                <a:cs typeface="Arial" panose="020B0604020202020204" pitchFamily="34" charset="0"/>
              </a:rPr>
              <a:t>yang diusulkan oleh </a:t>
            </a:r>
            <a:r>
              <a:rPr lang="id-ID" sz="2800" b="1" dirty="0" smtClean="0">
                <a:latin typeface="Arial Narrow" panose="020B0606020202030204" pitchFamily="34" charset="0"/>
                <a:cs typeface="Arial" panose="020B0604020202020204" pitchFamily="34" charset="0"/>
              </a:rPr>
              <a:t>gubernur.</a:t>
            </a:r>
            <a:endParaRPr lang="id-ID" sz="28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16</a:t>
            </a:fld>
            <a:endParaRPr lang="id-ID"/>
          </a:p>
        </p:txBody>
      </p:sp>
    </p:spTree>
    <p:extLst>
      <p:ext uri="{BB962C8B-B14F-4D97-AF65-F5344CB8AC3E}">
        <p14:creationId xmlns:p14="http://schemas.microsoft.com/office/powerpoint/2010/main" xmlns="" val="1719622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1489" y="246185"/>
            <a:ext cx="8447466" cy="861782"/>
          </a:xfrm>
          <a:effectLst>
            <a:outerShdw blurRad="50800" dist="38100" dir="2700000" algn="tl" rotWithShape="0">
              <a:prstClr val="black">
                <a:alpha val="40000"/>
              </a:prstClr>
            </a:outerShdw>
          </a:effectLst>
        </p:spPr>
        <p:txBody>
          <a:bodyPr>
            <a:normAutofit fontScale="90000"/>
          </a:bodyPr>
          <a:lstStyle/>
          <a:p>
            <a:r>
              <a:rPr lang="id-ID" sz="4400" dirty="0">
                <a:effectLst>
                  <a:outerShdw blurRad="38100" dist="38100" dir="2700000" algn="tl">
                    <a:srgbClr val="000000">
                      <a:alpha val="43137"/>
                    </a:srgbClr>
                  </a:outerShdw>
                </a:effectLst>
                <a:cs typeface="Arial" pitchFamily="34" charset="0"/>
              </a:rPr>
              <a:t>PENERBITAN PASPOR BAGI JAMAAH HAJI</a:t>
            </a:r>
            <a:endParaRPr lang="id-ID" sz="4400" i="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71494" y="914401"/>
            <a:ext cx="8223778" cy="486591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00000"/>
              </a:lnSpc>
              <a:spcBef>
                <a:spcPts val="2400"/>
              </a:spcBef>
              <a:defRPr/>
            </a:pPr>
            <a:r>
              <a:rPr lang="id-ID" b="1" dirty="0">
                <a:latin typeface="Arial Narrow" panose="020B0606020202030204" pitchFamily="34" charset="0"/>
                <a:cs typeface="Arial" panose="020B0604020202020204" pitchFamily="34" charset="0"/>
              </a:rPr>
              <a:t>Pengurusan Penerbitan paspor ke Kantor Imigrasi dilakukan secara kolektif oleh Kementerian Agama </a:t>
            </a:r>
            <a:r>
              <a:rPr lang="id-ID" b="1" dirty="0" smtClean="0">
                <a:latin typeface="Arial Narrow" panose="020B0606020202030204" pitchFamily="34" charset="0"/>
                <a:cs typeface="Arial" panose="020B0604020202020204" pitchFamily="34" charset="0"/>
              </a:rPr>
              <a:t>Kab/Kota </a:t>
            </a:r>
            <a:r>
              <a:rPr lang="id-ID" b="1" dirty="0">
                <a:latin typeface="Arial Narrow" panose="020B0606020202030204" pitchFamily="34" charset="0"/>
                <a:cs typeface="Arial" panose="020B0604020202020204" pitchFamily="34" charset="0"/>
              </a:rPr>
              <a:t>serta memaksimalkan layanan penerbitan paspor mobile pada daerah-daerah yang jarak tempuhnya jauh dari Kantor Imigrasi, namun demikian calon jemaah haji diperkenankan untuk mengurus penerbitan paspor secara mandiri.</a:t>
            </a:r>
          </a:p>
          <a:p>
            <a:pPr algn="just">
              <a:lnSpc>
                <a:spcPct val="100000"/>
              </a:lnSpc>
              <a:spcBef>
                <a:spcPts val="2400"/>
              </a:spcBef>
              <a:defRPr/>
            </a:pPr>
            <a:r>
              <a:rPr lang="id-ID" b="1" dirty="0">
                <a:latin typeface="Arial Narrow" panose="020B0606020202030204" pitchFamily="34" charset="0"/>
                <a:cs typeface="Arial" panose="020B0604020202020204" pitchFamily="34" charset="0"/>
              </a:rPr>
              <a:t>Biaya penerbitan paspor terlebih dahulu dibayar oleh masing-masing calon jemaah haji sebesar </a:t>
            </a:r>
            <a:r>
              <a:rPr lang="id-ID" b="1" dirty="0" smtClean="0">
                <a:latin typeface="Arial Narrow" panose="020B0606020202030204" pitchFamily="34" charset="0"/>
                <a:cs typeface="Arial" panose="020B0604020202020204" pitchFamily="34" charset="0"/>
              </a:rPr>
              <a:t>Rp.360.000</a:t>
            </a:r>
            <a:r>
              <a:rPr lang="id-ID" b="1" dirty="0">
                <a:latin typeface="Arial Narrow" panose="020B0606020202030204" pitchFamily="34" charset="0"/>
                <a:cs typeface="Arial" panose="020B0604020202020204" pitchFamily="34" charset="0"/>
              </a:rPr>
              <a:t>,- dan akan mendapatkan  penggantian </a:t>
            </a:r>
            <a:r>
              <a:rPr lang="en-US" b="1" dirty="0" smtClean="0">
                <a:latin typeface="Arial Narrow" panose="020B0606020202030204" pitchFamily="34" charset="0"/>
                <a:cs typeface="Arial" panose="020B0604020202020204" pitchFamily="34" charset="0"/>
              </a:rPr>
              <a:t>di </a:t>
            </a:r>
            <a:r>
              <a:rPr lang="en-US" b="1" dirty="0" err="1" smtClean="0">
                <a:latin typeface="Arial Narrow" panose="020B0606020202030204" pitchFamily="34" charset="0"/>
                <a:cs typeface="Arial" panose="020B0604020202020204" pitchFamily="34" charset="0"/>
              </a:rPr>
              <a:t>embarkasi</a:t>
            </a:r>
            <a:r>
              <a:rPr lang="en-US" b="1" dirty="0" smtClean="0">
                <a:latin typeface="Arial Narrow" panose="020B0606020202030204" pitchFamily="34" charset="0"/>
                <a:cs typeface="Arial" panose="020B0604020202020204" pitchFamily="34" charset="0"/>
              </a:rPr>
              <a:t> </a:t>
            </a:r>
            <a:r>
              <a:rPr lang="en-US" b="1" dirty="0" err="1" smtClean="0">
                <a:latin typeface="Arial Narrow" panose="020B0606020202030204" pitchFamily="34" charset="0"/>
                <a:cs typeface="Arial" panose="020B0604020202020204" pitchFamily="34" charset="0"/>
              </a:rPr>
              <a:t>saat</a:t>
            </a:r>
            <a:r>
              <a:rPr lang="en-US" b="1" dirty="0" smtClean="0">
                <a:latin typeface="Arial Narrow" panose="020B0606020202030204" pitchFamily="34" charset="0"/>
                <a:cs typeface="Arial" panose="020B0604020202020204" pitchFamily="34" charset="0"/>
              </a:rPr>
              <a:t> </a:t>
            </a:r>
            <a:r>
              <a:rPr lang="en-US" b="1" dirty="0" err="1" smtClean="0">
                <a:latin typeface="Arial Narrow" panose="020B0606020202030204" pitchFamily="34" charset="0"/>
                <a:cs typeface="Arial" panose="020B0604020202020204" pitchFamily="34" charset="0"/>
              </a:rPr>
              <a:t>penerimaan</a:t>
            </a:r>
            <a:r>
              <a:rPr lang="en-US" b="1" dirty="0" smtClean="0">
                <a:latin typeface="Arial Narrow" panose="020B0606020202030204" pitchFamily="34" charset="0"/>
                <a:cs typeface="Arial" panose="020B0604020202020204" pitchFamily="34" charset="0"/>
              </a:rPr>
              <a:t> living cost,</a:t>
            </a:r>
            <a:r>
              <a:rPr lang="id-ID" b="1" dirty="0" smtClean="0">
                <a:latin typeface="Arial Narrow" panose="020B0606020202030204" pitchFamily="34" charset="0"/>
                <a:cs typeface="Arial" panose="020B0604020202020204" pitchFamily="34" charset="0"/>
              </a:rPr>
              <a:t> </a:t>
            </a:r>
            <a:r>
              <a:rPr lang="id-ID" b="1" dirty="0">
                <a:latin typeface="Arial Narrow" panose="020B0606020202030204" pitchFamily="34" charset="0"/>
                <a:cs typeface="Arial" panose="020B0604020202020204" pitchFamily="34" charset="0"/>
              </a:rPr>
              <a:t>paspor yang berhak mendapatkan penggantian adalah yang dibuat sejak 1 Januari </a:t>
            </a:r>
            <a:r>
              <a:rPr lang="id-ID" b="1" dirty="0" smtClean="0">
                <a:latin typeface="Arial Narrow" panose="020B0606020202030204" pitchFamily="34" charset="0"/>
                <a:cs typeface="Arial" panose="020B0604020202020204" pitchFamily="34" charset="0"/>
              </a:rPr>
              <a:t>201</a:t>
            </a:r>
            <a:r>
              <a:rPr lang="en-US" b="1" dirty="0" smtClean="0">
                <a:latin typeface="Arial Narrow" panose="020B0606020202030204" pitchFamily="34" charset="0"/>
                <a:cs typeface="Arial" panose="020B0604020202020204" pitchFamily="34" charset="0"/>
              </a:rPr>
              <a:t>6</a:t>
            </a:r>
            <a:r>
              <a:rPr lang="id-ID" b="1" dirty="0" smtClean="0">
                <a:latin typeface="Arial Narrow" panose="020B0606020202030204" pitchFamily="34" charset="0"/>
                <a:cs typeface="Arial" panose="020B0604020202020204" pitchFamily="34" charset="0"/>
              </a:rPr>
              <a:t> </a:t>
            </a:r>
            <a:r>
              <a:rPr lang="id-ID" b="1" dirty="0">
                <a:latin typeface="Arial Narrow" panose="020B0606020202030204" pitchFamily="34" charset="0"/>
                <a:cs typeface="Arial" panose="020B0604020202020204" pitchFamily="34" charset="0"/>
              </a:rPr>
              <a:t>dan dilengkapi dengan </a:t>
            </a:r>
            <a:r>
              <a:rPr lang="id-ID" b="1" dirty="0" smtClean="0">
                <a:latin typeface="Arial Narrow" panose="020B0606020202030204" pitchFamily="34" charset="0"/>
                <a:cs typeface="Arial" panose="020B0604020202020204" pitchFamily="34" charset="0"/>
              </a:rPr>
              <a:t>menunjukkan Bukti </a:t>
            </a:r>
            <a:r>
              <a:rPr lang="id-ID" b="1" dirty="0">
                <a:latin typeface="Arial Narrow" panose="020B0606020202030204" pitchFamily="34" charset="0"/>
                <a:cs typeface="Arial" panose="020B0604020202020204" pitchFamily="34" charset="0"/>
              </a:rPr>
              <a:t>Setor Lunas BPIH Tahun </a:t>
            </a:r>
            <a:r>
              <a:rPr lang="id-ID" b="1" dirty="0" smtClean="0">
                <a:latin typeface="Arial Narrow" panose="020B0606020202030204" pitchFamily="34" charset="0"/>
                <a:cs typeface="Arial" panose="020B0604020202020204" pitchFamily="34" charset="0"/>
              </a:rPr>
              <a:t>143</a:t>
            </a:r>
            <a:r>
              <a:rPr lang="en-US" b="1" dirty="0" smtClean="0">
                <a:latin typeface="Arial Narrow" panose="020B0606020202030204" pitchFamily="34" charset="0"/>
                <a:cs typeface="Arial" panose="020B0604020202020204" pitchFamily="34" charset="0"/>
              </a:rPr>
              <a:t>7</a:t>
            </a:r>
            <a:r>
              <a:rPr lang="id-ID" b="1" dirty="0" smtClean="0">
                <a:latin typeface="Arial Narrow" panose="020B0606020202030204" pitchFamily="34" charset="0"/>
                <a:cs typeface="Arial" panose="020B0604020202020204" pitchFamily="34" charset="0"/>
              </a:rPr>
              <a:t>H/201</a:t>
            </a:r>
            <a:r>
              <a:rPr lang="en-US" b="1" dirty="0" smtClean="0">
                <a:latin typeface="Arial Narrow" panose="020B0606020202030204" pitchFamily="34" charset="0"/>
                <a:cs typeface="Arial" panose="020B0604020202020204" pitchFamily="34" charset="0"/>
              </a:rPr>
              <a:t>6</a:t>
            </a:r>
            <a:r>
              <a:rPr lang="id-ID" b="1" dirty="0" smtClean="0">
                <a:latin typeface="Arial Narrow" panose="020B0606020202030204" pitchFamily="34" charset="0"/>
                <a:cs typeface="Arial" panose="020B0604020202020204" pitchFamily="34" charset="0"/>
              </a:rPr>
              <a:t>M dan menyerahkan copy-nya.</a:t>
            </a:r>
            <a:endParaRPr lang="id-ID"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17</a:t>
            </a:fld>
            <a:endParaRPr lang="id-ID"/>
          </a:p>
        </p:txBody>
      </p:sp>
    </p:spTree>
    <p:extLst>
      <p:ext uri="{BB962C8B-B14F-4D97-AF65-F5344CB8AC3E}">
        <p14:creationId xmlns:p14="http://schemas.microsoft.com/office/powerpoint/2010/main" xmlns="" val="257446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722" y="88415"/>
            <a:ext cx="8447466" cy="651886"/>
          </a:xfrm>
          <a:effectLst>
            <a:outerShdw blurRad="50800" dist="38100" dir="2700000" algn="tl" rotWithShape="0">
              <a:prstClr val="black">
                <a:alpha val="40000"/>
              </a:prstClr>
            </a:outerShdw>
          </a:effectLst>
        </p:spPr>
        <p:txBody>
          <a:bodyPr>
            <a:normAutofit/>
          </a:bodyPr>
          <a:lstStyle/>
          <a:p>
            <a:r>
              <a:rPr lang="id-ID" sz="4000" dirty="0">
                <a:solidFill>
                  <a:srgbClr val="FFC000"/>
                </a:solidFill>
                <a:cs typeface="Arial" pitchFamily="34" charset="0"/>
              </a:rPr>
              <a:t>PENGAMANAN PASPOR JEMAAH HAJI</a:t>
            </a:r>
            <a:endParaRPr lang="id-ID" sz="4000" i="1" dirty="0"/>
          </a:p>
        </p:txBody>
      </p:sp>
      <p:sp>
        <p:nvSpPr>
          <p:cNvPr id="5" name="Content Placeholder 2"/>
          <p:cNvSpPr txBox="1">
            <a:spLocks/>
          </p:cNvSpPr>
          <p:nvPr/>
        </p:nvSpPr>
        <p:spPr>
          <a:xfrm>
            <a:off x="471494" y="1077686"/>
            <a:ext cx="8223778" cy="4338377"/>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lnSpc>
                <a:spcPct val="100000"/>
              </a:lnSpc>
              <a:spcBef>
                <a:spcPts val="1800"/>
              </a:spcBef>
              <a:buNone/>
              <a:defRPr/>
            </a:pPr>
            <a:r>
              <a:rPr lang="id-ID" sz="2400" b="1" dirty="0" smtClean="0">
                <a:latin typeface="Arial Narrow" panose="020B0606020202030204" pitchFamily="34" charset="0"/>
                <a:cs typeface="Arial" panose="020B0604020202020204" pitchFamily="34" charset="0"/>
              </a:rPr>
              <a:t>perlu </a:t>
            </a:r>
            <a:r>
              <a:rPr lang="id-ID" sz="2400" b="1" dirty="0">
                <a:latin typeface="Arial Narrow" panose="020B0606020202030204" pitchFamily="34" charset="0"/>
                <a:cs typeface="Arial" panose="020B0604020202020204" pitchFamily="34" charset="0"/>
              </a:rPr>
              <a:t>dilakukan pengamanan paspor, khususnya lembar ID (</a:t>
            </a:r>
            <a:r>
              <a:rPr lang="id-ID" sz="2400" b="1" dirty="0" smtClean="0">
                <a:latin typeface="Arial Narrow" panose="020B0606020202030204" pitchFamily="34" charset="0"/>
                <a:cs typeface="Arial" panose="020B0604020202020204" pitchFamily="34" charset="0"/>
              </a:rPr>
              <a:t>halaman-2) </a:t>
            </a:r>
            <a:r>
              <a:rPr lang="id-ID" sz="2400" b="1" dirty="0">
                <a:latin typeface="Arial Narrow" panose="020B0606020202030204" pitchFamily="34" charset="0"/>
                <a:cs typeface="Arial" panose="020B0604020202020204" pitchFamily="34" charset="0"/>
              </a:rPr>
              <a:t>dengan beberapa langkah sebagai </a:t>
            </a:r>
            <a:r>
              <a:rPr lang="id-ID" sz="2400" b="1" dirty="0" smtClean="0">
                <a:latin typeface="Arial Narrow" panose="020B0606020202030204" pitchFamily="34" charset="0"/>
                <a:cs typeface="Arial" panose="020B0604020202020204" pitchFamily="34" charset="0"/>
              </a:rPr>
              <a:t>berikut :</a:t>
            </a:r>
            <a:endParaRPr lang="id-ID" sz="2400" b="1" dirty="0">
              <a:latin typeface="Arial Narrow" panose="020B0606020202030204" pitchFamily="34" charset="0"/>
              <a:cs typeface="Arial" panose="020B0604020202020204" pitchFamily="34" charset="0"/>
            </a:endParaRPr>
          </a:p>
          <a:p>
            <a:pPr marL="457200" indent="-457200" algn="just">
              <a:lnSpc>
                <a:spcPct val="100000"/>
              </a:lnSpc>
              <a:spcBef>
                <a:spcPts val="1800"/>
              </a:spcBef>
              <a:defRPr/>
            </a:pPr>
            <a:r>
              <a:rPr lang="id-ID" sz="2400" b="1" dirty="0">
                <a:latin typeface="Arial Narrow" panose="020B0606020202030204" pitchFamily="34" charset="0"/>
                <a:cs typeface="Arial" panose="020B0604020202020204" pitchFamily="34" charset="0"/>
              </a:rPr>
              <a:t>Memberikan sampul pada paspor dan sampul ini bisa digunakan untuk menyimpan foto</a:t>
            </a:r>
            <a:r>
              <a:rPr lang="id-ID" sz="2400" b="1" dirty="0" smtClean="0">
                <a:latin typeface="Arial Narrow" panose="020B0606020202030204" pitchFamily="34" charset="0"/>
                <a:cs typeface="Arial" panose="020B0604020202020204" pitchFamily="34" charset="0"/>
              </a:rPr>
              <a:t>, DAPIH</a:t>
            </a:r>
            <a:r>
              <a:rPr lang="id-ID" sz="2400" b="1" dirty="0">
                <a:latin typeface="Arial Narrow" panose="020B0606020202030204" pitchFamily="34" charset="0"/>
                <a:cs typeface="Arial" panose="020B0604020202020204" pitchFamily="34" charset="0"/>
              </a:rPr>
              <a:t>, menempel stiker  dan atau nominatif.</a:t>
            </a:r>
          </a:p>
          <a:p>
            <a:pPr marL="457200" indent="-457200" algn="just">
              <a:lnSpc>
                <a:spcPct val="100000"/>
              </a:lnSpc>
              <a:spcBef>
                <a:spcPts val="1800"/>
              </a:spcBef>
              <a:defRPr/>
            </a:pPr>
            <a:r>
              <a:rPr lang="id-ID" sz="2400" b="1" dirty="0">
                <a:latin typeface="Arial Narrow" panose="020B0606020202030204" pitchFamily="34" charset="0"/>
                <a:cs typeface="Arial" panose="020B0604020202020204" pitchFamily="34" charset="0"/>
              </a:rPr>
              <a:t>Bila tidak memungkinkan untuk memberi sampul, maka lembar ID (</a:t>
            </a:r>
            <a:r>
              <a:rPr lang="id-ID" sz="2400" b="1" dirty="0" smtClean="0">
                <a:latin typeface="Arial Narrow" panose="020B0606020202030204" pitchFamily="34" charset="0"/>
                <a:cs typeface="Arial" panose="020B0604020202020204" pitchFamily="34" charset="0"/>
              </a:rPr>
              <a:t>halaman-2) jangan di-steples</a:t>
            </a:r>
            <a:r>
              <a:rPr lang="id-ID" sz="2400" b="1" dirty="0">
                <a:latin typeface="Arial Narrow" panose="020B0606020202030204" pitchFamily="34" charset="0"/>
                <a:cs typeface="Arial" panose="020B0604020202020204" pitchFamily="34" charset="0"/>
              </a:rPr>
              <a:t>, </a:t>
            </a:r>
            <a:r>
              <a:rPr lang="id-ID" sz="2400" b="1" dirty="0" smtClean="0">
                <a:latin typeface="Arial Narrow" panose="020B0606020202030204" pitchFamily="34" charset="0"/>
                <a:cs typeface="Arial" panose="020B0604020202020204" pitchFamily="34" charset="0"/>
              </a:rPr>
              <a:t>ditipe-ex</a:t>
            </a:r>
            <a:r>
              <a:rPr lang="id-ID" sz="2400" b="1" dirty="0">
                <a:latin typeface="Arial Narrow" panose="020B0606020202030204" pitchFamily="34" charset="0"/>
                <a:cs typeface="Arial" panose="020B0604020202020204" pitchFamily="34" charset="0"/>
              </a:rPr>
              <a:t>, ditempel stiker, foto atau </a:t>
            </a:r>
            <a:r>
              <a:rPr lang="id-ID" sz="2400" b="1" dirty="0" smtClean="0">
                <a:latin typeface="Arial Narrow" panose="020B0606020202030204" pitchFamily="34" charset="0"/>
                <a:cs typeface="Arial" panose="020B0604020202020204" pitchFamily="34" charset="0"/>
              </a:rPr>
              <a:t>hal-hal </a:t>
            </a:r>
            <a:r>
              <a:rPr lang="id-ID" sz="2400" b="1" dirty="0">
                <a:latin typeface="Arial Narrow" panose="020B0606020202030204" pitchFamily="34" charset="0"/>
                <a:cs typeface="Arial" panose="020B0604020202020204" pitchFamily="34" charset="0"/>
              </a:rPr>
              <a:t>lainnya yang bisa merusak lembar ID. </a:t>
            </a:r>
          </a:p>
          <a:p>
            <a:pPr marL="457200" indent="-457200" algn="just">
              <a:lnSpc>
                <a:spcPct val="100000"/>
              </a:lnSpc>
              <a:spcBef>
                <a:spcPts val="1800"/>
              </a:spcBef>
              <a:defRPr/>
            </a:pPr>
            <a:r>
              <a:rPr lang="id-ID" sz="2400" b="1" dirty="0">
                <a:latin typeface="Arial Narrow" panose="020B0606020202030204" pitchFamily="34" charset="0"/>
                <a:cs typeface="Arial" panose="020B0604020202020204" pitchFamily="34" charset="0"/>
              </a:rPr>
              <a:t>Kerusakan dan kotoran sedikit </a:t>
            </a:r>
            <a:r>
              <a:rPr lang="id-ID" sz="2400" b="1" dirty="0" smtClean="0">
                <a:latin typeface="Arial Narrow" panose="020B0606020202030204" pitchFamily="34" charset="0"/>
                <a:cs typeface="Arial" panose="020B0604020202020204" pitchFamily="34" charset="0"/>
              </a:rPr>
              <a:t>pada </a:t>
            </a:r>
            <a:r>
              <a:rPr lang="id-ID" sz="2400" b="1" dirty="0">
                <a:latin typeface="Arial Narrow" panose="020B0606020202030204" pitchFamily="34" charset="0"/>
                <a:cs typeface="Arial" panose="020B0604020202020204" pitchFamily="34" charset="0"/>
              </a:rPr>
              <a:t>lembar ID akan berpengaruh pada  </a:t>
            </a:r>
            <a:r>
              <a:rPr lang="id-ID" sz="2400" b="1" dirty="0" smtClean="0">
                <a:latin typeface="Arial Narrow" panose="020B0606020202030204" pitchFamily="34" charset="0"/>
                <a:cs typeface="Arial" panose="020B0604020202020204" pitchFamily="34" charset="0"/>
              </a:rPr>
              <a:t>MRTD (machine readable travel document)</a:t>
            </a:r>
            <a:endParaRPr lang="id-ID" sz="24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18</a:t>
            </a:fld>
            <a:endParaRPr lang="id-ID"/>
          </a:p>
        </p:txBody>
      </p:sp>
    </p:spTree>
    <p:extLst>
      <p:ext uri="{BB962C8B-B14F-4D97-AF65-F5344CB8AC3E}">
        <p14:creationId xmlns:p14="http://schemas.microsoft.com/office/powerpoint/2010/main" xmlns="" val="197708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722" y="474786"/>
            <a:ext cx="8447466" cy="643722"/>
          </a:xfrm>
          <a:effectLst>
            <a:outerShdw blurRad="50800" dist="38100" dir="2700000" algn="tl" rotWithShape="0">
              <a:prstClr val="black">
                <a:alpha val="40000"/>
              </a:prstClr>
            </a:outerShdw>
          </a:effectLst>
        </p:spPr>
        <p:txBody>
          <a:bodyPr>
            <a:normAutofit fontScale="90000"/>
          </a:bodyPr>
          <a:lstStyle/>
          <a:p>
            <a:r>
              <a:rPr lang="id-ID" sz="4400" dirty="0">
                <a:effectLst>
                  <a:outerShdw blurRad="38100" dist="38100" dir="2700000" algn="tl">
                    <a:srgbClr val="000000">
                      <a:alpha val="43137"/>
                    </a:srgbClr>
                  </a:outerShdw>
                </a:effectLst>
                <a:cs typeface="Arial" pitchFamily="34" charset="0"/>
              </a:rPr>
              <a:t>SERAGAM BATIK </a:t>
            </a:r>
            <a:r>
              <a:rPr lang="id-ID" sz="4400" dirty="0" smtClean="0">
                <a:effectLst>
                  <a:outerShdw blurRad="38100" dist="38100" dir="2700000" algn="tl">
                    <a:srgbClr val="000000">
                      <a:alpha val="43137"/>
                    </a:srgbClr>
                  </a:outerShdw>
                </a:effectLst>
                <a:cs typeface="Arial" pitchFamily="34" charset="0"/>
              </a:rPr>
              <a:t>HAJI</a:t>
            </a:r>
            <a:endParaRPr lang="id-ID" sz="4400" i="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71494" y="1336568"/>
            <a:ext cx="8223778" cy="402736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00000"/>
              </a:lnSpc>
              <a:spcBef>
                <a:spcPts val="2400"/>
              </a:spcBef>
              <a:defRPr/>
            </a:pPr>
            <a:r>
              <a:rPr lang="id-ID" b="1" dirty="0">
                <a:latin typeface="Arial Narrow" panose="020B0606020202030204" pitchFamily="34" charset="0"/>
                <a:cs typeface="Arial" panose="020B0604020202020204" pitchFamily="34" charset="0"/>
              </a:rPr>
              <a:t>Seluruh jemaah tetap menggunakan pakaian seragam batik jemaah haji sebagaimana tahun </a:t>
            </a:r>
            <a:r>
              <a:rPr lang="id-ID" b="1" dirty="0" smtClean="0">
                <a:latin typeface="Arial Narrow" panose="020B0606020202030204" pitchFamily="34" charset="0"/>
                <a:cs typeface="Arial" panose="020B0604020202020204" pitchFamily="34" charset="0"/>
              </a:rPr>
              <a:t>lalu, wajib </a:t>
            </a:r>
            <a:r>
              <a:rPr lang="id-ID" b="1" dirty="0">
                <a:latin typeface="Arial Narrow" panose="020B0606020202030204" pitchFamily="34" charset="0"/>
                <a:cs typeface="Arial" panose="020B0604020202020204" pitchFamily="34" charset="0"/>
              </a:rPr>
              <a:t>dipakai saat </a:t>
            </a:r>
            <a:r>
              <a:rPr lang="id-ID" b="1" dirty="0" smtClean="0">
                <a:latin typeface="Arial Narrow" panose="020B0606020202030204" pitchFamily="34" charset="0"/>
                <a:cs typeface="Arial" panose="020B0604020202020204" pitchFamily="34" charset="0"/>
              </a:rPr>
              <a:t>keberangkatan, </a:t>
            </a:r>
            <a:r>
              <a:rPr lang="id-ID" b="1" dirty="0">
                <a:latin typeface="Arial Narrow" panose="020B0606020202030204" pitchFamily="34" charset="0"/>
                <a:cs typeface="Arial" panose="020B0604020202020204" pitchFamily="34" charset="0"/>
              </a:rPr>
              <a:t>selama berada di Arab Saudi dan saat kepulangan ke tanah air.</a:t>
            </a:r>
          </a:p>
          <a:p>
            <a:pPr algn="just">
              <a:lnSpc>
                <a:spcPct val="100000"/>
              </a:lnSpc>
              <a:spcBef>
                <a:spcPts val="2400"/>
              </a:spcBef>
              <a:defRPr/>
            </a:pPr>
            <a:r>
              <a:rPr lang="id-ID" b="1" dirty="0">
                <a:latin typeface="Arial Narrow" panose="020B0606020202030204" pitchFamily="34" charset="0"/>
                <a:cs typeface="Arial" panose="020B0604020202020204" pitchFamily="34" charset="0"/>
              </a:rPr>
              <a:t>Pengadaan kain ihram, mukena dan bahan pakaian seragam batik jemaah sepenuhnya dilaksanakan oleh </a:t>
            </a:r>
            <a:r>
              <a:rPr lang="id-ID" b="1" dirty="0" smtClean="0">
                <a:latin typeface="Arial Narrow" panose="020B0606020202030204" pitchFamily="34" charset="0"/>
                <a:cs typeface="Arial" panose="020B0604020202020204" pitchFamily="34" charset="0"/>
              </a:rPr>
              <a:t>BPs-bpih.</a:t>
            </a:r>
            <a:endParaRPr lang="id-ID" b="1" dirty="0">
              <a:latin typeface="Arial Narrow" panose="020B0606020202030204" pitchFamily="34" charset="0"/>
              <a:cs typeface="Arial" panose="020B0604020202020204" pitchFamily="34" charset="0"/>
            </a:endParaRPr>
          </a:p>
          <a:p>
            <a:pPr algn="just">
              <a:lnSpc>
                <a:spcPct val="100000"/>
              </a:lnSpc>
              <a:spcBef>
                <a:spcPts val="2400"/>
              </a:spcBef>
              <a:defRPr/>
            </a:pPr>
            <a:r>
              <a:rPr lang="id-ID" b="1" dirty="0">
                <a:latin typeface="Arial Narrow" panose="020B0606020202030204" pitchFamily="34" charset="0"/>
                <a:cs typeface="Arial" panose="020B0604020202020204" pitchFamily="34" charset="0"/>
              </a:rPr>
              <a:t>Pendistribusian seragam batik, kain ihram dan mukena dilakukan oleh masing-masing BPS-BPIH saat melakukan pelunasan BPIH, dengan ketentuan: calon jemaah haji wanita mendapatkan bahan batik dan mukena, sedangkan calon jemaah haji pria mendapatkan bahan batik dan kain ihram</a:t>
            </a:r>
          </a:p>
        </p:txBody>
      </p:sp>
      <p:sp>
        <p:nvSpPr>
          <p:cNvPr id="2" name="Slide Number Placeholder 1"/>
          <p:cNvSpPr>
            <a:spLocks noGrp="1"/>
          </p:cNvSpPr>
          <p:nvPr>
            <p:ph type="sldNum" sz="quarter" idx="12"/>
          </p:nvPr>
        </p:nvSpPr>
        <p:spPr/>
        <p:txBody>
          <a:bodyPr/>
          <a:lstStyle/>
          <a:p>
            <a:fld id="{821BD636-E9B5-49FC-A58C-03501AFACC94}" type="slidenum">
              <a:rPr lang="id-ID" smtClean="0"/>
              <a:pPr/>
              <a:t>19</a:t>
            </a:fld>
            <a:endParaRPr lang="id-ID"/>
          </a:p>
        </p:txBody>
      </p:sp>
    </p:spTree>
    <p:extLst>
      <p:ext uri="{BB962C8B-B14F-4D97-AF65-F5344CB8AC3E}">
        <p14:creationId xmlns:p14="http://schemas.microsoft.com/office/powerpoint/2010/main" xmlns="" val="212643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160869"/>
            <a:ext cx="8447466" cy="651932"/>
          </a:xfrm>
        </p:spPr>
        <p:txBody>
          <a:bodyPr>
            <a:normAutofit/>
          </a:bodyPr>
          <a:lstStyle/>
          <a:p>
            <a:pPr algn="ctr"/>
            <a:r>
              <a:rPr lang="id-ID" sz="4000" dirty="0" smtClean="0">
                <a:solidFill>
                  <a:schemeClr val="accent4"/>
                </a:solidFill>
              </a:rPr>
              <a:t>mukadimah</a:t>
            </a:r>
            <a:endParaRPr lang="id-ID" sz="4000" dirty="0">
              <a:solidFill>
                <a:schemeClr val="accent4"/>
              </a:solidFill>
            </a:endParaRPr>
          </a:p>
        </p:txBody>
      </p:sp>
      <p:sp>
        <p:nvSpPr>
          <p:cNvPr id="3" name="Content Placeholder 2"/>
          <p:cNvSpPr>
            <a:spLocks noGrp="1"/>
          </p:cNvSpPr>
          <p:nvPr>
            <p:ph sz="quarter" idx="13"/>
          </p:nvPr>
        </p:nvSpPr>
        <p:spPr>
          <a:xfrm>
            <a:off x="557217" y="905934"/>
            <a:ext cx="8445700" cy="4468652"/>
          </a:xfrm>
        </p:spPr>
        <p:txBody>
          <a:bodyPr>
            <a:normAutofit lnSpcReduction="10000"/>
          </a:bodyPr>
          <a:lstStyle/>
          <a:p>
            <a:pPr algn="just">
              <a:defRPr/>
            </a:pPr>
            <a:r>
              <a:rPr lang="id-ID" dirty="0" smtClean="0">
                <a:latin typeface="Arial" pitchFamily="34" charset="0"/>
                <a:cs typeface="Arial" pitchFamily="34" charset="0"/>
              </a:rPr>
              <a:t>Ibadah haji adalah Rukun Islam kelima yang merupakan kewajiban sekali seumur hidup bagi setiap muslim yang mampu menunaikannya</a:t>
            </a:r>
          </a:p>
          <a:p>
            <a:pPr algn="just">
              <a:defRPr/>
            </a:pPr>
            <a:r>
              <a:rPr lang="id-ID" dirty="0" smtClean="0">
                <a:latin typeface="Arial" pitchFamily="34" charset="0"/>
                <a:cs typeface="Arial" pitchFamily="34" charset="0"/>
              </a:rPr>
              <a:t>Penyelenggaraan ibadah haji adalah rangkaian kegiatan pengelolaan pelaksanaan ibadah haji yang meliputi </a:t>
            </a:r>
            <a:r>
              <a:rPr lang="id-ID" b="1" dirty="0" smtClean="0">
                <a:solidFill>
                  <a:srgbClr val="C00000"/>
                </a:solidFill>
                <a:latin typeface="Arial" pitchFamily="34" charset="0"/>
                <a:cs typeface="Arial" pitchFamily="34" charset="0"/>
              </a:rPr>
              <a:t>pembinaan, pelayanan dan perlindungan </a:t>
            </a:r>
            <a:r>
              <a:rPr lang="id-ID" dirty="0" smtClean="0">
                <a:latin typeface="Arial" pitchFamily="34" charset="0"/>
                <a:cs typeface="Arial" pitchFamily="34" charset="0"/>
              </a:rPr>
              <a:t>terhadap jemaah haji</a:t>
            </a:r>
          </a:p>
          <a:p>
            <a:pPr algn="just">
              <a:defRPr/>
            </a:pPr>
            <a:r>
              <a:rPr lang="id-ID" dirty="0" smtClean="0">
                <a:latin typeface="Arial" pitchFamily="34" charset="0"/>
                <a:cs typeface="Arial" pitchFamily="34" charset="0"/>
              </a:rPr>
              <a:t>Penyelenggaraan ibadah haji bertujuan untuk memberikan </a:t>
            </a:r>
            <a:r>
              <a:rPr lang="id-ID" b="1" dirty="0" smtClean="0">
                <a:solidFill>
                  <a:srgbClr val="C00000"/>
                </a:solidFill>
                <a:latin typeface="Arial" pitchFamily="34" charset="0"/>
                <a:cs typeface="Arial" pitchFamily="34" charset="0"/>
              </a:rPr>
              <a:t>pembinaan, pelayanan dan perlindungan </a:t>
            </a:r>
            <a:r>
              <a:rPr lang="id-ID" b="1" i="1" dirty="0" smtClean="0">
                <a:latin typeface="Arial" pitchFamily="34" charset="0"/>
                <a:cs typeface="Arial" pitchFamily="34" charset="0"/>
              </a:rPr>
              <a:t> </a:t>
            </a:r>
            <a:r>
              <a:rPr lang="id-ID" dirty="0" smtClean="0">
                <a:latin typeface="Arial" pitchFamily="34" charset="0"/>
                <a:cs typeface="Arial" pitchFamily="34" charset="0"/>
              </a:rPr>
              <a:t>yang sebaik-baiknya bagi jemaah haji, sehingga jemaah haji dapat menunaikan ibadahnya sesuai ketentuan ajaran Islam</a:t>
            </a:r>
          </a:p>
          <a:p>
            <a:endParaRPr lang="id-ID" dirty="0"/>
          </a:p>
        </p:txBody>
      </p:sp>
      <p:sp>
        <p:nvSpPr>
          <p:cNvPr id="4" name="Slide Number Placeholder 3"/>
          <p:cNvSpPr>
            <a:spLocks noGrp="1"/>
          </p:cNvSpPr>
          <p:nvPr>
            <p:ph type="sldNum" sz="quarter" idx="12"/>
          </p:nvPr>
        </p:nvSpPr>
        <p:spPr/>
        <p:txBody>
          <a:bodyPr/>
          <a:lstStyle/>
          <a:p>
            <a:fld id="{821BD636-E9B5-49FC-A58C-03501AFACC94}"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722" y="474785"/>
            <a:ext cx="8447466" cy="578408"/>
          </a:xfrm>
          <a:effectLst>
            <a:outerShdw blurRad="50800" dist="38100" dir="2700000" algn="tl" rotWithShape="0">
              <a:prstClr val="black">
                <a:alpha val="40000"/>
              </a:prstClr>
            </a:outerShdw>
          </a:effectLst>
        </p:spPr>
        <p:txBody>
          <a:bodyPr>
            <a:normAutofit fontScale="90000"/>
          </a:bodyPr>
          <a:lstStyle/>
          <a:p>
            <a:r>
              <a:rPr lang="id-ID" sz="4400" dirty="0">
                <a:effectLst>
                  <a:outerShdw blurRad="38100" dist="38100" dir="2700000" algn="tl">
                    <a:srgbClr val="000000">
                      <a:alpha val="43137"/>
                    </a:srgbClr>
                  </a:outerShdw>
                </a:effectLst>
                <a:cs typeface="Arial" pitchFamily="34" charset="0"/>
              </a:rPr>
              <a:t>PELAYANAN DI ASRAMA HAJI</a:t>
            </a:r>
            <a:endParaRPr lang="id-ID" sz="4400" i="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71490" y="1110343"/>
            <a:ext cx="7804148" cy="423212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00000"/>
              </a:lnSpc>
              <a:spcBef>
                <a:spcPts val="2400"/>
              </a:spcBef>
              <a:defRPr/>
            </a:pPr>
            <a:r>
              <a:rPr lang="id-ID" b="1" dirty="0">
                <a:latin typeface="Arial Narrow" panose="020B0606020202030204" pitchFamily="34" charset="0"/>
                <a:cs typeface="Arial" panose="020B0604020202020204" pitchFamily="34" charset="0"/>
              </a:rPr>
              <a:t>Peningkatan kualitas dan kuantitas menu katering jemaah haji di Asrama Haji dengan melakukan rasionalisasi alokasi pagu penyediaan konsumsi sesuai kebutuhan </a:t>
            </a:r>
            <a:r>
              <a:rPr lang="id-ID" b="1" dirty="0" smtClean="0">
                <a:latin typeface="Arial Narrow" panose="020B0606020202030204" pitchFamily="34" charset="0"/>
                <a:cs typeface="Arial" panose="020B0604020202020204" pitchFamily="34" charset="0"/>
              </a:rPr>
              <a:t>per-wilayah </a:t>
            </a:r>
            <a:r>
              <a:rPr lang="id-ID" b="1" dirty="0">
                <a:latin typeface="Arial Narrow" panose="020B0606020202030204" pitchFamily="34" charset="0"/>
                <a:cs typeface="Arial" panose="020B0604020202020204" pitchFamily="34" charset="0"/>
              </a:rPr>
              <a:t>yang mengacu pada Standar Biaya Umum (SBU).</a:t>
            </a:r>
          </a:p>
          <a:p>
            <a:pPr algn="just">
              <a:lnSpc>
                <a:spcPct val="100000"/>
              </a:lnSpc>
              <a:spcBef>
                <a:spcPts val="2400"/>
              </a:spcBef>
              <a:defRPr/>
            </a:pPr>
            <a:r>
              <a:rPr lang="id-ID" b="1" dirty="0" smtClean="0">
                <a:latin typeface="Arial Narrow" panose="020B0606020202030204" pitchFamily="34" charset="0"/>
                <a:cs typeface="Arial" panose="020B0604020202020204" pitchFamily="34" charset="0"/>
              </a:rPr>
              <a:t>biaya </a:t>
            </a:r>
            <a:r>
              <a:rPr lang="id-ID" b="1" dirty="0">
                <a:latin typeface="Arial Narrow" panose="020B0606020202030204" pitchFamily="34" charset="0"/>
                <a:cs typeface="Arial" panose="020B0604020202020204" pitchFamily="34" charset="0"/>
              </a:rPr>
              <a:t>penyediaan konsumsi di Asrama Haji pada BPIH Tahun </a:t>
            </a:r>
            <a:r>
              <a:rPr lang="id-ID" b="1" dirty="0" smtClean="0">
                <a:latin typeface="Arial Narrow" panose="020B0606020202030204" pitchFamily="34" charset="0"/>
                <a:cs typeface="Arial" panose="020B0604020202020204" pitchFamily="34" charset="0"/>
              </a:rPr>
              <a:t>143</a:t>
            </a:r>
            <a:r>
              <a:rPr lang="en-US" b="1" dirty="0" smtClean="0">
                <a:latin typeface="Arial Narrow" panose="020B0606020202030204" pitchFamily="34" charset="0"/>
                <a:cs typeface="Arial" panose="020B0604020202020204" pitchFamily="34" charset="0"/>
              </a:rPr>
              <a:t>7</a:t>
            </a:r>
            <a:r>
              <a:rPr lang="id-ID" b="1" dirty="0" smtClean="0">
                <a:latin typeface="Arial Narrow" panose="020B0606020202030204" pitchFamily="34" charset="0"/>
                <a:cs typeface="Arial" panose="020B0604020202020204" pitchFamily="34" charset="0"/>
              </a:rPr>
              <a:t>H/201</a:t>
            </a:r>
            <a:r>
              <a:rPr lang="en-US" b="1" dirty="0" smtClean="0">
                <a:latin typeface="Arial Narrow" panose="020B0606020202030204" pitchFamily="34" charset="0"/>
                <a:cs typeface="Arial" panose="020B0604020202020204" pitchFamily="34" charset="0"/>
              </a:rPr>
              <a:t>6</a:t>
            </a:r>
            <a:r>
              <a:rPr lang="id-ID" b="1" dirty="0" smtClean="0">
                <a:latin typeface="Arial Narrow" panose="020B0606020202030204" pitchFamily="34" charset="0"/>
                <a:cs typeface="Arial" panose="020B0604020202020204" pitchFamily="34" charset="0"/>
              </a:rPr>
              <a:t>M </a:t>
            </a:r>
            <a:r>
              <a:rPr lang="id-ID" b="1" dirty="0">
                <a:latin typeface="Arial Narrow" panose="020B0606020202030204" pitchFamily="34" charset="0"/>
                <a:cs typeface="Arial" panose="020B0604020202020204" pitchFamily="34" charset="0"/>
              </a:rPr>
              <a:t>dari semula </a:t>
            </a:r>
            <a:r>
              <a:rPr lang="id-ID" b="1" dirty="0" smtClean="0">
                <a:latin typeface="Arial Narrow" panose="020B0606020202030204" pitchFamily="34" charset="0"/>
                <a:cs typeface="Arial" panose="020B0604020202020204" pitchFamily="34" charset="0"/>
              </a:rPr>
              <a:t>Rp.90.000</a:t>
            </a:r>
            <a:r>
              <a:rPr lang="id-ID" b="1" dirty="0">
                <a:latin typeface="Arial Narrow" panose="020B0606020202030204" pitchFamily="34" charset="0"/>
                <a:cs typeface="Arial" panose="020B0604020202020204" pitchFamily="34" charset="0"/>
              </a:rPr>
              <a:t>,- </a:t>
            </a:r>
            <a:r>
              <a:rPr lang="id-ID" b="1" dirty="0" smtClean="0">
                <a:latin typeface="Arial Narrow" panose="020B0606020202030204" pitchFamily="34" charset="0"/>
                <a:cs typeface="Arial" panose="020B0604020202020204" pitchFamily="34" charset="0"/>
              </a:rPr>
              <a:t>per-jemaah </a:t>
            </a:r>
            <a:r>
              <a:rPr lang="id-ID" b="1" dirty="0">
                <a:latin typeface="Arial Narrow" panose="020B0606020202030204" pitchFamily="34" charset="0"/>
                <a:cs typeface="Arial" panose="020B0604020202020204" pitchFamily="34" charset="0"/>
              </a:rPr>
              <a:t>menjadi </a:t>
            </a:r>
            <a:r>
              <a:rPr lang="id-ID" b="1" dirty="0" smtClean="0">
                <a:latin typeface="Arial Narrow" panose="020B0606020202030204" pitchFamily="34" charset="0"/>
                <a:cs typeface="Arial" panose="020B0604020202020204" pitchFamily="34" charset="0"/>
              </a:rPr>
              <a:t>Rp.100.000</a:t>
            </a:r>
            <a:r>
              <a:rPr lang="id-ID" b="1" dirty="0">
                <a:latin typeface="Arial Narrow" panose="020B0606020202030204" pitchFamily="34" charset="0"/>
                <a:cs typeface="Arial" panose="020B0604020202020204" pitchFamily="34" charset="0"/>
              </a:rPr>
              <a:t>,- </a:t>
            </a:r>
            <a:r>
              <a:rPr lang="id-ID" b="1" dirty="0" smtClean="0">
                <a:latin typeface="Arial Narrow" panose="020B0606020202030204" pitchFamily="34" charset="0"/>
                <a:cs typeface="Arial" panose="020B0604020202020204" pitchFamily="34" charset="0"/>
              </a:rPr>
              <a:t>per-jemaah.</a:t>
            </a:r>
          </a:p>
          <a:p>
            <a:pPr algn="just">
              <a:lnSpc>
                <a:spcPct val="100000"/>
              </a:lnSpc>
              <a:spcBef>
                <a:spcPts val="2400"/>
              </a:spcBef>
              <a:defRPr/>
            </a:pPr>
            <a:r>
              <a:rPr lang="id-ID" b="1" dirty="0" smtClean="0">
                <a:latin typeface="Arial Narrow" panose="020B0606020202030204" pitchFamily="34" charset="0"/>
                <a:cs typeface="Arial" panose="020B0604020202020204" pitchFamily="34" charset="0"/>
              </a:rPr>
              <a:t>Biaya akomodasi jemaah di asrama haji untuk tahun 143</a:t>
            </a:r>
            <a:r>
              <a:rPr lang="en-US" b="1" dirty="0" smtClean="0">
                <a:latin typeface="Arial Narrow" panose="020B0606020202030204" pitchFamily="34" charset="0"/>
                <a:cs typeface="Arial" panose="020B0604020202020204" pitchFamily="34" charset="0"/>
              </a:rPr>
              <a:t>7</a:t>
            </a:r>
            <a:r>
              <a:rPr lang="id-ID" b="1" dirty="0" smtClean="0">
                <a:latin typeface="Arial Narrow" panose="020B0606020202030204" pitchFamily="34" charset="0"/>
                <a:cs typeface="Arial" panose="020B0604020202020204" pitchFamily="34" charset="0"/>
              </a:rPr>
              <a:t>h/201</a:t>
            </a:r>
            <a:r>
              <a:rPr lang="en-US" b="1" dirty="0" smtClean="0">
                <a:latin typeface="Arial Narrow" panose="020B0606020202030204" pitchFamily="34" charset="0"/>
                <a:cs typeface="Arial" panose="020B0604020202020204" pitchFamily="34" charset="0"/>
              </a:rPr>
              <a:t>6 </a:t>
            </a:r>
            <a:r>
              <a:rPr lang="id-ID" b="1" dirty="0" smtClean="0">
                <a:latin typeface="Arial Narrow" panose="020B0606020202030204" pitchFamily="34" charset="0"/>
                <a:cs typeface="Arial" panose="020B0604020202020204" pitchFamily="34" charset="0"/>
              </a:rPr>
              <a:t>m menjadi rp.</a:t>
            </a:r>
            <a:r>
              <a:rPr lang="en-US" b="1" dirty="0" smtClean="0">
                <a:latin typeface="Arial Narrow" panose="020B0606020202030204" pitchFamily="34" charset="0"/>
                <a:cs typeface="Arial" panose="020B0604020202020204" pitchFamily="34" charset="0"/>
              </a:rPr>
              <a:t>100</a:t>
            </a:r>
            <a:r>
              <a:rPr lang="id-ID" b="1" dirty="0" smtClean="0">
                <a:latin typeface="Arial Narrow" panose="020B0606020202030204" pitchFamily="34" charset="0"/>
                <a:cs typeface="Arial" panose="020B0604020202020204" pitchFamily="34" charset="0"/>
              </a:rPr>
              <a:t>.000,- per jemaah untuk asrama haji milik pemerintah daerah dan rp.5</a:t>
            </a:r>
            <a:r>
              <a:rPr lang="en-US" b="1" dirty="0" smtClean="0">
                <a:latin typeface="Arial Narrow" panose="020B0606020202030204" pitchFamily="34" charset="0"/>
                <a:cs typeface="Arial" panose="020B0604020202020204" pitchFamily="34" charset="0"/>
              </a:rPr>
              <a:t>0</a:t>
            </a:r>
            <a:r>
              <a:rPr lang="id-ID" b="1" dirty="0" smtClean="0">
                <a:latin typeface="Arial Narrow" panose="020B0606020202030204" pitchFamily="34" charset="0"/>
                <a:cs typeface="Arial" panose="020B0604020202020204" pitchFamily="34" charset="0"/>
              </a:rPr>
              <a:t>.000,- per jemaah untuk asrama haji yang milik kemenag.</a:t>
            </a:r>
          </a:p>
        </p:txBody>
      </p:sp>
      <p:sp>
        <p:nvSpPr>
          <p:cNvPr id="2" name="Slide Number Placeholder 1"/>
          <p:cNvSpPr>
            <a:spLocks noGrp="1"/>
          </p:cNvSpPr>
          <p:nvPr>
            <p:ph type="sldNum" sz="quarter" idx="12"/>
          </p:nvPr>
        </p:nvSpPr>
        <p:spPr/>
        <p:txBody>
          <a:bodyPr/>
          <a:lstStyle/>
          <a:p>
            <a:fld id="{821BD636-E9B5-49FC-A58C-03501AFACC94}" type="slidenum">
              <a:rPr lang="id-ID" smtClean="0"/>
              <a:pPr/>
              <a:t>20</a:t>
            </a:fld>
            <a:endParaRPr lang="id-ID"/>
          </a:p>
        </p:txBody>
      </p:sp>
    </p:spTree>
    <p:extLst>
      <p:ext uri="{BB962C8B-B14F-4D97-AF65-F5344CB8AC3E}">
        <p14:creationId xmlns:p14="http://schemas.microsoft.com/office/powerpoint/2010/main" xmlns="" val="1987045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48" y="457202"/>
            <a:ext cx="8447466" cy="530679"/>
          </a:xfrm>
        </p:spPr>
        <p:txBody>
          <a:bodyPr>
            <a:normAutofit fontScale="90000"/>
          </a:bodyPr>
          <a:lstStyle/>
          <a:p>
            <a:r>
              <a:rPr lang="id-ID" dirty="0" smtClean="0"/>
              <a:t>Perlindungan jemaah haji</a:t>
            </a:r>
            <a:endParaRPr lang="id-ID" dirty="0"/>
          </a:p>
        </p:txBody>
      </p:sp>
      <p:sp>
        <p:nvSpPr>
          <p:cNvPr id="3" name="Content Placeholder 2"/>
          <p:cNvSpPr>
            <a:spLocks noGrp="1"/>
          </p:cNvSpPr>
          <p:nvPr>
            <p:ph sz="quarter" idx="13"/>
          </p:nvPr>
        </p:nvSpPr>
        <p:spPr>
          <a:xfrm>
            <a:off x="577117" y="1295953"/>
            <a:ext cx="8445700" cy="3311189"/>
          </a:xfrm>
        </p:spPr>
        <p:txBody>
          <a:bodyPr anchor="t">
            <a:normAutofit/>
          </a:bodyPr>
          <a:lstStyle/>
          <a:p>
            <a:pPr algn="just"/>
            <a:r>
              <a:rPr lang="id-ID" sz="2800" b="1" dirty="0" smtClean="0">
                <a:latin typeface="Arial Narrow" pitchFamily="34" charset="0"/>
              </a:rPr>
              <a:t>Pada tahun 201</a:t>
            </a:r>
            <a:r>
              <a:rPr lang="en-US" sz="2800" b="1" dirty="0" smtClean="0">
                <a:latin typeface="Arial Narrow" pitchFamily="34" charset="0"/>
              </a:rPr>
              <a:t>6</a:t>
            </a:r>
            <a:r>
              <a:rPr lang="id-ID" sz="2800" b="1" dirty="0" smtClean="0">
                <a:latin typeface="Arial Narrow" pitchFamily="34" charset="0"/>
              </a:rPr>
              <a:t>, jemaah haji dan petugas haji seluruhnya dilindungi oleh asuransi jiwa dan kecelakaan diri dengan premi sebesar Rp.</a:t>
            </a:r>
            <a:r>
              <a:rPr lang="en-US" sz="2800" b="1" dirty="0" smtClean="0">
                <a:latin typeface="Arial Narrow" pitchFamily="34" charset="0"/>
              </a:rPr>
              <a:t>10</a:t>
            </a:r>
            <a:r>
              <a:rPr lang="id-ID" sz="2800" b="1" dirty="0" smtClean="0">
                <a:latin typeface="Arial Narrow" pitchFamily="34" charset="0"/>
              </a:rPr>
              <a:t>0.000,- sedangkan tahun sebelumnya sebesar rp.</a:t>
            </a:r>
            <a:r>
              <a:rPr lang="en-US" sz="2800" b="1" dirty="0" smtClean="0">
                <a:latin typeface="Arial Narrow" pitchFamily="34" charset="0"/>
              </a:rPr>
              <a:t>5</a:t>
            </a:r>
            <a:r>
              <a:rPr lang="id-ID" sz="2800" b="1" dirty="0" smtClean="0">
                <a:latin typeface="Arial Narrow" pitchFamily="34" charset="0"/>
              </a:rPr>
              <a:t>0.000,- per jemaah.</a:t>
            </a:r>
            <a:endParaRPr lang="id-ID" sz="2800" b="1" dirty="0">
              <a:latin typeface="Arial Narrow" pitchFamily="34" charset="0"/>
            </a:endParaRPr>
          </a:p>
        </p:txBody>
      </p:sp>
      <p:sp>
        <p:nvSpPr>
          <p:cNvPr id="4" name="Slide Number Placeholder 3"/>
          <p:cNvSpPr>
            <a:spLocks noGrp="1"/>
          </p:cNvSpPr>
          <p:nvPr>
            <p:ph type="sldNum" sz="quarter" idx="12"/>
          </p:nvPr>
        </p:nvSpPr>
        <p:spPr/>
        <p:txBody>
          <a:bodyPr/>
          <a:lstStyle/>
          <a:p>
            <a:fld id="{821BD636-E9B5-49FC-A58C-03501AFACC94}" type="slidenum">
              <a:rPr lang="id-ID" smtClean="0"/>
              <a:pPr/>
              <a:t>21</a:t>
            </a:fld>
            <a:endParaRPr lang="id-ID"/>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obil, Rumah dan Tempat Idaman\155095_1650100859797_8190570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 y="2"/>
            <a:ext cx="9515476" cy="560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2" y="750646"/>
            <a:ext cx="9391651" cy="3375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d-ID" altLang="id-ID" sz="4400" b="1" dirty="0" smtClean="0">
                <a:solidFill>
                  <a:srgbClr val="FFFF00"/>
                </a:solidFill>
                <a:latin typeface="Arial Black" pitchFamily="34" charset="0"/>
              </a:rPr>
              <a:t>Terima Kasih </a:t>
            </a:r>
          </a:p>
          <a:p>
            <a:pPr algn="ctr">
              <a:spcBef>
                <a:spcPct val="0"/>
              </a:spcBef>
              <a:buFontTx/>
              <a:buNone/>
            </a:pPr>
            <a:r>
              <a:rPr lang="id-ID" altLang="id-ID" sz="4400" b="1" dirty="0" smtClean="0">
                <a:solidFill>
                  <a:srgbClr val="FFFF00"/>
                </a:solidFill>
                <a:latin typeface="Arial Black" pitchFamily="34" charset="0"/>
              </a:rPr>
              <a:t>&amp; </a:t>
            </a:r>
          </a:p>
          <a:p>
            <a:pPr algn="ctr">
              <a:spcBef>
                <a:spcPct val="0"/>
              </a:spcBef>
              <a:buFontTx/>
              <a:buNone/>
            </a:pPr>
            <a:r>
              <a:rPr lang="id-ID" altLang="id-ID" sz="4400" b="1" dirty="0" smtClean="0">
                <a:solidFill>
                  <a:srgbClr val="FFFF00"/>
                </a:solidFill>
                <a:latin typeface="Arial Black" pitchFamily="34" charset="0"/>
              </a:rPr>
              <a:t>Wassalam</a:t>
            </a:r>
            <a:endParaRPr lang="en-US" altLang="id-ID" sz="4400" b="1" dirty="0">
              <a:solidFill>
                <a:srgbClr val="FFFF00"/>
              </a:solidFill>
              <a:latin typeface="Arial Black" pitchFamily="34" charset="0"/>
            </a:endParaRPr>
          </a:p>
        </p:txBody>
      </p:sp>
      <p:sp>
        <p:nvSpPr>
          <p:cNvPr id="2" name="Slide Number Placeholder 1"/>
          <p:cNvSpPr>
            <a:spLocks noGrp="1"/>
          </p:cNvSpPr>
          <p:nvPr>
            <p:ph type="sldNum" sz="quarter" idx="12"/>
          </p:nvPr>
        </p:nvSpPr>
        <p:spPr/>
        <p:txBody>
          <a:bodyPr/>
          <a:lstStyle/>
          <a:p>
            <a:fld id="{821BD636-E9B5-49FC-A58C-03501AFACC94}" type="slidenum">
              <a:rPr lang="id-ID" smtClean="0"/>
              <a:pPr/>
              <a:t>22</a:t>
            </a:fld>
            <a:endParaRPr lang="id-ID"/>
          </a:p>
        </p:txBody>
      </p:sp>
    </p:spTree>
    <p:extLst>
      <p:ext uri="{BB962C8B-B14F-4D97-AF65-F5344CB8AC3E}">
        <p14:creationId xmlns:p14="http://schemas.microsoft.com/office/powerpoint/2010/main" xmlns="" val="23490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160869"/>
            <a:ext cx="8447466" cy="855132"/>
          </a:xfrm>
        </p:spPr>
        <p:txBody>
          <a:bodyPr>
            <a:normAutofit/>
          </a:bodyPr>
          <a:lstStyle/>
          <a:p>
            <a:pPr algn="ctr"/>
            <a:r>
              <a:rPr lang="id-ID" sz="3200" dirty="0" smtClean="0">
                <a:solidFill>
                  <a:srgbClr val="C00000"/>
                </a:solidFill>
              </a:rPr>
              <a:t>Tiga pilar pokok penyelenggaraan ibadah haji</a:t>
            </a:r>
            <a:endParaRPr lang="id-ID" sz="3200" dirty="0">
              <a:solidFill>
                <a:srgbClr val="C00000"/>
              </a:solidFill>
            </a:endParaRPr>
          </a:p>
        </p:txBody>
      </p:sp>
      <p:sp>
        <p:nvSpPr>
          <p:cNvPr id="3" name="Content Placeholder 2"/>
          <p:cNvSpPr>
            <a:spLocks noGrp="1"/>
          </p:cNvSpPr>
          <p:nvPr>
            <p:ph sz="quarter" idx="13"/>
          </p:nvPr>
        </p:nvSpPr>
        <p:spPr>
          <a:xfrm>
            <a:off x="557217" y="1388535"/>
            <a:ext cx="8445700" cy="3986052"/>
          </a:xfrm>
        </p:spPr>
        <p:txBody>
          <a:bodyPr>
            <a:normAutofit fontScale="92500"/>
          </a:bodyPr>
          <a:lstStyle/>
          <a:p>
            <a:pPr algn="just">
              <a:defRPr/>
            </a:pPr>
            <a:r>
              <a:rPr lang="id-ID" b="1" dirty="0" smtClean="0">
                <a:solidFill>
                  <a:srgbClr val="000099"/>
                </a:solidFill>
                <a:latin typeface="Arial" pitchFamily="34" charset="0"/>
                <a:cs typeface="Arial" pitchFamily="34" charset="0"/>
              </a:rPr>
              <a:t>Pembinaan ibadah haji</a:t>
            </a:r>
            <a:r>
              <a:rPr lang="id-ID" dirty="0" smtClean="0">
                <a:latin typeface="Arial" pitchFamily="34" charset="0"/>
                <a:cs typeface="Arial" pitchFamily="34" charset="0"/>
              </a:rPr>
              <a:t> adalah serangkaian kegiatan yang meliputi penyuluhan dan pembimbingan bagi jemaah haji</a:t>
            </a:r>
          </a:p>
          <a:p>
            <a:pPr algn="just">
              <a:defRPr/>
            </a:pPr>
            <a:r>
              <a:rPr lang="id-ID" b="1" dirty="0" smtClean="0">
                <a:solidFill>
                  <a:srgbClr val="000099"/>
                </a:solidFill>
                <a:latin typeface="Arial" pitchFamily="34" charset="0"/>
                <a:cs typeface="Arial" pitchFamily="34" charset="0"/>
              </a:rPr>
              <a:t>Pelayanan ibadah haji</a:t>
            </a:r>
            <a:r>
              <a:rPr lang="id-ID" dirty="0" smtClean="0">
                <a:latin typeface="Arial" pitchFamily="34" charset="0"/>
                <a:cs typeface="Arial" pitchFamily="34" charset="0"/>
              </a:rPr>
              <a:t> adalah serangkaian kegiatan yang meliputi penyiapan dan pelayanan administrasi, dokumen, akomodasi, transportasi, katering, kesehatan dan hal-hal lain yang diperlukan bagi jemaah haji </a:t>
            </a:r>
          </a:p>
          <a:p>
            <a:pPr algn="just">
              <a:defRPr/>
            </a:pPr>
            <a:r>
              <a:rPr lang="id-ID" b="1" dirty="0" smtClean="0">
                <a:solidFill>
                  <a:srgbClr val="000099"/>
                </a:solidFill>
                <a:latin typeface="Arial" pitchFamily="34" charset="0"/>
                <a:cs typeface="Arial" pitchFamily="34" charset="0"/>
              </a:rPr>
              <a:t>Perlindungan ibadah haji</a:t>
            </a:r>
            <a:r>
              <a:rPr lang="id-ID" dirty="0" smtClean="0">
                <a:latin typeface="Arial" pitchFamily="34" charset="0"/>
                <a:cs typeface="Arial" pitchFamily="34" charset="0"/>
              </a:rPr>
              <a:t> adalah serangkaian kegiatan yang meliputi aspek keselamatan, keamanan, asuransi dan hal-hal lain untuk memberikan perlindungan bagi jemaah haji </a:t>
            </a:r>
          </a:p>
          <a:p>
            <a:endParaRPr lang="id-ID" dirty="0"/>
          </a:p>
        </p:txBody>
      </p:sp>
      <p:sp>
        <p:nvSpPr>
          <p:cNvPr id="4" name="Slide Number Placeholder 3"/>
          <p:cNvSpPr>
            <a:spLocks noGrp="1"/>
          </p:cNvSpPr>
          <p:nvPr>
            <p:ph type="sldNum" sz="quarter" idx="12"/>
          </p:nvPr>
        </p:nvSpPr>
        <p:spPr/>
        <p:txBody>
          <a:bodyPr/>
          <a:lstStyle/>
          <a:p>
            <a:fld id="{821BD636-E9B5-49FC-A58C-03501AFACC94}" type="slidenum">
              <a:rPr lang="id-ID" smtClean="0"/>
              <a:pPr/>
              <a:t>3</a:t>
            </a:fld>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1489" y="474787"/>
            <a:ext cx="8447466" cy="1151965"/>
          </a:xfrm>
          <a:effectLst>
            <a:outerShdw blurRad="50800" dist="38100" dir="2700000" algn="tl" rotWithShape="0">
              <a:prstClr val="black">
                <a:alpha val="40000"/>
              </a:prstClr>
            </a:outerShdw>
          </a:effectLst>
        </p:spPr>
        <p:txBody>
          <a:bodyPr>
            <a:normAutofit/>
          </a:bodyPr>
          <a:lstStyle/>
          <a:p>
            <a:r>
              <a:rPr lang="fi-FI" dirty="0" smtClean="0">
                <a:solidFill>
                  <a:schemeClr val="accent4"/>
                </a:solidFill>
                <a:effectLst>
                  <a:outerShdw blurRad="38100" dist="38100" dir="2700000" algn="tl">
                    <a:srgbClr val="000000">
                      <a:alpha val="43137"/>
                    </a:srgbClr>
                  </a:outerShdw>
                </a:effectLst>
                <a:cs typeface="Arial" pitchFamily="34" charset="0"/>
              </a:rPr>
              <a:t>P</a:t>
            </a:r>
            <a:r>
              <a:rPr lang="id-ID" dirty="0" smtClean="0">
                <a:solidFill>
                  <a:schemeClr val="accent4"/>
                </a:solidFill>
                <a:effectLst>
                  <a:outerShdw blurRad="38100" dist="38100" dir="2700000" algn="tl">
                    <a:srgbClr val="000000">
                      <a:alpha val="43137"/>
                    </a:srgbClr>
                  </a:outerShdw>
                </a:effectLst>
                <a:cs typeface="Arial" pitchFamily="34" charset="0"/>
              </a:rPr>
              <a:t>ENDAFTARAN JEMAAH HAJI</a:t>
            </a:r>
            <a:endParaRPr lang="id-ID"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01440" y="1626752"/>
            <a:ext cx="8445700" cy="3914079"/>
          </a:xfrm>
        </p:spPr>
        <p:txBody>
          <a:bodyPr anchor="t">
            <a:normAutofit fontScale="92500" lnSpcReduction="10000"/>
          </a:bodyPr>
          <a:lstStyle/>
          <a:p>
            <a:pPr marL="450850" indent="-450850" algn="just">
              <a:buFont typeface="Wingdings" pitchFamily="2" charset="2"/>
              <a:buChar char="ü"/>
              <a:tabLst>
                <a:tab pos="450850" algn="l"/>
              </a:tabLst>
              <a:defRPr/>
            </a:pPr>
            <a:r>
              <a:rPr lang="id-ID" sz="2100" b="1" dirty="0">
                <a:solidFill>
                  <a:schemeClr val="bg2">
                    <a:lumMod val="10000"/>
                  </a:schemeClr>
                </a:solidFill>
                <a:latin typeface="Arial" pitchFamily="34" charset="0"/>
                <a:cs typeface="Arial" pitchFamily="34" charset="0"/>
              </a:rPr>
              <a:t>Dibuka sepanjang tahun dengan menerapkan prinsip (</a:t>
            </a:r>
            <a:r>
              <a:rPr lang="id-ID" sz="2100" b="1" i="1" dirty="0">
                <a:solidFill>
                  <a:schemeClr val="bg2">
                    <a:lumMod val="10000"/>
                  </a:schemeClr>
                </a:solidFill>
                <a:latin typeface="Arial" pitchFamily="34" charset="0"/>
                <a:cs typeface="Arial" pitchFamily="34" charset="0"/>
              </a:rPr>
              <a:t>first come first served</a:t>
            </a:r>
            <a:r>
              <a:rPr lang="id-ID" sz="2100" b="1" dirty="0">
                <a:solidFill>
                  <a:schemeClr val="bg2">
                    <a:lumMod val="10000"/>
                  </a:schemeClr>
                </a:solidFill>
                <a:latin typeface="Arial" pitchFamily="34" charset="0"/>
                <a:cs typeface="Arial" pitchFamily="34" charset="0"/>
              </a:rPr>
              <a:t>). </a:t>
            </a:r>
          </a:p>
          <a:p>
            <a:pPr marL="450850" indent="-450850" algn="just">
              <a:buFont typeface="Wingdings" pitchFamily="2" charset="2"/>
              <a:buChar char="ü"/>
              <a:tabLst>
                <a:tab pos="450850" algn="l"/>
              </a:tabLst>
              <a:defRPr/>
            </a:pPr>
            <a:r>
              <a:rPr lang="id-ID" sz="2100" b="1" dirty="0">
                <a:solidFill>
                  <a:schemeClr val="bg2">
                    <a:lumMod val="10000"/>
                  </a:schemeClr>
                </a:solidFill>
                <a:latin typeface="Arial" pitchFamily="34" charset="0"/>
                <a:cs typeface="Arial" pitchFamily="34" charset="0"/>
              </a:rPr>
              <a:t>Tempat pendaftaran </a:t>
            </a:r>
            <a:r>
              <a:rPr lang="id-ID" sz="2100" b="1" dirty="0" smtClean="0">
                <a:solidFill>
                  <a:schemeClr val="bg2">
                    <a:lumMod val="10000"/>
                  </a:schemeClr>
                </a:solidFill>
                <a:latin typeface="Arial" pitchFamily="34" charset="0"/>
                <a:cs typeface="Arial" pitchFamily="34" charset="0"/>
              </a:rPr>
              <a:t>calon jemaah haji </a:t>
            </a:r>
            <a:r>
              <a:rPr lang="id-ID" sz="2100" b="1" dirty="0">
                <a:solidFill>
                  <a:schemeClr val="bg2">
                    <a:lumMod val="10000"/>
                  </a:schemeClr>
                </a:solidFill>
                <a:latin typeface="Arial" pitchFamily="34" charset="0"/>
                <a:cs typeface="Arial" pitchFamily="34" charset="0"/>
              </a:rPr>
              <a:t>reguler di Kantor Kemenag Kabupaten/Kota, dengan melakukan </a:t>
            </a:r>
            <a:r>
              <a:rPr lang="id-ID" sz="2100" b="1" dirty="0">
                <a:solidFill>
                  <a:schemeClr val="bg2">
                    <a:lumMod val="10000"/>
                  </a:schemeClr>
                </a:solidFill>
                <a:effectLst>
                  <a:outerShdw blurRad="38100" dist="38100" dir="2700000" algn="tl">
                    <a:srgbClr val="000000">
                      <a:alpha val="43137"/>
                    </a:srgbClr>
                  </a:outerShdw>
                </a:effectLst>
                <a:latin typeface="Arial" pitchFamily="34" charset="0"/>
                <a:cs typeface="Arial" pitchFamily="34" charset="0"/>
              </a:rPr>
              <a:t>penyetoran awal </a:t>
            </a:r>
            <a:r>
              <a:rPr lang="id-ID" sz="2100" b="1" dirty="0">
                <a:solidFill>
                  <a:schemeClr val="bg2">
                    <a:lumMod val="10000"/>
                  </a:schemeClr>
                </a:solidFill>
                <a:latin typeface="Arial" pitchFamily="34" charset="0"/>
                <a:cs typeface="Arial" pitchFamily="34" charset="0"/>
              </a:rPr>
              <a:t>sebesar Rp.25.000.000,- melalui BPS-BPIH yang </a:t>
            </a:r>
            <a:r>
              <a:rPr lang="id-ID" sz="2100" b="1" dirty="0" smtClean="0">
                <a:solidFill>
                  <a:schemeClr val="bg2">
                    <a:lumMod val="10000"/>
                  </a:schemeClr>
                </a:solidFill>
                <a:latin typeface="Arial" pitchFamily="34" charset="0"/>
                <a:cs typeface="Arial" pitchFamily="34" charset="0"/>
              </a:rPr>
              <a:t>ditunjuk dan tersambung </a:t>
            </a:r>
            <a:r>
              <a:rPr lang="id-ID" sz="2100" b="1" dirty="0">
                <a:solidFill>
                  <a:schemeClr val="bg2">
                    <a:lumMod val="10000"/>
                  </a:schemeClr>
                </a:solidFill>
                <a:latin typeface="Arial" pitchFamily="34" charset="0"/>
                <a:cs typeface="Arial" pitchFamily="34" charset="0"/>
              </a:rPr>
              <a:t>secara </a:t>
            </a:r>
            <a:r>
              <a:rPr lang="id-ID" sz="2100" b="1" i="1" dirty="0">
                <a:solidFill>
                  <a:schemeClr val="bg2">
                    <a:lumMod val="10000"/>
                  </a:schemeClr>
                </a:solidFill>
                <a:latin typeface="Arial" pitchFamily="34" charset="0"/>
                <a:cs typeface="Arial" pitchFamily="34" charset="0"/>
              </a:rPr>
              <a:t>online</a:t>
            </a:r>
            <a:r>
              <a:rPr lang="id-ID" sz="2100" b="1" dirty="0">
                <a:solidFill>
                  <a:schemeClr val="bg2">
                    <a:lumMod val="10000"/>
                  </a:schemeClr>
                </a:solidFill>
                <a:latin typeface="Arial" pitchFamily="34" charset="0"/>
                <a:cs typeface="Arial" pitchFamily="34" charset="0"/>
              </a:rPr>
              <a:t> dengan Siskohat. </a:t>
            </a:r>
          </a:p>
          <a:p>
            <a:pPr marL="450850" indent="-450850" algn="just">
              <a:buFont typeface="Wingdings" pitchFamily="2" charset="2"/>
              <a:buChar char="ü"/>
              <a:tabLst>
                <a:tab pos="450850" algn="l"/>
              </a:tabLst>
              <a:defRPr/>
            </a:pPr>
            <a:r>
              <a:rPr lang="id-ID" sz="2100" b="1" dirty="0">
                <a:solidFill>
                  <a:schemeClr val="bg2">
                    <a:lumMod val="10000"/>
                  </a:schemeClr>
                </a:solidFill>
                <a:latin typeface="Arial" pitchFamily="34" charset="0"/>
                <a:cs typeface="Arial" pitchFamily="34" charset="0"/>
              </a:rPr>
              <a:t>Sampai dengan saat ini Kankemenag yang sudah </a:t>
            </a:r>
            <a:r>
              <a:rPr lang="id-ID" sz="2100" b="1" i="1" dirty="0">
                <a:solidFill>
                  <a:schemeClr val="bg2">
                    <a:lumMod val="10000"/>
                  </a:schemeClr>
                </a:solidFill>
                <a:latin typeface="Arial" pitchFamily="34" charset="0"/>
                <a:cs typeface="Arial" pitchFamily="34" charset="0"/>
              </a:rPr>
              <a:t>online</a:t>
            </a:r>
            <a:r>
              <a:rPr lang="id-ID" sz="2100" b="1" dirty="0">
                <a:solidFill>
                  <a:schemeClr val="bg2">
                    <a:lumMod val="10000"/>
                  </a:schemeClr>
                </a:solidFill>
                <a:latin typeface="Arial" pitchFamily="34" charset="0"/>
                <a:cs typeface="Arial" pitchFamily="34" charset="0"/>
              </a:rPr>
              <a:t> di seluruh Indonesia sebanyak 461 Kabupaten/Kota dari 469 Kankemenag. ADAPUN PENDAFTARAN HAJI KHUSUS DI </a:t>
            </a:r>
            <a:r>
              <a:rPr lang="id-ID" sz="2100" b="1" dirty="0" smtClean="0">
                <a:solidFill>
                  <a:schemeClr val="bg2">
                    <a:lumMod val="10000"/>
                  </a:schemeClr>
                </a:solidFill>
                <a:latin typeface="Arial" pitchFamily="34" charset="0"/>
                <a:cs typeface="Arial" pitchFamily="34" charset="0"/>
              </a:rPr>
              <a:t>16 KANWIL </a:t>
            </a:r>
            <a:r>
              <a:rPr lang="id-ID" sz="2100" b="1" dirty="0">
                <a:solidFill>
                  <a:schemeClr val="bg2">
                    <a:lumMod val="10000"/>
                  </a:schemeClr>
                </a:solidFill>
                <a:latin typeface="Arial" pitchFamily="34" charset="0"/>
                <a:cs typeface="Arial" pitchFamily="34" charset="0"/>
              </a:rPr>
              <a:t>KEMENAG PROVINSI</a:t>
            </a:r>
          </a:p>
          <a:p>
            <a:endParaRPr lang="id-ID" dirty="0"/>
          </a:p>
        </p:txBody>
      </p:sp>
      <p:sp>
        <p:nvSpPr>
          <p:cNvPr id="2" name="Slide Number Placeholder 1"/>
          <p:cNvSpPr>
            <a:spLocks noGrp="1"/>
          </p:cNvSpPr>
          <p:nvPr>
            <p:ph type="sldNum" sz="quarter" idx="12"/>
          </p:nvPr>
        </p:nvSpPr>
        <p:spPr/>
        <p:txBody>
          <a:bodyPr/>
          <a:lstStyle/>
          <a:p>
            <a:fld id="{821BD636-E9B5-49FC-A58C-03501AFACC94}" type="slidenum">
              <a:rPr lang="id-ID" smtClean="0"/>
              <a:pPr/>
              <a:t>4</a:t>
            </a:fld>
            <a:endParaRPr lang="id-ID"/>
          </a:p>
        </p:txBody>
      </p:sp>
    </p:spTree>
    <p:extLst>
      <p:ext uri="{BB962C8B-B14F-4D97-AF65-F5344CB8AC3E}">
        <p14:creationId xmlns:p14="http://schemas.microsoft.com/office/powerpoint/2010/main" xmlns="" val="190643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296337"/>
            <a:ext cx="8447466" cy="931333"/>
          </a:xfrm>
        </p:spPr>
        <p:txBody>
          <a:bodyPr>
            <a:normAutofit/>
          </a:bodyPr>
          <a:lstStyle/>
          <a:p>
            <a:r>
              <a:rPr lang="id-ID" sz="4400" dirty="0" smtClean="0">
                <a:solidFill>
                  <a:schemeClr val="accent2">
                    <a:lumMod val="75000"/>
                  </a:schemeClr>
                </a:solidFill>
                <a:effectLst>
                  <a:outerShdw blurRad="38100" dist="38100" dir="2700000" algn="tl">
                    <a:srgbClr val="000000">
                      <a:alpha val="43137"/>
                    </a:srgbClr>
                  </a:outerShdw>
                </a:effectLst>
              </a:rPr>
              <a:t>PROBLEMATIKA PENDAFTARAN</a:t>
            </a:r>
            <a:endParaRPr lang="id-ID" sz="44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39763" y="1202268"/>
            <a:ext cx="7952317" cy="3962400"/>
          </a:xfrm>
        </p:spPr>
        <p:txBody>
          <a:bodyPr>
            <a:normAutofit fontScale="85000" lnSpcReduction="10000"/>
          </a:bodyPr>
          <a:lstStyle/>
          <a:p>
            <a:pPr algn="just"/>
            <a:r>
              <a:rPr lang="id-ID" b="1" dirty="0" smtClean="0">
                <a:latin typeface="Arial Narrow" pitchFamily="34" charset="0"/>
              </a:rPr>
              <a:t>TERJADI BEBERAPA KASUS DI LAPANGAN, BAHKAN HAL SEPERTI INI CENDERUNG TERJADI SETIAP TAHUN, YAITU CJH MEMPERCAYAKAN KEPADA SESEORANG/KBIH MENYERAHKAN SEJUMLAH UANG UNTUK SETORAN AWAL, NAMUN TIDAK DISETORKAN KE BPS-BPIH,  SEHINGGA CJH TERSEBUT BATAL BERANGKAT (TERTIPU). </a:t>
            </a:r>
          </a:p>
          <a:p>
            <a:pPr algn="just"/>
            <a:r>
              <a:rPr lang="id-ID" b="1" dirty="0" smtClean="0">
                <a:latin typeface="Arial Narrow" pitchFamily="34" charset="0"/>
              </a:rPr>
              <a:t>PENDAFTARAN HAJI TDK DISERTAI DENGAN DOKUMEN YG BENAR (ASLI TAPI PALSU), SEPERTI TERJADI DI LAMPUNG BEBERAPA TAHUN YG LALU, jawa tengah, DAN PADA TAHUN 2014  TERJADI DI JAWA TIMUR (KOTA Surabaya dan Kab Sidoarjo) DAN JAWA BARAT (KABUPATEN sukabumi)</a:t>
            </a:r>
          </a:p>
          <a:p>
            <a:pPr algn="just"/>
            <a:r>
              <a:rPr lang="id-ID" b="1" dirty="0" smtClean="0">
                <a:latin typeface="Arial Narrow" pitchFamily="34" charset="0"/>
              </a:rPr>
              <a:t>Terkait dg hal ini, perlu meningkatkan volume sosialisasi kepada masyarakat  untuk meminimalisir terjadinya kasus seperti ini dan perlu juga meningkatkan koordinasi dengan instansi/ lembaga terkait. </a:t>
            </a:r>
            <a:endParaRPr lang="id-ID" b="1" dirty="0">
              <a:latin typeface="Arial Narrow" pitchFamily="34" charset="0"/>
            </a:endParaRPr>
          </a:p>
        </p:txBody>
      </p:sp>
      <p:sp>
        <p:nvSpPr>
          <p:cNvPr id="4" name="Slide Number Placeholder 3"/>
          <p:cNvSpPr>
            <a:spLocks noGrp="1"/>
          </p:cNvSpPr>
          <p:nvPr>
            <p:ph type="sldNum" sz="quarter" idx="12"/>
          </p:nvPr>
        </p:nvSpPr>
        <p:spPr/>
        <p:txBody>
          <a:bodyPr/>
          <a:lstStyle/>
          <a:p>
            <a:fld id="{821BD636-E9B5-49FC-A58C-03501AFACC94}" type="slidenum">
              <a:rPr lang="id-ID" smtClean="0"/>
              <a:pPr/>
              <a:t>5</a:t>
            </a:fld>
            <a:endParaRPr lang="id-ID"/>
          </a:p>
        </p:txBody>
      </p:sp>
    </p:spTree>
    <p:extLst>
      <p:ext uri="{BB962C8B-B14F-4D97-AF65-F5344CB8AC3E}">
        <p14:creationId xmlns:p14="http://schemas.microsoft.com/office/powerpoint/2010/main" xmlns="" val="2237395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9" y="474787"/>
            <a:ext cx="8447466" cy="1151965"/>
          </a:xfrm>
          <a:effectLst>
            <a:outerShdw blurRad="50800" dist="38100" dir="2700000" algn="tl" rotWithShape="0">
              <a:prstClr val="black">
                <a:alpha val="40000"/>
              </a:prstClr>
            </a:outerShdw>
          </a:effectLst>
        </p:spPr>
        <p:txBody>
          <a:bodyPr>
            <a:noAutofit/>
          </a:bodyPr>
          <a:lstStyle/>
          <a:p>
            <a:r>
              <a:rPr lang="fi-FI" sz="4000" dirty="0">
                <a:solidFill>
                  <a:schemeClr val="accent2">
                    <a:lumMod val="75000"/>
                  </a:schemeClr>
                </a:solidFill>
                <a:cs typeface="Arial" pitchFamily="34" charset="0"/>
              </a:rPr>
              <a:t>BESARAN DAN DASAR </a:t>
            </a:r>
            <a:r>
              <a:rPr lang="id-ID" sz="4000" dirty="0" smtClean="0">
                <a:solidFill>
                  <a:schemeClr val="accent2">
                    <a:lumMod val="75000"/>
                  </a:schemeClr>
                </a:solidFill>
                <a:cs typeface="Arial" pitchFamily="34" charset="0"/>
              </a:rPr>
              <a:t/>
            </a:r>
            <a:br>
              <a:rPr lang="id-ID" sz="4000" dirty="0" smtClean="0">
                <a:solidFill>
                  <a:schemeClr val="accent2">
                    <a:lumMod val="75000"/>
                  </a:schemeClr>
                </a:solidFill>
                <a:cs typeface="Arial" pitchFamily="34" charset="0"/>
              </a:rPr>
            </a:br>
            <a:r>
              <a:rPr lang="fi-FI" sz="4000" dirty="0" smtClean="0">
                <a:solidFill>
                  <a:schemeClr val="accent2">
                    <a:lumMod val="75000"/>
                  </a:schemeClr>
                </a:solidFill>
                <a:cs typeface="Arial" pitchFamily="34" charset="0"/>
              </a:rPr>
              <a:t>PENETAPAN </a:t>
            </a:r>
            <a:r>
              <a:rPr lang="fi-FI" sz="4000" dirty="0">
                <a:solidFill>
                  <a:schemeClr val="accent2">
                    <a:lumMod val="75000"/>
                  </a:schemeClr>
                </a:solidFill>
                <a:cs typeface="Arial" pitchFamily="34" charset="0"/>
              </a:rPr>
              <a:t>KUOTA </a:t>
            </a:r>
            <a:endParaRPr lang="id-ID" sz="4000" dirty="0">
              <a:solidFill>
                <a:schemeClr val="accent2">
                  <a:lumMod val="75000"/>
                </a:schemeClr>
              </a:solidFill>
            </a:endParaRPr>
          </a:p>
        </p:txBody>
      </p:sp>
      <p:sp>
        <p:nvSpPr>
          <p:cNvPr id="3" name="Content Placeholder 2"/>
          <p:cNvSpPr>
            <a:spLocks noGrp="1"/>
          </p:cNvSpPr>
          <p:nvPr>
            <p:ph sz="quarter" idx="13"/>
          </p:nvPr>
        </p:nvSpPr>
        <p:spPr>
          <a:xfrm>
            <a:off x="557217" y="1710269"/>
            <a:ext cx="8445700" cy="3784599"/>
          </a:xfrm>
        </p:spPr>
        <p:txBody>
          <a:bodyPr>
            <a:normAutofit fontScale="85000" lnSpcReduction="20000"/>
          </a:bodyPr>
          <a:lstStyle/>
          <a:p>
            <a:pPr marL="355600" indent="-355600" algn="just">
              <a:spcBef>
                <a:spcPts val="600"/>
              </a:spcBef>
              <a:spcAft>
                <a:spcPts val="600"/>
              </a:spcAft>
              <a:buFont typeface="Arial" charset="0"/>
              <a:buChar char="•"/>
              <a:defRPr/>
            </a:pPr>
            <a:endParaRPr lang="id-ID" sz="1900" b="1" dirty="0" smtClean="0">
              <a:solidFill>
                <a:schemeClr val="bg2">
                  <a:lumMod val="10000"/>
                </a:schemeClr>
              </a:solidFill>
              <a:latin typeface="Arial Narrow" panose="020B0606020202030204" pitchFamily="34" charset="0"/>
            </a:endParaRPr>
          </a:p>
          <a:p>
            <a:pPr marL="355600" indent="-355600" algn="just">
              <a:spcBef>
                <a:spcPts val="600"/>
              </a:spcBef>
              <a:spcAft>
                <a:spcPts val="600"/>
              </a:spcAft>
              <a:buFont typeface="Arial" charset="0"/>
              <a:buChar char="•"/>
              <a:defRPr/>
            </a:pPr>
            <a:r>
              <a:rPr lang="en-US" sz="1900" b="1" dirty="0" err="1" smtClean="0">
                <a:solidFill>
                  <a:schemeClr val="bg2">
                    <a:lumMod val="10000"/>
                  </a:schemeClr>
                </a:solidFill>
                <a:latin typeface="Arial Narrow" panose="020B0606020202030204" pitchFamily="34" charset="0"/>
              </a:rPr>
              <a:t>Kuota</a:t>
            </a:r>
            <a:r>
              <a:rPr lang="en-US" sz="1900" b="1" dirty="0" smtClean="0">
                <a:solidFill>
                  <a:schemeClr val="bg2">
                    <a:lumMod val="10000"/>
                  </a:schemeClr>
                </a:solidFill>
                <a:latin typeface="Arial Narrow" panose="020B0606020202030204" pitchFamily="34" charset="0"/>
              </a:rPr>
              <a:t> </a:t>
            </a:r>
            <a:r>
              <a:rPr lang="en-US" sz="1900" b="1" dirty="0">
                <a:solidFill>
                  <a:schemeClr val="bg2">
                    <a:lumMod val="10000"/>
                  </a:schemeClr>
                </a:solidFill>
                <a:latin typeface="Arial Narrow" panose="020B0606020202030204" pitchFamily="34" charset="0"/>
              </a:rPr>
              <a:t>haji Indonesia </a:t>
            </a:r>
            <a:r>
              <a:rPr lang="en-US" sz="1900" b="1" dirty="0" err="1">
                <a:solidFill>
                  <a:schemeClr val="bg2">
                    <a:lumMod val="10000"/>
                  </a:schemeClr>
                </a:solidFill>
                <a:latin typeface="Arial Narrow" panose="020B0606020202030204" pitchFamily="34" charset="0"/>
              </a:rPr>
              <a:t>mengacu</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kepada</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Keputusan</a:t>
            </a:r>
            <a:r>
              <a:rPr lang="en-US" sz="1900" b="1" dirty="0">
                <a:solidFill>
                  <a:schemeClr val="bg2">
                    <a:lumMod val="10000"/>
                  </a:schemeClr>
                </a:solidFill>
                <a:latin typeface="Arial Narrow" panose="020B0606020202030204" pitchFamily="34" charset="0"/>
              </a:rPr>
              <a:t> KKT OKI </a:t>
            </a:r>
            <a:r>
              <a:rPr lang="en-US" sz="1900" b="1" dirty="0" err="1">
                <a:solidFill>
                  <a:schemeClr val="bg2">
                    <a:lumMod val="10000"/>
                  </a:schemeClr>
                </a:solidFill>
                <a:latin typeface="Arial Narrow" panose="020B0606020202030204" pitchFamily="34" charset="0"/>
              </a:rPr>
              <a:t>tahun</a:t>
            </a:r>
            <a:r>
              <a:rPr lang="en-US" sz="1900" b="1" dirty="0">
                <a:solidFill>
                  <a:schemeClr val="bg2">
                    <a:lumMod val="10000"/>
                  </a:schemeClr>
                </a:solidFill>
                <a:latin typeface="Arial Narrow" panose="020B0606020202030204" pitchFamily="34" charset="0"/>
              </a:rPr>
              <a:t> 1987  di Amman, </a:t>
            </a:r>
            <a:r>
              <a:rPr lang="en-US" sz="1900" b="1" dirty="0" err="1">
                <a:solidFill>
                  <a:schemeClr val="bg2">
                    <a:lumMod val="10000"/>
                  </a:schemeClr>
                </a:solidFill>
                <a:latin typeface="Arial Narrow" panose="020B0606020202030204" pitchFamily="34" charset="0"/>
              </a:rPr>
              <a:t>Yordania</a:t>
            </a:r>
            <a:r>
              <a:rPr lang="en-US" sz="1900" b="1" dirty="0">
                <a:solidFill>
                  <a:schemeClr val="bg2">
                    <a:lumMod val="10000"/>
                  </a:schemeClr>
                </a:solidFill>
                <a:latin typeface="Arial Narrow" panose="020B0606020202030204" pitchFamily="34" charset="0"/>
              </a:rPr>
              <a:t> yang </a:t>
            </a:r>
            <a:r>
              <a:rPr lang="en-US" sz="1900" b="1" dirty="0" err="1">
                <a:solidFill>
                  <a:schemeClr val="bg2">
                    <a:lumMod val="10000"/>
                  </a:schemeClr>
                </a:solidFill>
                <a:latin typeface="Arial Narrow" panose="020B0606020202030204" pitchFamily="34" charset="0"/>
              </a:rPr>
              <a:t>memutuskan</a:t>
            </a:r>
            <a:r>
              <a:rPr lang="en-US" sz="1900" b="1" dirty="0">
                <a:solidFill>
                  <a:schemeClr val="bg2">
                    <a:lumMod val="10000"/>
                  </a:schemeClr>
                </a:solidFill>
                <a:latin typeface="Arial Narrow" panose="020B0606020202030204" pitchFamily="34" charset="0"/>
              </a:rPr>
              <a:t> 1/1000 (</a:t>
            </a:r>
            <a:r>
              <a:rPr lang="en-US" sz="1900" b="1" dirty="0" err="1">
                <a:solidFill>
                  <a:schemeClr val="bg2">
                    <a:lumMod val="10000"/>
                  </a:schemeClr>
                </a:solidFill>
                <a:latin typeface="Arial Narrow" panose="020B0606020202030204" pitchFamily="34" charset="0"/>
              </a:rPr>
              <a:t>satu</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perseribu</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dari</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jumlah</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penduduk</a:t>
            </a:r>
            <a:r>
              <a:rPr lang="en-US" sz="1900" b="1" dirty="0">
                <a:solidFill>
                  <a:schemeClr val="bg2">
                    <a:lumMod val="10000"/>
                  </a:schemeClr>
                </a:solidFill>
                <a:latin typeface="Arial Narrow" panose="020B0606020202030204" pitchFamily="34" charset="0"/>
              </a:rPr>
              <a:t> Muslim </a:t>
            </a:r>
            <a:r>
              <a:rPr lang="en-US" sz="1900" b="1" dirty="0" err="1">
                <a:solidFill>
                  <a:schemeClr val="bg2">
                    <a:lumMod val="10000"/>
                  </a:schemeClr>
                </a:solidFill>
                <a:latin typeface="Arial Narrow" panose="020B0606020202030204" pitchFamily="34" charset="0"/>
              </a:rPr>
              <a:t>suatu</a:t>
            </a:r>
            <a:r>
              <a:rPr lang="en-US" sz="1900" b="1" dirty="0">
                <a:solidFill>
                  <a:schemeClr val="bg2">
                    <a:lumMod val="10000"/>
                  </a:schemeClr>
                </a:solidFill>
                <a:latin typeface="Arial Narrow" panose="020B0606020202030204" pitchFamily="34" charset="0"/>
              </a:rPr>
              <a:t> </a:t>
            </a:r>
            <a:r>
              <a:rPr lang="en-US" sz="1900" b="1" dirty="0" err="1" smtClean="0">
                <a:solidFill>
                  <a:schemeClr val="bg2">
                    <a:lumMod val="10000"/>
                  </a:schemeClr>
                </a:solidFill>
                <a:latin typeface="Arial Narrow" panose="020B0606020202030204" pitchFamily="34" charset="0"/>
              </a:rPr>
              <a:t>negara</a:t>
            </a:r>
            <a:endParaRPr lang="id-ID" sz="1900" b="1" dirty="0" smtClean="0">
              <a:solidFill>
                <a:schemeClr val="bg2">
                  <a:lumMod val="10000"/>
                </a:schemeClr>
              </a:solidFill>
              <a:latin typeface="Arial Narrow" panose="020B0606020202030204" pitchFamily="34" charset="0"/>
            </a:endParaRPr>
          </a:p>
          <a:p>
            <a:pPr marL="355600" indent="-355600" algn="just">
              <a:spcBef>
                <a:spcPts val="600"/>
              </a:spcBef>
              <a:spcAft>
                <a:spcPts val="600"/>
              </a:spcAft>
              <a:buFont typeface="Arial" charset="0"/>
              <a:buChar char="•"/>
              <a:defRPr/>
            </a:pPr>
            <a:r>
              <a:rPr lang="en-US" sz="1900" b="1" dirty="0" err="1" smtClean="0">
                <a:solidFill>
                  <a:schemeClr val="bg2">
                    <a:lumMod val="10000"/>
                  </a:schemeClr>
                </a:solidFill>
                <a:latin typeface="Arial Narrow" panose="020B0606020202030204" pitchFamily="34" charset="0"/>
              </a:rPr>
              <a:t>Kuota</a:t>
            </a:r>
            <a:r>
              <a:rPr lang="en-US" sz="1900" b="1" dirty="0" smtClean="0">
                <a:solidFill>
                  <a:schemeClr val="bg2">
                    <a:lumMod val="10000"/>
                  </a:schemeClr>
                </a:solidFill>
                <a:latin typeface="Arial Narrow" panose="020B0606020202030204" pitchFamily="34" charset="0"/>
              </a:rPr>
              <a:t> </a:t>
            </a:r>
            <a:r>
              <a:rPr lang="id-ID" sz="1900" b="1" dirty="0">
                <a:solidFill>
                  <a:schemeClr val="bg2">
                    <a:lumMod val="10000"/>
                  </a:schemeClr>
                </a:solidFill>
                <a:latin typeface="Arial Narrow" panose="020B0606020202030204" pitchFamily="34" charset="0"/>
              </a:rPr>
              <a:t>asal </a:t>
            </a:r>
            <a:r>
              <a:rPr lang="en-US" sz="1900" b="1" dirty="0">
                <a:solidFill>
                  <a:schemeClr val="bg2">
                    <a:lumMod val="10000"/>
                  </a:schemeClr>
                </a:solidFill>
                <a:latin typeface="Arial Narrow" panose="020B0606020202030204" pitchFamily="34" charset="0"/>
              </a:rPr>
              <a:t>haji Indonesia </a:t>
            </a:r>
            <a:r>
              <a:rPr lang="en-US" sz="1900" b="1" dirty="0" err="1">
                <a:solidFill>
                  <a:schemeClr val="bg2">
                    <a:lumMod val="10000"/>
                  </a:schemeClr>
                </a:solidFill>
                <a:latin typeface="Arial Narrow" panose="020B0606020202030204" pitchFamily="34" charset="0"/>
              </a:rPr>
              <a:t>sebanyak</a:t>
            </a:r>
            <a:r>
              <a:rPr lang="en-US" sz="1900" b="1" dirty="0">
                <a:solidFill>
                  <a:schemeClr val="bg2">
                    <a:lumMod val="10000"/>
                  </a:schemeClr>
                </a:solidFill>
                <a:latin typeface="Arial Narrow" panose="020B0606020202030204" pitchFamily="34" charset="0"/>
              </a:rPr>
              <a:t> 211.000 orang, </a:t>
            </a:r>
            <a:r>
              <a:rPr lang="en-US" sz="1900" b="1" dirty="0" err="1">
                <a:solidFill>
                  <a:schemeClr val="bg2">
                    <a:lumMod val="10000"/>
                  </a:schemeClr>
                </a:solidFill>
                <a:latin typeface="Arial Narrow" panose="020B0606020202030204" pitchFamily="34" charset="0"/>
              </a:rPr>
              <a:t>terdiri</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atas</a:t>
            </a:r>
            <a:r>
              <a:rPr lang="en-US" sz="1900" b="1" dirty="0">
                <a:solidFill>
                  <a:schemeClr val="bg2">
                    <a:lumMod val="10000"/>
                  </a:schemeClr>
                </a:solidFill>
                <a:latin typeface="Arial Narrow" panose="020B0606020202030204" pitchFamily="34" charset="0"/>
              </a:rPr>
              <a:t>  194.000 </a:t>
            </a:r>
            <a:r>
              <a:rPr lang="en-US" sz="1900" b="1" dirty="0" err="1">
                <a:solidFill>
                  <a:schemeClr val="bg2">
                    <a:lumMod val="10000"/>
                  </a:schemeClr>
                </a:solidFill>
                <a:latin typeface="Arial Narrow" panose="020B0606020202030204" pitchFamily="34" charset="0"/>
              </a:rPr>
              <a:t>untuk</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jamaah</a:t>
            </a:r>
            <a:r>
              <a:rPr lang="en-US" sz="1900" b="1" dirty="0">
                <a:solidFill>
                  <a:schemeClr val="bg2">
                    <a:lumMod val="10000"/>
                  </a:schemeClr>
                </a:solidFill>
                <a:latin typeface="Arial Narrow" panose="020B0606020202030204" pitchFamily="34" charset="0"/>
              </a:rPr>
              <a:t> haji </a:t>
            </a:r>
            <a:r>
              <a:rPr lang="en-US" sz="1900" b="1" dirty="0" err="1">
                <a:solidFill>
                  <a:schemeClr val="bg2">
                    <a:lumMod val="10000"/>
                  </a:schemeClr>
                </a:solidFill>
                <a:latin typeface="Arial Narrow" panose="020B0606020202030204" pitchFamily="34" charset="0"/>
              </a:rPr>
              <a:t>biasa</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dan</a:t>
            </a:r>
            <a:r>
              <a:rPr lang="en-US" sz="1900" b="1" dirty="0">
                <a:solidFill>
                  <a:schemeClr val="bg2">
                    <a:lumMod val="10000"/>
                  </a:schemeClr>
                </a:solidFill>
                <a:latin typeface="Arial Narrow" panose="020B0606020202030204" pitchFamily="34" charset="0"/>
              </a:rPr>
              <a:t> 17.000 </a:t>
            </a:r>
            <a:r>
              <a:rPr lang="en-US" sz="1900" b="1" dirty="0" err="1">
                <a:solidFill>
                  <a:schemeClr val="bg2">
                    <a:lumMod val="10000"/>
                  </a:schemeClr>
                </a:solidFill>
                <a:latin typeface="Arial Narrow" panose="020B0606020202030204" pitchFamily="34" charset="0"/>
              </a:rPr>
              <a:t>untuk</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jamaah</a:t>
            </a:r>
            <a:r>
              <a:rPr lang="en-US" sz="1900" b="1" dirty="0">
                <a:solidFill>
                  <a:schemeClr val="bg2">
                    <a:lumMod val="10000"/>
                  </a:schemeClr>
                </a:solidFill>
                <a:latin typeface="Arial Narrow" panose="020B0606020202030204" pitchFamily="34" charset="0"/>
              </a:rPr>
              <a:t> haji </a:t>
            </a:r>
            <a:r>
              <a:rPr lang="en-US" sz="1900" b="1" dirty="0" err="1">
                <a:solidFill>
                  <a:schemeClr val="bg2">
                    <a:lumMod val="10000"/>
                  </a:schemeClr>
                </a:solidFill>
                <a:latin typeface="Arial Narrow" panose="020B0606020202030204" pitchFamily="34" charset="0"/>
              </a:rPr>
              <a:t>khusus</a:t>
            </a:r>
            <a:r>
              <a:rPr lang="en-US" sz="1900" b="1" dirty="0">
                <a:solidFill>
                  <a:schemeClr val="bg2">
                    <a:lumMod val="10000"/>
                  </a:schemeClr>
                </a:solidFill>
                <a:latin typeface="Arial Narrow" panose="020B0606020202030204" pitchFamily="34" charset="0"/>
              </a:rPr>
              <a:t>;</a:t>
            </a:r>
            <a:endParaRPr lang="id-ID" sz="1900" b="1" dirty="0">
              <a:solidFill>
                <a:schemeClr val="bg2">
                  <a:lumMod val="10000"/>
                </a:schemeClr>
              </a:solidFill>
              <a:latin typeface="Arial Narrow" panose="020B0606020202030204" pitchFamily="34" charset="0"/>
            </a:endParaRPr>
          </a:p>
          <a:p>
            <a:pPr marL="355600" indent="-355600" algn="just">
              <a:spcBef>
                <a:spcPts val="600"/>
              </a:spcBef>
              <a:spcAft>
                <a:spcPts val="600"/>
              </a:spcAft>
              <a:buFont typeface="Arial" charset="0"/>
              <a:buChar char="•"/>
              <a:defRPr/>
            </a:pPr>
            <a:r>
              <a:rPr lang="en-US" sz="1900" b="1" dirty="0" err="1">
                <a:solidFill>
                  <a:schemeClr val="bg2">
                    <a:lumMod val="10000"/>
                  </a:schemeClr>
                </a:solidFill>
                <a:latin typeface="Arial Narrow" panose="020B0606020202030204" pitchFamily="34" charset="0"/>
              </a:rPr>
              <a:t>Kuota</a:t>
            </a:r>
            <a:r>
              <a:rPr lang="en-US" sz="1900" b="1" dirty="0">
                <a:solidFill>
                  <a:schemeClr val="bg2">
                    <a:lumMod val="10000"/>
                  </a:schemeClr>
                </a:solidFill>
                <a:latin typeface="Arial Narrow" panose="020B0606020202030204" pitchFamily="34" charset="0"/>
              </a:rPr>
              <a:t> haji </a:t>
            </a:r>
            <a:r>
              <a:rPr lang="en-US" sz="1900" b="1" dirty="0" err="1">
                <a:solidFill>
                  <a:schemeClr val="bg2">
                    <a:lumMod val="10000"/>
                  </a:schemeClr>
                </a:solidFill>
                <a:latin typeface="Arial Narrow" panose="020B0606020202030204" pitchFamily="34" charset="0"/>
              </a:rPr>
              <a:t>reguler</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dibagi</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habis</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untuk</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seluruh</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provinsi</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secara</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proporsional</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menggunakan</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rumusan</a:t>
            </a:r>
            <a:r>
              <a:rPr lang="en-US" sz="1900" b="1" dirty="0">
                <a:solidFill>
                  <a:schemeClr val="bg2">
                    <a:lumMod val="10000"/>
                  </a:schemeClr>
                </a:solidFill>
                <a:latin typeface="Arial Narrow" panose="020B0606020202030204" pitchFamily="34" charset="0"/>
              </a:rPr>
              <a:t> 1/1000 </a:t>
            </a:r>
            <a:r>
              <a:rPr lang="en-US" sz="1900" b="1" dirty="0" err="1">
                <a:solidFill>
                  <a:schemeClr val="bg2">
                    <a:lumMod val="10000"/>
                  </a:schemeClr>
                </a:solidFill>
                <a:latin typeface="Arial Narrow" panose="020B0606020202030204" pitchFamily="34" charset="0"/>
              </a:rPr>
              <a:t>dari</a:t>
            </a:r>
            <a:r>
              <a:rPr lang="en-US" sz="1900" b="1" dirty="0">
                <a:solidFill>
                  <a:schemeClr val="bg2">
                    <a:lumMod val="10000"/>
                  </a:schemeClr>
                </a:solidFill>
                <a:latin typeface="Arial Narrow" panose="020B0606020202030204" pitchFamily="34" charset="0"/>
              </a:rPr>
              <a:t> </a:t>
            </a:r>
            <a:r>
              <a:rPr lang="en-US" sz="1900" b="1" dirty="0" err="1">
                <a:solidFill>
                  <a:schemeClr val="bg2">
                    <a:lumMod val="10000"/>
                  </a:schemeClr>
                </a:solidFill>
                <a:latin typeface="Arial Narrow" panose="020B0606020202030204" pitchFamily="34" charset="0"/>
              </a:rPr>
              <a:t>penduduk</a:t>
            </a:r>
            <a:r>
              <a:rPr lang="en-US" sz="1900" b="1" dirty="0">
                <a:solidFill>
                  <a:schemeClr val="bg2">
                    <a:lumMod val="10000"/>
                  </a:schemeClr>
                </a:solidFill>
                <a:latin typeface="Arial Narrow" panose="020B0606020202030204" pitchFamily="34" charset="0"/>
              </a:rPr>
              <a:t> Muslim </a:t>
            </a:r>
            <a:r>
              <a:rPr lang="id-ID" sz="1900" b="1" dirty="0" smtClean="0">
                <a:solidFill>
                  <a:schemeClr val="bg2">
                    <a:lumMod val="10000"/>
                  </a:schemeClr>
                </a:solidFill>
                <a:latin typeface="Arial Narrow" panose="020B0606020202030204" pitchFamily="34" charset="0"/>
              </a:rPr>
              <a:t>DI </a:t>
            </a:r>
            <a:r>
              <a:rPr lang="en-US" sz="1900" b="1" dirty="0" err="1" smtClean="0">
                <a:solidFill>
                  <a:schemeClr val="bg2">
                    <a:lumMod val="10000"/>
                  </a:schemeClr>
                </a:solidFill>
                <a:latin typeface="Arial Narrow" panose="020B0606020202030204" pitchFamily="34" charset="0"/>
              </a:rPr>
              <a:t>masing-masing</a:t>
            </a:r>
            <a:r>
              <a:rPr lang="en-US" sz="1900" b="1" dirty="0" smtClean="0">
                <a:solidFill>
                  <a:schemeClr val="bg2">
                    <a:lumMod val="10000"/>
                  </a:schemeClr>
                </a:solidFill>
                <a:latin typeface="Arial Narrow" panose="020B0606020202030204" pitchFamily="34" charset="0"/>
              </a:rPr>
              <a:t> </a:t>
            </a:r>
            <a:r>
              <a:rPr lang="en-US" sz="1900" b="1" dirty="0" err="1" smtClean="0">
                <a:solidFill>
                  <a:schemeClr val="bg2">
                    <a:lumMod val="10000"/>
                  </a:schemeClr>
                </a:solidFill>
                <a:latin typeface="Arial Narrow" panose="020B0606020202030204" pitchFamily="34" charset="0"/>
              </a:rPr>
              <a:t>propinsi</a:t>
            </a:r>
            <a:r>
              <a:rPr lang="id-ID" sz="1900" b="1" dirty="0" smtClean="0">
                <a:solidFill>
                  <a:schemeClr val="bg2">
                    <a:lumMod val="10000"/>
                  </a:schemeClr>
                </a:solidFill>
                <a:latin typeface="Arial Narrow" panose="020B0606020202030204" pitchFamily="34" charset="0"/>
              </a:rPr>
              <a:t>.</a:t>
            </a:r>
            <a:endParaRPr lang="en-US" sz="1900" b="1" dirty="0">
              <a:solidFill>
                <a:schemeClr val="bg2">
                  <a:lumMod val="10000"/>
                </a:schemeClr>
              </a:solidFill>
              <a:latin typeface="Arial Narrow" panose="020B0606020202030204" pitchFamily="34" charset="0"/>
            </a:endParaRPr>
          </a:p>
          <a:p>
            <a:pPr marL="355600" indent="-355600" algn="just">
              <a:spcBef>
                <a:spcPts val="600"/>
              </a:spcBef>
              <a:spcAft>
                <a:spcPts val="600"/>
              </a:spcAft>
              <a:buFont typeface="Arial" charset="0"/>
              <a:buChar char="•"/>
              <a:defRPr/>
            </a:pPr>
            <a:r>
              <a:rPr lang="id-ID" sz="1900" b="1" dirty="0">
                <a:solidFill>
                  <a:srgbClr val="FF0000"/>
                </a:solidFill>
                <a:effectLst>
                  <a:outerShdw blurRad="38100" dist="38100" dir="2700000" algn="tl">
                    <a:srgbClr val="000000">
                      <a:alpha val="43137"/>
                    </a:srgbClr>
                  </a:outerShdw>
                </a:effectLst>
                <a:latin typeface="Arial Narrow" panose="020B0606020202030204" pitchFamily="34" charset="0"/>
              </a:rPr>
              <a:t>Sejak tahun 2013, </a:t>
            </a:r>
            <a:r>
              <a:rPr lang="id-ID" sz="1900" b="1" dirty="0" smtClean="0">
                <a:solidFill>
                  <a:srgbClr val="FF0000"/>
                </a:solidFill>
                <a:effectLst>
                  <a:outerShdw blurRad="38100" dist="38100" dir="2700000" algn="tl">
                    <a:srgbClr val="000000">
                      <a:alpha val="43137"/>
                    </a:srgbClr>
                  </a:outerShdw>
                </a:effectLst>
                <a:latin typeface="Arial Narrow" panose="020B0606020202030204" pitchFamily="34" charset="0"/>
              </a:rPr>
              <a:t>karena </a:t>
            </a:r>
            <a:r>
              <a:rPr lang="id-ID" sz="1900" b="1" dirty="0">
                <a:solidFill>
                  <a:srgbClr val="FF0000"/>
                </a:solidFill>
                <a:effectLst>
                  <a:outerShdw blurRad="38100" dist="38100" dir="2700000" algn="tl">
                    <a:srgbClr val="000000">
                      <a:alpha val="43137"/>
                    </a:srgbClr>
                  </a:outerShdw>
                </a:effectLst>
                <a:latin typeface="Arial Narrow" panose="020B0606020202030204" pitchFamily="34" charset="0"/>
              </a:rPr>
              <a:t>kebijakan Pemerintah Arab Saudi berkaitan dengan perluasan area thawaf dan </a:t>
            </a:r>
            <a:r>
              <a:rPr lang="id-ID" sz="1900" b="1" dirty="0" smtClean="0">
                <a:solidFill>
                  <a:srgbClr val="FF0000"/>
                </a:solidFill>
                <a:effectLst>
                  <a:outerShdw blurRad="38100" dist="38100" dir="2700000" algn="tl">
                    <a:srgbClr val="000000">
                      <a:alpha val="43137"/>
                    </a:srgbClr>
                  </a:outerShdw>
                </a:effectLst>
                <a:latin typeface="Arial Narrow" panose="020B0606020202030204" pitchFamily="34" charset="0"/>
              </a:rPr>
              <a:t>rehab </a:t>
            </a:r>
            <a:r>
              <a:rPr lang="id-ID" sz="1900" b="1" dirty="0">
                <a:solidFill>
                  <a:srgbClr val="FF0000"/>
                </a:solidFill>
                <a:effectLst>
                  <a:outerShdw blurRad="38100" dist="38100" dir="2700000" algn="tl">
                    <a:srgbClr val="000000">
                      <a:alpha val="43137"/>
                    </a:srgbClr>
                  </a:outerShdw>
                </a:effectLst>
                <a:latin typeface="Arial Narrow" panose="020B0606020202030204" pitchFamily="34" charset="0"/>
              </a:rPr>
              <a:t>Masjidil Haram, kuota </a:t>
            </a:r>
            <a:r>
              <a:rPr lang="id-ID" sz="1900" b="1" dirty="0" smtClean="0">
                <a:solidFill>
                  <a:srgbClr val="FF0000"/>
                </a:solidFill>
                <a:effectLst>
                  <a:outerShdw blurRad="38100" dist="38100" dir="2700000" algn="tl">
                    <a:srgbClr val="000000">
                      <a:alpha val="43137"/>
                    </a:srgbClr>
                  </a:outerShdw>
                </a:effectLst>
                <a:latin typeface="Arial Narrow" panose="020B0606020202030204" pitchFamily="34" charset="0"/>
              </a:rPr>
              <a:t>SELURUH NEGARA, TERMASUK Indonesia </a:t>
            </a:r>
            <a:r>
              <a:rPr lang="id-ID" sz="1900" b="1" dirty="0">
                <a:solidFill>
                  <a:srgbClr val="FF0000"/>
                </a:solidFill>
                <a:effectLst>
                  <a:outerShdw blurRad="38100" dist="38100" dir="2700000" algn="tl">
                    <a:srgbClr val="000000">
                      <a:alpha val="43137"/>
                    </a:srgbClr>
                  </a:outerShdw>
                </a:effectLst>
                <a:latin typeface="Arial Narrow" panose="020B0606020202030204" pitchFamily="34" charset="0"/>
              </a:rPr>
              <a:t>dikurangi sebesar 20% menjadi 168.800 orang, terdiri atas jemaah haji reguler 155.200 dan jemaah haji khusus 13.600</a:t>
            </a:r>
            <a:r>
              <a:rPr lang="id-ID" sz="1900" b="1" dirty="0">
                <a:solidFill>
                  <a:srgbClr val="FF0000"/>
                </a:solidFill>
                <a:latin typeface="Arial Narrow" panose="020B0606020202030204" pitchFamily="34" charset="0"/>
              </a:rPr>
              <a:t> </a:t>
            </a:r>
            <a:endParaRPr lang="en-US" sz="1900" b="1" dirty="0">
              <a:solidFill>
                <a:srgbClr val="FF0000"/>
              </a:solidFill>
              <a:latin typeface="Arial Narrow" panose="020B0606020202030204" pitchFamily="34" charset="0"/>
            </a:endParaRPr>
          </a:p>
          <a:p>
            <a:endParaRPr lang="id-ID" dirty="0"/>
          </a:p>
        </p:txBody>
      </p:sp>
      <p:sp>
        <p:nvSpPr>
          <p:cNvPr id="4" name="Slide Number Placeholder 3"/>
          <p:cNvSpPr>
            <a:spLocks noGrp="1"/>
          </p:cNvSpPr>
          <p:nvPr>
            <p:ph type="sldNum" sz="quarter" idx="12"/>
          </p:nvPr>
        </p:nvSpPr>
        <p:spPr/>
        <p:txBody>
          <a:bodyPr/>
          <a:lstStyle/>
          <a:p>
            <a:fld id="{821BD636-E9B5-49FC-A58C-03501AFACC94}" type="slidenum">
              <a:rPr lang="id-ID" smtClean="0"/>
              <a:pPr/>
              <a:t>6</a:t>
            </a:fld>
            <a:endParaRPr lang="id-ID"/>
          </a:p>
        </p:txBody>
      </p:sp>
    </p:spTree>
    <p:extLst>
      <p:ext uri="{BB962C8B-B14F-4D97-AF65-F5344CB8AC3E}">
        <p14:creationId xmlns:p14="http://schemas.microsoft.com/office/powerpoint/2010/main" xmlns="" val="258287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 y="143276"/>
            <a:ext cx="2507456" cy="44535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fi-FI" sz="4000" dirty="0" smtClean="0">
                <a:solidFill>
                  <a:srgbClr val="FFC000"/>
                </a:solidFill>
                <a:cs typeface="Arial" pitchFamily="34" charset="0"/>
              </a:rPr>
              <a:t>K</a:t>
            </a:r>
            <a:r>
              <a:rPr lang="id-ID" sz="4000" dirty="0" smtClean="0">
                <a:solidFill>
                  <a:srgbClr val="FFC000"/>
                </a:solidFill>
                <a:cs typeface="Arial" pitchFamily="34" charset="0"/>
              </a:rPr>
              <a:t>UOTA HAJI REGULER</a:t>
            </a:r>
            <a:endParaRPr lang="id-ID" sz="4000" dirty="0"/>
          </a:p>
        </p:txBody>
      </p:sp>
      <p:graphicFrame>
        <p:nvGraphicFramePr>
          <p:cNvPr id="6" name="Object 1"/>
          <p:cNvGraphicFramePr>
            <a:graphicFrameLocks noChangeAspect="1"/>
          </p:cNvGraphicFramePr>
          <p:nvPr>
            <p:extLst>
              <p:ext uri="{D42A27DB-BD31-4B8C-83A1-F6EECF244321}">
                <p14:modId xmlns:p14="http://schemas.microsoft.com/office/powerpoint/2010/main" xmlns="" val="3353062314"/>
              </p:ext>
            </p:extLst>
          </p:nvPr>
        </p:nvGraphicFramePr>
        <p:xfrm>
          <a:off x="2395652" y="64547"/>
          <a:ext cx="5848746" cy="5313362"/>
        </p:xfrm>
        <a:graphic>
          <a:graphicData uri="http://schemas.openxmlformats.org/presentationml/2006/ole">
            <p:oleObj spid="_x0000_s1065" name="Worksheet" r:id="rId3" imgW="5124450" imgH="7095973" progId="Excel.Sheet.12">
              <p:embed/>
            </p:oleObj>
          </a:graphicData>
        </a:graphic>
      </p:graphicFrame>
      <p:sp>
        <p:nvSpPr>
          <p:cNvPr id="2" name="Slide Number Placeholder 1"/>
          <p:cNvSpPr>
            <a:spLocks noGrp="1"/>
          </p:cNvSpPr>
          <p:nvPr>
            <p:ph type="sldNum" sz="quarter" idx="12"/>
          </p:nvPr>
        </p:nvSpPr>
        <p:spPr/>
        <p:txBody>
          <a:bodyPr/>
          <a:lstStyle/>
          <a:p>
            <a:fld id="{821BD636-E9B5-49FC-A58C-03501AFACC94}" type="slidenum">
              <a:rPr lang="id-ID" smtClean="0"/>
              <a:pPr/>
              <a:t>7</a:t>
            </a:fld>
            <a:endParaRPr lang="id-ID"/>
          </a:p>
        </p:txBody>
      </p:sp>
    </p:spTree>
    <p:extLst>
      <p:ext uri="{BB962C8B-B14F-4D97-AF65-F5344CB8AC3E}">
        <p14:creationId xmlns:p14="http://schemas.microsoft.com/office/powerpoint/2010/main" xmlns="" val="89071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209" y="186268"/>
            <a:ext cx="7505170" cy="834268"/>
          </a:xfrm>
          <a:effectLst>
            <a:outerShdw blurRad="50800" dist="50800" dir="5400000" algn="ctr" rotWithShape="0">
              <a:schemeClr val="accent2"/>
            </a:outerShdw>
          </a:effectLst>
        </p:spPr>
        <p:txBody>
          <a:bodyPr>
            <a:normAutofit/>
          </a:bodyPr>
          <a:lstStyle/>
          <a:p>
            <a:r>
              <a:rPr lang="id-ID" sz="4000" dirty="0" smtClean="0">
                <a:solidFill>
                  <a:srgbClr val="FFC000"/>
                </a:solidFill>
              </a:rPr>
              <a:t>RENCANA PELUNASAN TAHUN 201</a:t>
            </a:r>
            <a:r>
              <a:rPr lang="en-US" sz="4000" dirty="0" smtClean="0">
                <a:solidFill>
                  <a:srgbClr val="FFC000"/>
                </a:solidFill>
              </a:rPr>
              <a:t>6</a:t>
            </a:r>
            <a:endParaRPr lang="id-ID" sz="4000" dirty="0">
              <a:solidFill>
                <a:srgbClr val="FFC000"/>
              </a:solidFill>
            </a:endParaRPr>
          </a:p>
        </p:txBody>
      </p:sp>
      <p:sp>
        <p:nvSpPr>
          <p:cNvPr id="3" name="Content Placeholder 2"/>
          <p:cNvSpPr>
            <a:spLocks noGrp="1"/>
          </p:cNvSpPr>
          <p:nvPr>
            <p:ph sz="quarter" idx="13"/>
          </p:nvPr>
        </p:nvSpPr>
        <p:spPr>
          <a:xfrm>
            <a:off x="683986" y="936778"/>
            <a:ext cx="7594600" cy="3709330"/>
          </a:xfrm>
          <a:prstGeom prst="rect">
            <a:avLst/>
          </a:prstGeom>
        </p:spPr>
        <p:txBody>
          <a:bodyPr>
            <a:noAutofit/>
          </a:bodyPr>
          <a:lstStyle/>
          <a:p>
            <a:pPr marL="0" indent="0">
              <a:buNone/>
            </a:pPr>
            <a:r>
              <a:rPr lang="en-US" sz="2800" dirty="0" smtClean="0">
                <a:latin typeface="Arial" pitchFamily="34" charset="0"/>
                <a:cs typeface="Arial" pitchFamily="34" charset="0"/>
              </a:rPr>
              <a:t>PENGISIAN </a:t>
            </a:r>
            <a:r>
              <a:rPr lang="id-ID" sz="2800" dirty="0" smtClean="0">
                <a:latin typeface="Arial" pitchFamily="34" charset="0"/>
                <a:cs typeface="Arial" pitchFamily="34" charset="0"/>
              </a:rPr>
              <a:t>KUOTA SEBANYAK 155.200 + 7.760 = 162.960, </a:t>
            </a:r>
            <a:r>
              <a:rPr lang="en-US" sz="2800" dirty="0" smtClean="0">
                <a:latin typeface="Arial" pitchFamily="34" charset="0"/>
                <a:cs typeface="Arial" pitchFamily="34" charset="0"/>
              </a:rPr>
              <a:t>DILAKSANAKAN </a:t>
            </a:r>
            <a:r>
              <a:rPr lang="id-ID" sz="2800" dirty="0" smtClean="0">
                <a:latin typeface="Arial" pitchFamily="34" charset="0"/>
                <a:cs typeface="Arial" pitchFamily="34" charset="0"/>
              </a:rPr>
              <a:t>dalam tahapAN SBB :</a:t>
            </a:r>
          </a:p>
          <a:p>
            <a:pPr>
              <a:buFont typeface="Arial" panose="020B0604020202020204" pitchFamily="34" charset="0"/>
              <a:buChar char="•"/>
              <a:tabLst>
                <a:tab pos="539750" algn="l"/>
              </a:tabLst>
            </a:pPr>
            <a:r>
              <a:rPr lang="id-ID" sz="2800" dirty="0" smtClean="0">
                <a:latin typeface="Arial" pitchFamily="34" charset="0"/>
                <a:cs typeface="Arial" pitchFamily="34" charset="0"/>
              </a:rPr>
              <a:t>	Tahap I  </a:t>
            </a:r>
          </a:p>
          <a:p>
            <a:pPr>
              <a:buFont typeface="Arial" panose="020B0604020202020204" pitchFamily="34" charset="0"/>
              <a:buChar char="•"/>
              <a:tabLst>
                <a:tab pos="539750" algn="l"/>
              </a:tabLst>
            </a:pPr>
            <a:r>
              <a:rPr lang="id-ID" sz="2800" dirty="0" smtClean="0">
                <a:latin typeface="Arial" pitchFamily="34" charset="0"/>
                <a:cs typeface="Arial" pitchFamily="34" charset="0"/>
              </a:rPr>
              <a:t>	Tahap II </a:t>
            </a:r>
          </a:p>
          <a:p>
            <a:pPr>
              <a:buFont typeface="Arial" panose="020B0604020202020204" pitchFamily="34" charset="0"/>
              <a:buChar char="•"/>
              <a:tabLst>
                <a:tab pos="539750" algn="l"/>
              </a:tabLst>
            </a:pPr>
            <a:r>
              <a:rPr lang="id-ID" sz="2800" dirty="0" smtClean="0">
                <a:latin typeface="Arial" pitchFamily="34" charset="0"/>
                <a:cs typeface="Arial" pitchFamily="34" charset="0"/>
              </a:rPr>
              <a:t>	Pasca Pelunasan Tahap II</a:t>
            </a:r>
            <a:endParaRPr lang="id-ID"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21BD636-E9B5-49FC-A58C-03501AFACC94}" type="slidenum">
              <a:rPr lang="id-ID" smtClean="0"/>
              <a:pPr/>
              <a:t>8</a:t>
            </a:fld>
            <a:endParaRPr lang="id-ID"/>
          </a:p>
        </p:txBody>
      </p:sp>
    </p:spTree>
    <p:extLst>
      <p:ext uri="{BB962C8B-B14F-4D97-AF65-F5344CB8AC3E}">
        <p14:creationId xmlns:p14="http://schemas.microsoft.com/office/powerpoint/2010/main" xmlns="" val="3360310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8" y="310889"/>
            <a:ext cx="5985511" cy="611677"/>
          </a:xfrm>
          <a:effectLst>
            <a:outerShdw blurRad="50800" dist="50800" dir="5400000" algn="ctr" rotWithShape="0">
              <a:schemeClr val="accent2"/>
            </a:outerShdw>
          </a:effectLst>
        </p:spPr>
        <p:txBody>
          <a:bodyPr>
            <a:normAutofit fontScale="90000"/>
          </a:bodyPr>
          <a:lstStyle/>
          <a:p>
            <a:r>
              <a:rPr lang="id-ID" sz="4000" dirty="0" smtClean="0">
                <a:solidFill>
                  <a:srgbClr val="FFC000"/>
                </a:solidFill>
              </a:rPr>
              <a:t>PELUNASAN TAHAP I</a:t>
            </a:r>
            <a:endParaRPr lang="id-ID" sz="4000" dirty="0">
              <a:solidFill>
                <a:srgbClr val="FFC000"/>
              </a:solidFill>
            </a:endParaRPr>
          </a:p>
        </p:txBody>
      </p:sp>
      <p:sp>
        <p:nvSpPr>
          <p:cNvPr id="3" name="Content Placeholder 2"/>
          <p:cNvSpPr>
            <a:spLocks noGrp="1"/>
          </p:cNvSpPr>
          <p:nvPr>
            <p:ph sz="quarter" idx="13"/>
          </p:nvPr>
        </p:nvSpPr>
        <p:spPr>
          <a:xfrm>
            <a:off x="696519" y="1044727"/>
            <a:ext cx="8234363" cy="4131734"/>
          </a:xfrm>
          <a:prstGeom prst="rect">
            <a:avLst/>
          </a:prstGeom>
        </p:spPr>
        <p:txBody>
          <a:bodyPr>
            <a:normAutofit fontScale="92500"/>
          </a:bodyPr>
          <a:lstStyle/>
          <a:p>
            <a:pPr algn="just">
              <a:spcBef>
                <a:spcPts val="600"/>
              </a:spcBef>
              <a:buFont typeface="Arial" panose="020B0604020202020204" pitchFamily="34" charset="0"/>
              <a:buChar char="•"/>
              <a:tabLst>
                <a:tab pos="539750" algn="l"/>
              </a:tabLst>
              <a:defRPr/>
            </a:pPr>
            <a:r>
              <a:rPr lang="id-ID" sz="2800" dirty="0" smtClean="0"/>
              <a:t>	</a:t>
            </a:r>
            <a:r>
              <a:rPr lang="en-US" sz="2400" b="1" dirty="0" err="1" smtClean="0">
                <a:latin typeface="Arial Narrow" panose="020B0606020202030204" pitchFamily="34" charset="0"/>
              </a:rPr>
              <a:t>Belum</a:t>
            </a:r>
            <a:r>
              <a:rPr lang="en-US" sz="2400" b="1" dirty="0" smtClean="0">
                <a:latin typeface="Arial Narrow" panose="020B0606020202030204" pitchFamily="34" charset="0"/>
              </a:rPr>
              <a:t> </a:t>
            </a:r>
            <a:r>
              <a:rPr lang="en-US" sz="2400" b="1" dirty="0" err="1">
                <a:latin typeface="Arial Narrow" panose="020B0606020202030204" pitchFamily="34" charset="0"/>
              </a:rPr>
              <a:t>pernah</a:t>
            </a:r>
            <a:r>
              <a:rPr lang="en-US" sz="2400" b="1" dirty="0">
                <a:latin typeface="Arial Narrow" panose="020B0606020202030204" pitchFamily="34" charset="0"/>
              </a:rPr>
              <a:t> </a:t>
            </a:r>
            <a:r>
              <a:rPr lang="en-US" sz="2400" b="1" dirty="0" err="1">
                <a:latin typeface="Arial Narrow" panose="020B0606020202030204" pitchFamily="34" charset="0"/>
              </a:rPr>
              <a:t>menunaikan</a:t>
            </a:r>
            <a:r>
              <a:rPr lang="en-US" sz="2400" b="1" dirty="0">
                <a:latin typeface="Arial Narrow" panose="020B0606020202030204" pitchFamily="34" charset="0"/>
              </a:rPr>
              <a:t> </a:t>
            </a:r>
            <a:r>
              <a:rPr lang="en-US" sz="2400" b="1" dirty="0" err="1">
                <a:latin typeface="Arial Narrow" panose="020B0606020202030204" pitchFamily="34" charset="0"/>
              </a:rPr>
              <a:t>ibadah</a:t>
            </a:r>
            <a:r>
              <a:rPr lang="en-US" sz="2400" b="1" dirty="0">
                <a:latin typeface="Arial Narrow" panose="020B0606020202030204" pitchFamily="34" charset="0"/>
              </a:rPr>
              <a:t> haji;</a:t>
            </a:r>
          </a:p>
          <a:p>
            <a:pPr marL="539750" indent="-539750" algn="just">
              <a:spcBef>
                <a:spcPts val="600"/>
              </a:spcBef>
              <a:buFont typeface="Arial" panose="020B0604020202020204" pitchFamily="34" charset="0"/>
              <a:buChar char="•"/>
              <a:tabLst>
                <a:tab pos="539750" algn="l"/>
              </a:tabLst>
              <a:defRPr/>
            </a:pPr>
            <a:r>
              <a:rPr lang="en-US" sz="2400" b="1" dirty="0" err="1" smtClean="0">
                <a:latin typeface="Arial Narrow" panose="020B0606020202030204" pitchFamily="34" charset="0"/>
              </a:rPr>
              <a:t>Telah</a:t>
            </a:r>
            <a:r>
              <a:rPr lang="en-US" sz="2400" b="1" dirty="0" smtClean="0">
                <a:latin typeface="Arial Narrow" panose="020B0606020202030204" pitchFamily="34" charset="0"/>
              </a:rPr>
              <a:t> </a:t>
            </a:r>
            <a:r>
              <a:rPr lang="en-US" sz="2400" b="1" dirty="0" err="1">
                <a:latin typeface="Arial Narrow" panose="020B0606020202030204" pitchFamily="34" charset="0"/>
              </a:rPr>
              <a:t>berusia</a:t>
            </a:r>
            <a:r>
              <a:rPr lang="en-US" sz="2400" b="1" dirty="0">
                <a:latin typeface="Arial Narrow" panose="020B0606020202030204" pitchFamily="34" charset="0"/>
              </a:rPr>
              <a:t> 18 </a:t>
            </a:r>
            <a:r>
              <a:rPr lang="en-US" sz="2400" b="1" dirty="0" err="1">
                <a:latin typeface="Arial Narrow" panose="020B0606020202030204" pitchFamily="34" charset="0"/>
              </a:rPr>
              <a:t>tahun</a:t>
            </a:r>
            <a:r>
              <a:rPr lang="en-US" sz="2400" b="1" dirty="0">
                <a:latin typeface="Arial Narrow" panose="020B0606020202030204" pitchFamily="34" charset="0"/>
              </a:rPr>
              <a:t> </a:t>
            </a:r>
            <a:r>
              <a:rPr lang="en-US" sz="2400" b="1" dirty="0" err="1">
                <a:latin typeface="Arial Narrow" panose="020B0606020202030204" pitchFamily="34" charset="0"/>
              </a:rPr>
              <a:t>atau</a:t>
            </a:r>
            <a:r>
              <a:rPr lang="en-US" sz="2400" b="1" dirty="0">
                <a:latin typeface="Arial Narrow" panose="020B0606020202030204" pitchFamily="34" charset="0"/>
              </a:rPr>
              <a:t> </a:t>
            </a:r>
            <a:r>
              <a:rPr lang="en-US" sz="2400" b="1" dirty="0" err="1">
                <a:latin typeface="Arial Narrow" panose="020B0606020202030204" pitchFamily="34" charset="0"/>
              </a:rPr>
              <a:t>sudah</a:t>
            </a:r>
            <a:r>
              <a:rPr lang="en-US" sz="2400" b="1" dirty="0">
                <a:latin typeface="Arial Narrow" panose="020B0606020202030204" pitchFamily="34" charset="0"/>
              </a:rPr>
              <a:t> </a:t>
            </a:r>
            <a:r>
              <a:rPr lang="en-US" sz="2400" b="1" dirty="0" err="1">
                <a:latin typeface="Arial Narrow" panose="020B0606020202030204" pitchFamily="34" charset="0"/>
              </a:rPr>
              <a:t>menikah</a:t>
            </a:r>
            <a:r>
              <a:rPr lang="en-US" sz="2400" b="1" dirty="0">
                <a:latin typeface="Arial Narrow" panose="020B0606020202030204" pitchFamily="34" charset="0"/>
              </a:rPr>
              <a:t>, </a:t>
            </a:r>
            <a:r>
              <a:rPr lang="en-US" sz="2400" b="1" dirty="0" err="1">
                <a:latin typeface="Arial Narrow" panose="020B0606020202030204" pitchFamily="34" charset="0"/>
              </a:rPr>
              <a:t>terhitung</a:t>
            </a:r>
            <a:r>
              <a:rPr lang="en-US" sz="2400" b="1" dirty="0">
                <a:latin typeface="Arial Narrow" panose="020B0606020202030204" pitchFamily="34" charset="0"/>
              </a:rPr>
              <a:t> </a:t>
            </a:r>
            <a:r>
              <a:rPr lang="en-US" sz="2400" b="1" dirty="0" err="1">
                <a:latin typeface="Arial Narrow" panose="020B0606020202030204" pitchFamily="34" charset="0"/>
              </a:rPr>
              <a:t>pada</a:t>
            </a:r>
            <a:r>
              <a:rPr lang="en-US" sz="2400" b="1" dirty="0">
                <a:latin typeface="Arial Narrow" panose="020B0606020202030204" pitchFamily="34" charset="0"/>
              </a:rPr>
              <a:t> </a:t>
            </a:r>
            <a:r>
              <a:rPr lang="en-US" sz="2400" b="1" dirty="0" err="1">
                <a:latin typeface="Arial Narrow" panose="020B0606020202030204" pitchFamily="34" charset="0"/>
              </a:rPr>
              <a:t>tanggal</a:t>
            </a:r>
            <a:r>
              <a:rPr lang="en-US" sz="2400" b="1" dirty="0">
                <a:latin typeface="Arial Narrow" panose="020B0606020202030204" pitchFamily="34" charset="0"/>
              </a:rPr>
              <a:t> </a:t>
            </a:r>
            <a:r>
              <a:rPr lang="en-US" sz="2400" b="1" dirty="0" smtClean="0">
                <a:latin typeface="Arial Narrow" panose="020B0606020202030204" pitchFamily="34" charset="0"/>
              </a:rPr>
              <a:t>30</a:t>
            </a:r>
            <a:r>
              <a:rPr lang="id-ID" sz="2400" b="1" dirty="0" smtClean="0">
                <a:latin typeface="Arial Narrow" panose="020B0606020202030204" pitchFamily="34" charset="0"/>
              </a:rPr>
              <a:t> Agustus</a:t>
            </a:r>
            <a:r>
              <a:rPr lang="en-US" sz="2400" b="1" dirty="0" smtClean="0">
                <a:latin typeface="Arial Narrow" panose="020B0606020202030204" pitchFamily="34" charset="0"/>
              </a:rPr>
              <a:t> 2016</a:t>
            </a:r>
            <a:r>
              <a:rPr lang="id-ID" sz="2400" b="1" dirty="0" smtClean="0">
                <a:latin typeface="Arial Narrow" panose="020B0606020202030204" pitchFamily="34" charset="0"/>
              </a:rPr>
              <a:t> (</a:t>
            </a:r>
            <a:r>
              <a:rPr lang="en-US" sz="2400" b="1" dirty="0" err="1" smtClean="0">
                <a:latin typeface="Arial Narrow" panose="020B0606020202030204" pitchFamily="34" charset="0"/>
              </a:rPr>
              <a:t>awal</a:t>
            </a:r>
            <a:r>
              <a:rPr lang="en-US" sz="2400" b="1" dirty="0" smtClean="0">
                <a:latin typeface="Arial Narrow" panose="020B0606020202030204" pitchFamily="34" charset="0"/>
              </a:rPr>
              <a:t> </a:t>
            </a:r>
            <a:r>
              <a:rPr lang="en-US" sz="2400" b="1" dirty="0" err="1" smtClean="0">
                <a:latin typeface="Arial Narrow" panose="020B0606020202030204" pitchFamily="34" charset="0"/>
              </a:rPr>
              <a:t>pemberangkatan</a:t>
            </a:r>
            <a:r>
              <a:rPr lang="id-ID" sz="2400" b="1" dirty="0" smtClean="0">
                <a:latin typeface="Arial Narrow" panose="020B0606020202030204" pitchFamily="34" charset="0"/>
              </a:rPr>
              <a:t>)</a:t>
            </a:r>
            <a:r>
              <a:rPr lang="en-US" sz="2400" b="1" dirty="0" smtClean="0">
                <a:latin typeface="Arial Narrow" panose="020B0606020202030204" pitchFamily="34" charset="0"/>
              </a:rPr>
              <a:t>;</a:t>
            </a:r>
            <a:endParaRPr lang="id-ID" sz="2400" b="1" dirty="0" smtClean="0">
              <a:latin typeface="Arial Narrow" panose="020B0606020202030204" pitchFamily="34" charset="0"/>
            </a:endParaRPr>
          </a:p>
          <a:p>
            <a:pPr marL="539750" indent="-539750" algn="just">
              <a:spcBef>
                <a:spcPts val="600"/>
              </a:spcBef>
              <a:buFont typeface="Arial" panose="020B0604020202020204" pitchFamily="34" charset="0"/>
              <a:buChar char="•"/>
              <a:tabLst>
                <a:tab pos="539750" algn="l"/>
              </a:tabLst>
              <a:defRPr/>
            </a:pPr>
            <a:r>
              <a:rPr lang="en-US" sz="2400" b="1" dirty="0" smtClean="0">
                <a:latin typeface="Arial Narrow" panose="020B0606020202030204" pitchFamily="34" charset="0"/>
              </a:rPr>
              <a:t>Jemaah </a:t>
            </a:r>
            <a:r>
              <a:rPr lang="en-US" sz="2400" b="1" dirty="0" err="1">
                <a:latin typeface="Arial Narrow" panose="020B0606020202030204" pitchFamily="34" charset="0"/>
              </a:rPr>
              <a:t>lunas</a:t>
            </a:r>
            <a:r>
              <a:rPr lang="en-US" sz="2400" b="1" dirty="0">
                <a:latin typeface="Arial Narrow" panose="020B0606020202030204" pitchFamily="34" charset="0"/>
              </a:rPr>
              <a:t> </a:t>
            </a:r>
            <a:r>
              <a:rPr lang="en-US" sz="2400" b="1" dirty="0" err="1">
                <a:latin typeface="Arial Narrow" panose="020B0606020202030204" pitchFamily="34" charset="0"/>
              </a:rPr>
              <a:t>tunda</a:t>
            </a:r>
            <a:r>
              <a:rPr lang="en-US" sz="2400" b="1" dirty="0">
                <a:latin typeface="Arial Narrow" panose="020B0606020202030204" pitchFamily="34" charset="0"/>
              </a:rPr>
              <a:t> </a:t>
            </a:r>
            <a:r>
              <a:rPr lang="en-US" sz="2400" b="1" dirty="0" err="1">
                <a:latin typeface="Arial Narrow" panose="020B0606020202030204" pitchFamily="34" charset="0"/>
              </a:rPr>
              <a:t>tahun</a:t>
            </a:r>
            <a:r>
              <a:rPr lang="en-US" sz="2400" b="1" dirty="0">
                <a:latin typeface="Arial Narrow" panose="020B0606020202030204" pitchFamily="34" charset="0"/>
              </a:rPr>
              <a:t> </a:t>
            </a:r>
            <a:r>
              <a:rPr lang="en-US" sz="2400" b="1" dirty="0" smtClean="0">
                <a:latin typeface="Arial Narrow" panose="020B0606020202030204" pitchFamily="34" charset="0"/>
              </a:rPr>
              <a:t>1434H/2013M </a:t>
            </a:r>
            <a:r>
              <a:rPr lang="en-US" sz="2400" b="1" dirty="0" err="1">
                <a:latin typeface="Arial Narrow" panose="020B0606020202030204" pitchFamily="34" charset="0"/>
              </a:rPr>
              <a:t>dan</a:t>
            </a:r>
            <a:r>
              <a:rPr lang="en-US" sz="2400" b="1" dirty="0">
                <a:latin typeface="Arial Narrow" panose="020B0606020202030204" pitchFamily="34" charset="0"/>
              </a:rPr>
              <a:t> </a:t>
            </a:r>
            <a:r>
              <a:rPr lang="en-US" sz="2400" b="1" dirty="0" smtClean="0">
                <a:latin typeface="Arial Narrow" panose="020B0606020202030204" pitchFamily="34" charset="0"/>
              </a:rPr>
              <a:t>1435H/2014M </a:t>
            </a:r>
            <a:r>
              <a:rPr lang="en-US" sz="2400" b="1" dirty="0" err="1">
                <a:latin typeface="Arial Narrow" panose="020B0606020202030204" pitchFamily="34" charset="0"/>
              </a:rPr>
              <a:t>serta</a:t>
            </a:r>
            <a:r>
              <a:rPr lang="en-US" sz="2400" b="1" dirty="0">
                <a:latin typeface="Arial Narrow" panose="020B0606020202030204" pitchFamily="34" charset="0"/>
              </a:rPr>
              <a:t> </a:t>
            </a:r>
            <a:r>
              <a:rPr lang="en-US" sz="2400" b="1" dirty="0" err="1">
                <a:latin typeface="Arial Narrow" panose="020B0606020202030204" pitchFamily="34" charset="0"/>
              </a:rPr>
              <a:t>gagal</a:t>
            </a:r>
            <a:r>
              <a:rPr lang="en-US" sz="2400" b="1" dirty="0">
                <a:latin typeface="Arial Narrow" panose="020B0606020202030204" pitchFamily="34" charset="0"/>
              </a:rPr>
              <a:t> system </a:t>
            </a:r>
            <a:r>
              <a:rPr lang="en-US" sz="2400" b="1" dirty="0" err="1">
                <a:latin typeface="Arial Narrow" panose="020B0606020202030204" pitchFamily="34" charset="0"/>
              </a:rPr>
              <a:t>tahun</a:t>
            </a:r>
            <a:r>
              <a:rPr lang="en-US" sz="2400" b="1" dirty="0">
                <a:latin typeface="Arial Narrow" panose="020B0606020202030204" pitchFamily="34" charset="0"/>
              </a:rPr>
              <a:t> </a:t>
            </a:r>
            <a:r>
              <a:rPr lang="en-US" sz="2400" b="1" dirty="0" smtClean="0">
                <a:latin typeface="Arial Narrow" panose="020B0606020202030204" pitchFamily="34" charset="0"/>
              </a:rPr>
              <a:t>1435H/2014M;</a:t>
            </a:r>
            <a:endParaRPr lang="id-ID" sz="2400" b="1" dirty="0" smtClean="0">
              <a:latin typeface="Arial Narrow" panose="020B0606020202030204" pitchFamily="34" charset="0"/>
            </a:endParaRPr>
          </a:p>
          <a:p>
            <a:pPr marL="539750" indent="-539750" algn="just">
              <a:spcBef>
                <a:spcPts val="600"/>
              </a:spcBef>
              <a:buFont typeface="Arial" panose="020B0604020202020204" pitchFamily="34" charset="0"/>
              <a:buChar char="•"/>
              <a:tabLst>
                <a:tab pos="539750" algn="l"/>
              </a:tabLst>
              <a:defRPr/>
            </a:pPr>
            <a:r>
              <a:rPr lang="en-US" sz="2400" b="1" dirty="0" smtClean="0">
                <a:latin typeface="Arial Narrow" panose="020B0606020202030204" pitchFamily="34" charset="0"/>
              </a:rPr>
              <a:t>Jemaah </a:t>
            </a:r>
            <a:r>
              <a:rPr lang="en-US" sz="2400" b="1" dirty="0">
                <a:latin typeface="Arial Narrow" panose="020B0606020202030204" pitchFamily="34" charset="0"/>
              </a:rPr>
              <a:t>haji </a:t>
            </a:r>
            <a:r>
              <a:rPr lang="en-US" sz="2400" b="1" dirty="0" err="1">
                <a:latin typeface="Arial Narrow" panose="020B0606020202030204" pitchFamily="34" charset="0"/>
              </a:rPr>
              <a:t>nomor</a:t>
            </a:r>
            <a:r>
              <a:rPr lang="en-US" sz="2400" b="1" dirty="0">
                <a:latin typeface="Arial Narrow" panose="020B0606020202030204" pitchFamily="34" charset="0"/>
              </a:rPr>
              <a:t> </a:t>
            </a:r>
            <a:r>
              <a:rPr lang="en-US" sz="2400" b="1" dirty="0" err="1">
                <a:latin typeface="Arial Narrow" panose="020B0606020202030204" pitchFamily="34" charset="0"/>
              </a:rPr>
              <a:t>porsi</a:t>
            </a:r>
            <a:r>
              <a:rPr lang="en-US" sz="2400" b="1" dirty="0">
                <a:latin typeface="Arial Narrow" panose="020B0606020202030204" pitchFamily="34" charset="0"/>
              </a:rPr>
              <a:t> </a:t>
            </a:r>
            <a:r>
              <a:rPr lang="en-US" sz="2400" b="1" dirty="0" err="1">
                <a:latin typeface="Arial Narrow" panose="020B0606020202030204" pitchFamily="34" charset="0"/>
              </a:rPr>
              <a:t>berikutnya</a:t>
            </a:r>
            <a:r>
              <a:rPr lang="en-US" sz="2400" b="1" dirty="0">
                <a:latin typeface="Arial Narrow" panose="020B0606020202030204" pitchFamily="34" charset="0"/>
              </a:rPr>
              <a:t> yang </a:t>
            </a:r>
            <a:r>
              <a:rPr lang="en-US" sz="2400" b="1" dirty="0" err="1">
                <a:latin typeface="Arial Narrow" panose="020B0606020202030204" pitchFamily="34" charset="0"/>
              </a:rPr>
              <a:t>masuk</a:t>
            </a:r>
            <a:r>
              <a:rPr lang="en-US" sz="2400" b="1" dirty="0">
                <a:latin typeface="Arial Narrow" panose="020B0606020202030204" pitchFamily="34" charset="0"/>
              </a:rPr>
              <a:t> </a:t>
            </a:r>
            <a:r>
              <a:rPr lang="en-US" sz="2400" b="1" dirty="0" err="1">
                <a:latin typeface="Arial Narrow" panose="020B0606020202030204" pitchFamily="34" charset="0"/>
              </a:rPr>
              <a:t>daftar</a:t>
            </a:r>
            <a:r>
              <a:rPr lang="en-US" sz="2400" b="1" dirty="0">
                <a:latin typeface="Arial Narrow" panose="020B0606020202030204" pitchFamily="34" charset="0"/>
              </a:rPr>
              <a:t> </a:t>
            </a:r>
            <a:r>
              <a:rPr lang="en-US" sz="2400" b="1" dirty="0" err="1">
                <a:latin typeface="Arial Narrow" panose="020B0606020202030204" pitchFamily="34" charset="0"/>
              </a:rPr>
              <a:t>tunggu</a:t>
            </a:r>
            <a:r>
              <a:rPr lang="en-US" sz="2400" b="1" dirty="0">
                <a:latin typeface="Arial Narrow" panose="020B0606020202030204" pitchFamily="34" charset="0"/>
              </a:rPr>
              <a:t> </a:t>
            </a:r>
            <a:r>
              <a:rPr lang="en-US" sz="2400" b="1" dirty="0" err="1" smtClean="0">
                <a:latin typeface="Arial Narrow" panose="020B0606020202030204" pitchFamily="34" charset="0"/>
              </a:rPr>
              <a:t>sebanyak</a:t>
            </a:r>
            <a:r>
              <a:rPr lang="en-US" sz="2400" b="1" dirty="0" smtClean="0">
                <a:latin typeface="Arial Narrow" panose="020B0606020202030204" pitchFamily="34" charset="0"/>
              </a:rPr>
              <a:t> </a:t>
            </a:r>
            <a:r>
              <a:rPr lang="en-US" sz="3600" b="1" dirty="0">
                <a:solidFill>
                  <a:srgbClr val="FF0000"/>
                </a:solidFill>
                <a:latin typeface="Arial Narrow" panose="020B0606020202030204" pitchFamily="34" charset="0"/>
              </a:rPr>
              <a:t>5%</a:t>
            </a:r>
            <a:r>
              <a:rPr lang="en-US" sz="2400" b="1" dirty="0">
                <a:latin typeface="Arial Narrow" panose="020B0606020202030204" pitchFamily="34" charset="0"/>
              </a:rPr>
              <a:t> </a:t>
            </a:r>
            <a:r>
              <a:rPr lang="en-US" sz="2400" b="1" dirty="0" err="1">
                <a:latin typeface="Arial Narrow" panose="020B0606020202030204" pitchFamily="34" charset="0"/>
              </a:rPr>
              <a:t>dari</a:t>
            </a:r>
            <a:r>
              <a:rPr lang="en-US" sz="2400" b="1" dirty="0">
                <a:latin typeface="Arial Narrow" panose="020B0606020202030204" pitchFamily="34" charset="0"/>
              </a:rPr>
              <a:t> </a:t>
            </a:r>
            <a:r>
              <a:rPr lang="en-US" sz="2400" b="1" dirty="0" err="1">
                <a:latin typeface="Arial Narrow" panose="020B0606020202030204" pitchFamily="34" charset="0"/>
              </a:rPr>
              <a:t>jumlah</a:t>
            </a:r>
            <a:r>
              <a:rPr lang="en-US" sz="2400" b="1" dirty="0">
                <a:latin typeface="Arial Narrow" panose="020B0606020202030204" pitchFamily="34" charset="0"/>
              </a:rPr>
              <a:t> </a:t>
            </a:r>
            <a:r>
              <a:rPr lang="en-US" sz="2400" b="1" dirty="0" err="1">
                <a:latin typeface="Arial Narrow" panose="020B0606020202030204" pitchFamily="34" charset="0"/>
              </a:rPr>
              <a:t>kuota</a:t>
            </a:r>
            <a:r>
              <a:rPr lang="en-US" sz="2400" b="1" dirty="0">
                <a:latin typeface="Arial Narrow" panose="020B0606020202030204" pitchFamily="34" charset="0"/>
              </a:rPr>
              <a:t> </a:t>
            </a:r>
            <a:r>
              <a:rPr lang="en-US" sz="2400" b="1" dirty="0" err="1" smtClean="0">
                <a:latin typeface="Arial Narrow" panose="020B0606020202030204" pitchFamily="34" charset="0"/>
              </a:rPr>
              <a:t>provinsi</a:t>
            </a:r>
            <a:r>
              <a:rPr lang="id-ID" sz="2400" b="1" dirty="0" smtClean="0">
                <a:latin typeface="Arial Narrow" panose="020B0606020202030204" pitchFamily="34" charset="0"/>
              </a:rPr>
              <a:t> ATAU KAB/KOTA</a:t>
            </a:r>
            <a:endParaRPr lang="en-US" sz="2400" b="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821BD636-E9B5-49FC-A58C-03501AFACC94}" type="slidenum">
              <a:rPr lang="id-ID" smtClean="0"/>
              <a:pPr/>
              <a:t>9</a:t>
            </a:fld>
            <a:endParaRPr lang="id-ID"/>
          </a:p>
        </p:txBody>
      </p:sp>
    </p:spTree>
    <p:extLst>
      <p:ext uri="{BB962C8B-B14F-4D97-AF65-F5344CB8AC3E}">
        <p14:creationId xmlns:p14="http://schemas.microsoft.com/office/powerpoint/2010/main" xmlns="" val="1524406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140272</TotalTime>
  <Words>1447</Words>
  <Application>Microsoft Office PowerPoint</Application>
  <PresentationFormat>A4 Paper (210x297 mm)</PresentationFormat>
  <Paragraphs>112</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Main Event</vt:lpstr>
      <vt:lpstr>Worksheet</vt:lpstr>
      <vt:lpstr>Slide 1</vt:lpstr>
      <vt:lpstr>mukadimah</vt:lpstr>
      <vt:lpstr>Tiga pilar pokok penyelenggaraan ibadah haji</vt:lpstr>
      <vt:lpstr>PENDAFTARAN JEMAAH HAJI</vt:lpstr>
      <vt:lpstr>PROBLEMATIKA PENDAFTARAN</vt:lpstr>
      <vt:lpstr>BESARAN DAN DASAR  PENETAPAN KUOTA </vt:lpstr>
      <vt:lpstr>Slide 7</vt:lpstr>
      <vt:lpstr>RENCANA PELUNASAN TAHUN 2016</vt:lpstr>
      <vt:lpstr>PELUNASAN TAHAP I</vt:lpstr>
      <vt:lpstr>KETENTUAN   5 %</vt:lpstr>
      <vt:lpstr>PELUNASAN TAHAP II</vt:lpstr>
      <vt:lpstr>PELUNASAN TAHAP II - LANJUTAN</vt:lpstr>
      <vt:lpstr>PELUNASAN TAHAP II - LANJUTAN</vt:lpstr>
      <vt:lpstr>PASCA PELUNASAN TAHAP II </vt:lpstr>
      <vt:lpstr>TUGAS KANWIL DAN KEMENAG</vt:lpstr>
      <vt:lpstr>PEMBINAAN JEMAAH HAJI</vt:lpstr>
      <vt:lpstr>PENERBITAN PASPOR BAGI JAMAAH HAJI</vt:lpstr>
      <vt:lpstr>PENGAMANAN PASPOR JEMAAH HAJI</vt:lpstr>
      <vt:lpstr>SERAGAM BATIK HAJI</vt:lpstr>
      <vt:lpstr>PELAYANAN DI ASRAMA HAJI</vt:lpstr>
      <vt:lpstr>Perlindungan jemaah haji</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PELAYANAN HAJI DALAM NEGERI</dc:title>
  <dc:creator>TU</dc:creator>
  <cp:lastModifiedBy>user</cp:lastModifiedBy>
  <cp:revision>164</cp:revision>
  <dcterms:created xsi:type="dcterms:W3CDTF">2014-11-13T04:24:40Z</dcterms:created>
  <dcterms:modified xsi:type="dcterms:W3CDTF">2016-07-18T01:04:03Z</dcterms:modified>
</cp:coreProperties>
</file>