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7" r:id="rId2"/>
    <p:sldId id="258" r:id="rId3"/>
    <p:sldId id="259" r:id="rId4"/>
    <p:sldId id="260" r:id="rId5"/>
    <p:sldId id="261" r:id="rId6"/>
    <p:sldId id="262" r:id="rId7"/>
    <p:sldId id="263" r:id="rId8"/>
    <p:sldId id="264" r:id="rId9"/>
    <p:sldId id="266" r:id="rId10"/>
    <p:sldId id="267" r:id="rId11"/>
    <p:sldId id="275" r:id="rId12"/>
    <p:sldId id="276" r:id="rId13"/>
    <p:sldId id="269" r:id="rId14"/>
    <p:sldId id="270" r:id="rId15"/>
    <p:sldId id="271" r:id="rId16"/>
    <p:sldId id="272" r:id="rId17"/>
    <p:sldId id="273" r:id="rId18"/>
    <p:sldId id="274" r:id="rId19"/>
    <p:sldId id="279" r:id="rId20"/>
    <p:sldId id="280" r:id="rId21"/>
    <p:sldId id="281" r:id="rId22"/>
    <p:sldId id="282" r:id="rId23"/>
    <p:sldId id="283" r:id="rId24"/>
    <p:sldId id="284" r:id="rId25"/>
    <p:sldId id="285" r:id="rId26"/>
    <p:sldId id="286" r:id="rId2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1F2242-BD48-4E90-BB67-5522D19A7C2E}" type="datetimeFigureOut">
              <a:rPr lang="id-ID" smtClean="0"/>
              <a:pPr/>
              <a:t>08/08/2016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EA7B53-239F-4471-80D9-950E83CD099C}"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0B5080E7-0511-44FD-91D6-0DDE7CD5A82F}" type="slidenum">
              <a:rPr lang="en-US" smtClean="0">
                <a:latin typeface="Arial" charset="0"/>
              </a:rPr>
              <a:pPr/>
              <a:t>13</a:t>
            </a:fld>
            <a:endParaRPr lang="en-US" smtClean="0">
              <a:latin typeface="Arial"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517167F2-6071-4F45-9B15-044BEDE2601E}" type="slidenum">
              <a:rPr lang="en-US" smtClean="0">
                <a:latin typeface="Arial" charset="0"/>
              </a:rPr>
              <a:pPr/>
              <a:t>14</a:t>
            </a:fld>
            <a:endParaRPr lang="en-US" smtClean="0">
              <a:latin typeface="Arial"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0A82BBDD-BF23-4F77-8FC9-B12CBC8E5AB0}" type="slidenum">
              <a:rPr lang="en-US" smtClean="0">
                <a:latin typeface="Arial" charset="0"/>
              </a:rPr>
              <a:pPr/>
              <a:t>15</a:t>
            </a:fld>
            <a:endParaRPr lang="en-US" smtClean="0">
              <a:latin typeface="Arial"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85C4ED92-A3E2-4DCC-93EB-A1BE2674B3C8}" type="slidenum">
              <a:rPr lang="en-US" smtClean="0">
                <a:latin typeface="Arial" charset="0"/>
              </a:rPr>
              <a:pPr/>
              <a:t>16</a:t>
            </a:fld>
            <a:endParaRPr lang="en-US" smtClean="0">
              <a:latin typeface="Arial"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5E7880C5-0CAF-4710-BCDB-EE0573F0350F}" type="slidenum">
              <a:rPr lang="en-US" smtClean="0">
                <a:latin typeface="Arial" charset="0"/>
              </a:rPr>
              <a:pPr/>
              <a:t>17</a:t>
            </a:fld>
            <a:endParaRPr lang="en-US" smtClean="0">
              <a:latin typeface="Arial" charset="0"/>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2BA2B0B5-E77C-45F6-8255-70792B7444B6}" type="slidenum">
              <a:rPr lang="en-US" smtClean="0">
                <a:latin typeface="Arial" charset="0"/>
              </a:rPr>
              <a:pPr/>
              <a:t>18</a:t>
            </a:fld>
            <a:endParaRPr lang="en-US" smtClean="0">
              <a:latin typeface="Arial" charset="0"/>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4EA3E235-DB8F-413C-84EF-E79342D04B77}" type="datetimeFigureOut">
              <a:rPr lang="id-ID" smtClean="0"/>
              <a:pPr/>
              <a:t>08/08/2016</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0960181-FDB6-4025-9D07-42F5C024372D}"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A3E235-DB8F-413C-84EF-E79342D04B77}" type="datetimeFigureOut">
              <a:rPr lang="id-ID" smtClean="0"/>
              <a:pPr/>
              <a:t>08/08/2016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0960181-FDB6-4025-9D07-42F5C024372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A3E235-DB8F-413C-84EF-E79342D04B77}" type="datetimeFigureOut">
              <a:rPr lang="id-ID" smtClean="0"/>
              <a:pPr/>
              <a:t>08/08/2016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0960181-FDB6-4025-9D07-42F5C024372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A3E235-DB8F-413C-84EF-E79342D04B77}" type="datetimeFigureOut">
              <a:rPr lang="id-ID" smtClean="0"/>
              <a:pPr/>
              <a:t>08/08/2016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0960181-FDB6-4025-9D07-42F5C024372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A3E235-DB8F-413C-84EF-E79342D04B77}" type="datetimeFigureOut">
              <a:rPr lang="id-ID" smtClean="0"/>
              <a:pPr/>
              <a:t>08/08/2016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0960181-FDB6-4025-9D07-42F5C024372D}"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A3E235-DB8F-413C-84EF-E79342D04B77}" type="datetimeFigureOut">
              <a:rPr lang="id-ID" smtClean="0"/>
              <a:pPr/>
              <a:t>08/08/2016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0960181-FDB6-4025-9D07-42F5C024372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4EA3E235-DB8F-413C-84EF-E79342D04B77}" type="datetimeFigureOut">
              <a:rPr lang="id-ID" smtClean="0"/>
              <a:pPr/>
              <a:t>08/08/2016</a:t>
            </a:fld>
            <a:endParaRPr lang="id-ID"/>
          </a:p>
        </p:txBody>
      </p:sp>
      <p:sp>
        <p:nvSpPr>
          <p:cNvPr id="27" name="Slide Number Placeholder 26"/>
          <p:cNvSpPr>
            <a:spLocks noGrp="1"/>
          </p:cNvSpPr>
          <p:nvPr>
            <p:ph type="sldNum" sz="quarter" idx="11"/>
          </p:nvPr>
        </p:nvSpPr>
        <p:spPr/>
        <p:txBody>
          <a:bodyPr rtlCol="0"/>
          <a:lstStyle/>
          <a:p>
            <a:fld id="{70960181-FDB6-4025-9D07-42F5C024372D}" type="slidenum">
              <a:rPr lang="id-ID" smtClean="0"/>
              <a:pPr/>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EA3E235-DB8F-413C-84EF-E79342D04B77}" type="datetimeFigureOut">
              <a:rPr lang="id-ID" smtClean="0"/>
              <a:pPr/>
              <a:t>08/08/2016</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70960181-FDB6-4025-9D07-42F5C024372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A3E235-DB8F-413C-84EF-E79342D04B77}" type="datetimeFigureOut">
              <a:rPr lang="id-ID" smtClean="0"/>
              <a:pPr/>
              <a:t>08/08/2016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0960181-FDB6-4025-9D07-42F5C024372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A3E235-DB8F-413C-84EF-E79342D04B77}" type="datetimeFigureOut">
              <a:rPr lang="id-ID" smtClean="0"/>
              <a:pPr/>
              <a:t>08/08/2016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0960181-FDB6-4025-9D07-42F5C024372D}"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EA3E235-DB8F-413C-84EF-E79342D04B77}" type="datetimeFigureOut">
              <a:rPr lang="id-ID" smtClean="0"/>
              <a:pPr/>
              <a:t>08/08/2016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0960181-FDB6-4025-9D07-42F5C024372D}"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EA3E235-DB8F-413C-84EF-E79342D04B77}" type="datetimeFigureOut">
              <a:rPr lang="id-ID" smtClean="0"/>
              <a:pPr/>
              <a:t>08/08/2016</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0960181-FDB6-4025-9D07-42F5C024372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928670"/>
            <a:ext cx="8458200" cy="1470025"/>
          </a:xfrm>
        </p:spPr>
        <p:txBody>
          <a:bodyPr/>
          <a:lstStyle/>
          <a:p>
            <a:r>
              <a:rPr lang="id-ID" dirty="0" smtClean="0"/>
              <a:t>TATA CARA PELAKSANAAN IBADAH HAJI DAN UMRAH</a:t>
            </a:r>
            <a:endParaRPr lang="id-ID" dirty="0"/>
          </a:p>
        </p:txBody>
      </p:sp>
      <p:sp>
        <p:nvSpPr>
          <p:cNvPr id="3" name="Subtitle 2"/>
          <p:cNvSpPr>
            <a:spLocks noGrp="1"/>
          </p:cNvSpPr>
          <p:nvPr>
            <p:ph type="subTitle" idx="1"/>
          </p:nvPr>
        </p:nvSpPr>
        <p:spPr>
          <a:xfrm>
            <a:off x="428596" y="4429132"/>
            <a:ext cx="4953000" cy="1752600"/>
          </a:xfrm>
        </p:spPr>
        <p:txBody>
          <a:bodyPr>
            <a:normAutofit lnSpcReduction="10000"/>
          </a:bodyPr>
          <a:lstStyle/>
          <a:p>
            <a:r>
              <a:rPr lang="id-ID" dirty="0" smtClean="0"/>
              <a:t>Disampaikan oleh </a:t>
            </a:r>
          </a:p>
          <a:p>
            <a:r>
              <a:rPr lang="id-ID" dirty="0" smtClean="0"/>
              <a:t>H. MUDZAKKIR, S.Ag., M.Pd.I</a:t>
            </a:r>
          </a:p>
          <a:p>
            <a:endParaRPr lang="id-ID" dirty="0" smtClean="0"/>
          </a:p>
          <a:p>
            <a:endParaRPr lang="id-ID" sz="1600" dirty="0" smtClean="0"/>
          </a:p>
          <a:p>
            <a:r>
              <a:rPr lang="id-ID" sz="1600" smtClean="0"/>
              <a:t>Minggu, 07 Agustus 2016</a:t>
            </a:r>
            <a:endParaRPr lang="id-ID"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785818"/>
          </a:xfrm>
        </p:spPr>
        <p:txBody>
          <a:bodyPr/>
          <a:lstStyle/>
          <a:p>
            <a:r>
              <a:rPr lang="id-ID" dirty="0" smtClean="0"/>
              <a:t>TATA CARA UMRAH DAN HAJI</a:t>
            </a:r>
            <a:endParaRPr lang="id-ID" dirty="0"/>
          </a:p>
        </p:txBody>
      </p:sp>
      <p:sp>
        <p:nvSpPr>
          <p:cNvPr id="3" name="Content Placeholder 2"/>
          <p:cNvSpPr>
            <a:spLocks noGrp="1"/>
          </p:cNvSpPr>
          <p:nvPr>
            <p:ph idx="1"/>
          </p:nvPr>
        </p:nvSpPr>
        <p:spPr>
          <a:xfrm>
            <a:off x="457200" y="1285860"/>
            <a:ext cx="8229600" cy="5288676"/>
          </a:xfrm>
        </p:spPr>
        <p:style>
          <a:lnRef idx="2">
            <a:schemeClr val="dk1"/>
          </a:lnRef>
          <a:fillRef idx="1">
            <a:schemeClr val="lt1"/>
          </a:fillRef>
          <a:effectRef idx="0">
            <a:schemeClr val="dk1"/>
          </a:effectRef>
          <a:fontRef idx="minor">
            <a:schemeClr val="dk1"/>
          </a:fontRef>
        </p:style>
        <p:txBody>
          <a:bodyPr/>
          <a:lstStyle/>
          <a:p>
            <a:pPr algn="ctr">
              <a:buNone/>
            </a:pPr>
            <a:r>
              <a:rPr lang="id-ID" dirty="0" smtClean="0"/>
              <a:t>TATA CARA UMRAH</a:t>
            </a:r>
          </a:p>
          <a:p>
            <a:pPr>
              <a:buNone/>
            </a:pPr>
            <a:endParaRPr lang="id-ID" dirty="0" smtClean="0"/>
          </a:p>
          <a:p>
            <a:pPr>
              <a:buNone/>
            </a:pPr>
            <a:r>
              <a:rPr lang="id-ID" dirty="0" smtClean="0"/>
              <a:t>	</a:t>
            </a:r>
          </a:p>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pPr>
              <a:buNone/>
            </a:pPr>
            <a:endParaRPr lang="id-ID" dirty="0"/>
          </a:p>
        </p:txBody>
      </p:sp>
      <p:sp>
        <p:nvSpPr>
          <p:cNvPr id="5" name="Rounded Rectangle 4"/>
          <p:cNvSpPr/>
          <p:nvPr/>
        </p:nvSpPr>
        <p:spPr>
          <a:xfrm>
            <a:off x="2500298" y="3000372"/>
            <a:ext cx="1928826" cy="1000132"/>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id-ID" sz="3600" dirty="0" smtClean="0"/>
              <a:t>Thawaf </a:t>
            </a:r>
            <a:endParaRPr lang="id-ID" sz="3600" dirty="0"/>
          </a:p>
        </p:txBody>
      </p:sp>
      <p:sp>
        <p:nvSpPr>
          <p:cNvPr id="6" name="Rounded Rectangle 5"/>
          <p:cNvSpPr/>
          <p:nvPr/>
        </p:nvSpPr>
        <p:spPr>
          <a:xfrm>
            <a:off x="4357686" y="4000504"/>
            <a:ext cx="2143140" cy="107157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id-ID" sz="3600" dirty="0" smtClean="0"/>
              <a:t>Sa’i</a:t>
            </a:r>
            <a:endParaRPr lang="id-ID" sz="3600" dirty="0"/>
          </a:p>
        </p:txBody>
      </p:sp>
      <p:sp>
        <p:nvSpPr>
          <p:cNvPr id="7" name="Rounded Rectangle 6"/>
          <p:cNvSpPr/>
          <p:nvPr/>
        </p:nvSpPr>
        <p:spPr>
          <a:xfrm>
            <a:off x="6429388" y="5072074"/>
            <a:ext cx="2143140" cy="1143008"/>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id-ID" sz="3600" dirty="0" smtClean="0"/>
              <a:t>Tahallul</a:t>
            </a:r>
            <a:endParaRPr lang="id-ID" sz="3600" dirty="0"/>
          </a:p>
        </p:txBody>
      </p:sp>
      <p:sp>
        <p:nvSpPr>
          <p:cNvPr id="8" name="Rounded Rectangle 7"/>
          <p:cNvSpPr/>
          <p:nvPr/>
        </p:nvSpPr>
        <p:spPr>
          <a:xfrm>
            <a:off x="642910" y="1928802"/>
            <a:ext cx="1928826" cy="107157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id-ID" sz="3600" dirty="0" smtClean="0"/>
              <a:t>Ihram</a:t>
            </a:r>
            <a:endParaRPr lang="id-ID"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29600" cy="1066800"/>
          </a:xfrm>
        </p:spPr>
        <p:txBody>
          <a:bodyPr/>
          <a:lstStyle/>
          <a:p>
            <a:r>
              <a:rPr lang="id-ID" dirty="0" smtClean="0"/>
              <a:t>TATA CARA HAJI</a:t>
            </a:r>
            <a:endParaRPr lang="id-ID" dirty="0"/>
          </a:p>
        </p:txBody>
      </p:sp>
      <p:sp>
        <p:nvSpPr>
          <p:cNvPr id="3" name="Content Placeholder 2"/>
          <p:cNvSpPr>
            <a:spLocks noGrp="1"/>
          </p:cNvSpPr>
          <p:nvPr>
            <p:ph idx="1"/>
          </p:nvPr>
        </p:nvSpPr>
        <p:spPr>
          <a:xfrm>
            <a:off x="457200" y="1714488"/>
            <a:ext cx="8229600" cy="4860048"/>
          </a:xfrm>
        </p:spPr>
        <p:txBody>
          <a:bodyPr/>
          <a:lstStyle/>
          <a:p>
            <a:r>
              <a:rPr lang="id-ID" dirty="0" smtClean="0"/>
              <a:t>Tgl 8 Dzulhijjah IHRAM UNTUK HAJI</a:t>
            </a:r>
          </a:p>
          <a:p>
            <a:r>
              <a:rPr lang="id-ID" dirty="0" smtClean="0"/>
              <a:t>Tgl 9 Dzulhijjah WUKUF DI AROFAH sampai matahari tenggelam</a:t>
            </a:r>
          </a:p>
          <a:p>
            <a:r>
              <a:rPr lang="id-ID" dirty="0" smtClean="0"/>
              <a:t>Tgl 10 Dzulhijjah MABIT DI MUZDALIFAH</a:t>
            </a:r>
          </a:p>
          <a:p>
            <a:r>
              <a:rPr lang="id-ID" dirty="0" smtClean="0"/>
              <a:t>Tgl 10 Dzulhijjah pagi harinya </a:t>
            </a:r>
          </a:p>
          <a:p>
            <a:pPr>
              <a:buNone/>
            </a:pPr>
            <a:r>
              <a:rPr lang="id-ID" dirty="0" smtClean="0"/>
              <a:t>	1. Melempar Jumrah Aqobah (kubra)</a:t>
            </a:r>
          </a:p>
          <a:p>
            <a:pPr>
              <a:buNone/>
            </a:pPr>
            <a:r>
              <a:rPr lang="id-ID" dirty="0" smtClean="0"/>
              <a:t>	2. Menyembelih hadyu</a:t>
            </a:r>
          </a:p>
          <a:p>
            <a:pPr>
              <a:buNone/>
            </a:pPr>
            <a:r>
              <a:rPr lang="id-ID" dirty="0" smtClean="0"/>
              <a:t>	3. Tahallul awal</a:t>
            </a:r>
          </a:p>
          <a:p>
            <a:pPr>
              <a:buNone/>
            </a:pPr>
            <a:r>
              <a:rPr lang="id-ID" dirty="0" smtClean="0"/>
              <a:t>	4. Jika memungkinkan langsung Tawaf Ifadhah</a:t>
            </a:r>
          </a:p>
          <a:p>
            <a:pPr>
              <a:buNone/>
            </a:pPr>
            <a:r>
              <a:rPr lang="id-ID" dirty="0" smtClean="0"/>
              <a:t>	5. Sa’i</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42918"/>
            <a:ext cx="8229600" cy="500066"/>
          </a:xfrm>
        </p:spPr>
        <p:txBody>
          <a:bodyPr>
            <a:noAutofit/>
          </a:bodyPr>
          <a:lstStyle/>
          <a:p>
            <a:r>
              <a:rPr lang="id-ID" sz="3200" dirty="0" smtClean="0"/>
              <a:t>Tgl. 11, 12 dan 13 Dzulhijjah (hari tasyrik) </a:t>
            </a:r>
            <a:endParaRPr lang="id-ID" sz="3200" dirty="0"/>
          </a:p>
        </p:txBody>
      </p:sp>
      <p:sp>
        <p:nvSpPr>
          <p:cNvPr id="3" name="Content Placeholder 2"/>
          <p:cNvSpPr>
            <a:spLocks noGrp="1"/>
          </p:cNvSpPr>
          <p:nvPr>
            <p:ph idx="1"/>
          </p:nvPr>
        </p:nvSpPr>
        <p:spPr>
          <a:xfrm>
            <a:off x="457200" y="1285860"/>
            <a:ext cx="8229600" cy="5288676"/>
          </a:xfrm>
        </p:spPr>
        <p:txBody>
          <a:bodyPr/>
          <a:lstStyle/>
          <a:p>
            <a:pPr marL="624078" indent="-514350">
              <a:buAutoNum type="arabicPeriod"/>
            </a:pPr>
            <a:r>
              <a:rPr lang="id-ID" dirty="0" smtClean="0"/>
              <a:t>Mabit di Mina pada malam hari </a:t>
            </a:r>
          </a:p>
          <a:p>
            <a:pPr marL="624078" indent="-514350">
              <a:buAutoNum type="arabicPeriod"/>
            </a:pPr>
            <a:r>
              <a:rPr lang="id-ID" dirty="0" smtClean="0"/>
              <a:t>Melempar Jumrah Ula, Wusta dan Aqobah </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468313" y="188913"/>
            <a:ext cx="8226425" cy="1082675"/>
          </a:xfrm>
        </p:spPr>
        <p:txBody>
          <a:bodyPr>
            <a:normAutofit/>
          </a:bodyPr>
          <a:lstStyle/>
          <a:p>
            <a:pPr eaLnBrk="1" fontAlgn="auto" hangingPunct="1">
              <a:spcAft>
                <a:spcPts val="0"/>
              </a:spcAft>
              <a:defRPr/>
            </a:pPr>
            <a:r>
              <a:rPr lang="en-US">
                <a:solidFill>
                  <a:schemeClr val="accent1">
                    <a:tint val="88000"/>
                    <a:satMod val="150000"/>
                  </a:schemeClr>
                </a:solidFill>
                <a:latin typeface="Cooper Black" pitchFamily="18" charset="0"/>
              </a:rPr>
              <a:t>Pengertian Haji dan Umrah</a:t>
            </a:r>
          </a:p>
        </p:txBody>
      </p:sp>
      <p:sp>
        <p:nvSpPr>
          <p:cNvPr id="3075" name="Rectangle 3"/>
          <p:cNvSpPr>
            <a:spLocks noGrp="1" noRot="1" noChangeArrowheads="1"/>
          </p:cNvSpPr>
          <p:nvPr>
            <p:ph sz="quarter" idx="1"/>
          </p:nvPr>
        </p:nvSpPr>
        <p:spPr>
          <a:xfrm>
            <a:off x="455613" y="1598613"/>
            <a:ext cx="8226425" cy="4710112"/>
          </a:xfrm>
        </p:spPr>
        <p:txBody>
          <a:bodyPr/>
          <a:lstStyle/>
          <a:p>
            <a:pPr algn="just" eaLnBrk="1" hangingPunct="1">
              <a:lnSpc>
                <a:spcPct val="80000"/>
              </a:lnSpc>
              <a:buFont typeface="Wingdings" pitchFamily="2" charset="2"/>
              <a:buNone/>
            </a:pPr>
            <a:r>
              <a:rPr lang="en-US" dirty="0" err="1" smtClean="0">
                <a:latin typeface="Goudy Stout" pitchFamily="18" charset="0"/>
              </a:rPr>
              <a:t>Haji</a:t>
            </a:r>
            <a:r>
              <a:rPr lang="en-US" dirty="0" smtClean="0">
                <a:latin typeface="Ravie" pitchFamily="82" charset="0"/>
              </a:rPr>
              <a:t> </a:t>
            </a:r>
            <a:r>
              <a:rPr lang="en-US" dirty="0" err="1" smtClean="0">
                <a:latin typeface="Bradley Hand ITC" pitchFamily="66" charset="0"/>
              </a:rPr>
              <a:t>adalah</a:t>
            </a:r>
            <a:endParaRPr lang="en-US" dirty="0" smtClean="0">
              <a:latin typeface="Bradley Hand ITC" pitchFamily="66" charset="0"/>
            </a:endParaRPr>
          </a:p>
          <a:p>
            <a:pPr algn="just" eaLnBrk="1" hangingPunct="1">
              <a:lnSpc>
                <a:spcPct val="80000"/>
              </a:lnSpc>
              <a:buFont typeface="Wingdings" pitchFamily="2" charset="2"/>
              <a:buNone/>
            </a:pPr>
            <a:r>
              <a:rPr lang="en-US" dirty="0" smtClean="0"/>
              <a:t>	</a:t>
            </a:r>
            <a:r>
              <a:rPr lang="en-US" dirty="0" err="1" smtClean="0">
                <a:latin typeface="Comic Sans MS" pitchFamily="66" charset="0"/>
              </a:rPr>
              <a:t>Berkunjung</a:t>
            </a:r>
            <a:r>
              <a:rPr lang="en-US" dirty="0" smtClean="0">
                <a:latin typeface="Comic Sans MS" pitchFamily="66" charset="0"/>
              </a:rPr>
              <a:t> </a:t>
            </a:r>
            <a:r>
              <a:rPr lang="en-US" dirty="0" err="1" smtClean="0">
                <a:latin typeface="Comic Sans MS" pitchFamily="66" charset="0"/>
              </a:rPr>
              <a:t>ke</a:t>
            </a:r>
            <a:r>
              <a:rPr lang="en-US" dirty="0" smtClean="0">
                <a:latin typeface="Comic Sans MS" pitchFamily="66" charset="0"/>
              </a:rPr>
              <a:t> </a:t>
            </a:r>
            <a:r>
              <a:rPr lang="en-US" dirty="0" err="1" smtClean="0">
                <a:latin typeface="Comic Sans MS" pitchFamily="66" charset="0"/>
              </a:rPr>
              <a:t>Baitullah</a:t>
            </a:r>
            <a:r>
              <a:rPr lang="en-US" dirty="0" smtClean="0">
                <a:latin typeface="Comic Sans MS" pitchFamily="66" charset="0"/>
              </a:rPr>
              <a:t> (</a:t>
            </a:r>
            <a:r>
              <a:rPr lang="en-US" dirty="0" err="1" smtClean="0">
                <a:latin typeface="Comic Sans MS" pitchFamily="66" charset="0"/>
              </a:rPr>
              <a:t>Ka’bah</a:t>
            </a:r>
            <a:r>
              <a:rPr lang="en-US" dirty="0" smtClean="0">
                <a:latin typeface="Comic Sans MS" pitchFamily="66" charset="0"/>
              </a:rPr>
              <a:t>) </a:t>
            </a:r>
            <a:r>
              <a:rPr lang="en-US" dirty="0" err="1" smtClean="0">
                <a:latin typeface="Comic Sans MS" pitchFamily="66" charset="0"/>
              </a:rPr>
              <a:t>untuk</a:t>
            </a:r>
            <a:r>
              <a:rPr lang="en-US" dirty="0" smtClean="0">
                <a:latin typeface="Comic Sans MS" pitchFamily="66" charset="0"/>
              </a:rPr>
              <a:t> </a:t>
            </a:r>
            <a:r>
              <a:rPr lang="en-US" dirty="0" err="1" smtClean="0">
                <a:latin typeface="Comic Sans MS" pitchFamily="66" charset="0"/>
              </a:rPr>
              <a:t>melakukan</a:t>
            </a:r>
            <a:r>
              <a:rPr lang="en-US" dirty="0" smtClean="0">
                <a:latin typeface="Comic Sans MS" pitchFamily="66" charset="0"/>
              </a:rPr>
              <a:t> </a:t>
            </a:r>
            <a:r>
              <a:rPr lang="en-US" dirty="0" err="1" smtClean="0">
                <a:latin typeface="Comic Sans MS" pitchFamily="66" charset="0"/>
              </a:rPr>
              <a:t>beberapa</a:t>
            </a:r>
            <a:r>
              <a:rPr lang="en-US" dirty="0" smtClean="0">
                <a:latin typeface="Comic Sans MS" pitchFamily="66" charset="0"/>
              </a:rPr>
              <a:t> </a:t>
            </a:r>
            <a:r>
              <a:rPr lang="en-US" dirty="0" err="1" smtClean="0">
                <a:latin typeface="Comic Sans MS" pitchFamily="66" charset="0"/>
              </a:rPr>
              <a:t>amalan</a:t>
            </a:r>
            <a:r>
              <a:rPr lang="en-US" dirty="0" smtClean="0">
                <a:latin typeface="Comic Sans MS" pitchFamily="66" charset="0"/>
              </a:rPr>
              <a:t>, </a:t>
            </a:r>
            <a:r>
              <a:rPr lang="en-US" dirty="0" err="1" smtClean="0">
                <a:latin typeface="Comic Sans MS" pitchFamily="66" charset="0"/>
              </a:rPr>
              <a:t>antara</a:t>
            </a:r>
            <a:r>
              <a:rPr lang="en-US" dirty="0" smtClean="0">
                <a:latin typeface="Comic Sans MS" pitchFamily="66" charset="0"/>
              </a:rPr>
              <a:t> lain: </a:t>
            </a:r>
            <a:r>
              <a:rPr lang="id-ID" dirty="0" smtClean="0">
                <a:latin typeface="Comic Sans MS" pitchFamily="66" charset="0"/>
              </a:rPr>
              <a:t>Wukuf, </a:t>
            </a:r>
            <a:r>
              <a:rPr lang="en-US" dirty="0" err="1" smtClean="0">
                <a:latin typeface="Comic Sans MS" pitchFamily="66" charset="0"/>
              </a:rPr>
              <a:t>Tawaf</a:t>
            </a:r>
            <a:r>
              <a:rPr lang="en-US" dirty="0" smtClean="0">
                <a:latin typeface="Comic Sans MS" pitchFamily="66" charset="0"/>
              </a:rPr>
              <a:t>, </a:t>
            </a:r>
            <a:r>
              <a:rPr lang="en-US" dirty="0" err="1" smtClean="0">
                <a:latin typeface="Comic Sans MS" pitchFamily="66" charset="0"/>
              </a:rPr>
              <a:t>Sa’i</a:t>
            </a:r>
            <a:r>
              <a:rPr lang="en-US" dirty="0" smtClean="0">
                <a:latin typeface="Comic Sans MS" pitchFamily="66" charset="0"/>
              </a:rPr>
              <a:t>, </a:t>
            </a:r>
            <a:r>
              <a:rPr lang="en-US" dirty="0" err="1" smtClean="0">
                <a:latin typeface="Comic Sans MS" pitchFamily="66" charset="0"/>
              </a:rPr>
              <a:t>dan</a:t>
            </a:r>
            <a:r>
              <a:rPr lang="en-US" dirty="0" smtClean="0">
                <a:latin typeface="Comic Sans MS" pitchFamily="66" charset="0"/>
              </a:rPr>
              <a:t> </a:t>
            </a:r>
            <a:r>
              <a:rPr lang="en-US" dirty="0" err="1" smtClean="0">
                <a:latin typeface="Comic Sans MS" pitchFamily="66" charset="0"/>
              </a:rPr>
              <a:t>amalan</a:t>
            </a:r>
            <a:r>
              <a:rPr lang="en-US" dirty="0" smtClean="0">
                <a:latin typeface="Comic Sans MS" pitchFamily="66" charset="0"/>
              </a:rPr>
              <a:t> </a:t>
            </a:r>
            <a:r>
              <a:rPr lang="en-US" dirty="0" err="1" smtClean="0">
                <a:latin typeface="Comic Sans MS" pitchFamily="66" charset="0"/>
              </a:rPr>
              <a:t>lainnya</a:t>
            </a:r>
            <a:r>
              <a:rPr lang="en-US" dirty="0" smtClean="0">
                <a:latin typeface="Comic Sans MS" pitchFamily="66" charset="0"/>
              </a:rPr>
              <a:t> </a:t>
            </a:r>
            <a:r>
              <a:rPr lang="en-US" dirty="0" err="1" smtClean="0">
                <a:latin typeface="Comic Sans MS" pitchFamily="66" charset="0"/>
              </a:rPr>
              <a:t>pada</a:t>
            </a:r>
            <a:r>
              <a:rPr lang="en-US" dirty="0" smtClean="0">
                <a:latin typeface="Comic Sans MS" pitchFamily="66" charset="0"/>
              </a:rPr>
              <a:t> </a:t>
            </a:r>
            <a:r>
              <a:rPr lang="en-US" dirty="0" err="1" smtClean="0">
                <a:latin typeface="Comic Sans MS" pitchFamily="66" charset="0"/>
              </a:rPr>
              <a:t>masa</a:t>
            </a:r>
            <a:r>
              <a:rPr lang="en-US" dirty="0" smtClean="0">
                <a:latin typeface="Comic Sans MS" pitchFamily="66" charset="0"/>
              </a:rPr>
              <a:t> </a:t>
            </a:r>
            <a:r>
              <a:rPr lang="en-US" dirty="0" err="1" smtClean="0">
                <a:latin typeface="Comic Sans MS" pitchFamily="66" charset="0"/>
              </a:rPr>
              <a:t>tertentu</a:t>
            </a:r>
            <a:r>
              <a:rPr lang="en-US" dirty="0" smtClean="0">
                <a:latin typeface="Comic Sans MS" pitchFamily="66" charset="0"/>
              </a:rPr>
              <a:t>, </a:t>
            </a:r>
            <a:r>
              <a:rPr lang="en-US" dirty="0" err="1" smtClean="0">
                <a:latin typeface="Comic Sans MS" pitchFamily="66" charset="0"/>
              </a:rPr>
              <a:t>demi</a:t>
            </a:r>
            <a:r>
              <a:rPr lang="en-US" dirty="0" smtClean="0">
                <a:latin typeface="Comic Sans MS" pitchFamily="66" charset="0"/>
              </a:rPr>
              <a:t> </a:t>
            </a:r>
            <a:r>
              <a:rPr lang="en-US" dirty="0" err="1" smtClean="0">
                <a:latin typeface="Comic Sans MS" pitchFamily="66" charset="0"/>
              </a:rPr>
              <a:t>memenuhi</a:t>
            </a:r>
            <a:r>
              <a:rPr lang="en-US" dirty="0" smtClean="0">
                <a:latin typeface="Comic Sans MS" pitchFamily="66" charset="0"/>
              </a:rPr>
              <a:t> </a:t>
            </a:r>
            <a:r>
              <a:rPr lang="en-US" dirty="0" err="1" smtClean="0">
                <a:latin typeface="Comic Sans MS" pitchFamily="66" charset="0"/>
              </a:rPr>
              <a:t>panggilan</a:t>
            </a:r>
            <a:r>
              <a:rPr lang="en-US" dirty="0" smtClean="0">
                <a:latin typeface="Comic Sans MS" pitchFamily="66" charset="0"/>
              </a:rPr>
              <a:t> Allah SWT, </a:t>
            </a:r>
            <a:r>
              <a:rPr lang="en-US" dirty="0" err="1" smtClean="0">
                <a:latin typeface="Comic Sans MS" pitchFamily="66" charset="0"/>
              </a:rPr>
              <a:t>dan</a:t>
            </a:r>
            <a:r>
              <a:rPr lang="en-US" dirty="0" smtClean="0">
                <a:latin typeface="Comic Sans MS" pitchFamily="66" charset="0"/>
              </a:rPr>
              <a:t> </a:t>
            </a:r>
            <a:r>
              <a:rPr lang="en-US" dirty="0" err="1" smtClean="0">
                <a:latin typeface="Comic Sans MS" pitchFamily="66" charset="0"/>
              </a:rPr>
              <a:t>mengharap</a:t>
            </a:r>
            <a:r>
              <a:rPr lang="en-US" dirty="0" smtClean="0">
                <a:latin typeface="Comic Sans MS" pitchFamily="66" charset="0"/>
              </a:rPr>
              <a:t> </a:t>
            </a:r>
            <a:r>
              <a:rPr lang="en-US" dirty="0" err="1" smtClean="0">
                <a:latin typeface="Comic Sans MS" pitchFamily="66" charset="0"/>
              </a:rPr>
              <a:t>Ridho-Nya</a:t>
            </a:r>
            <a:endParaRPr lang="en-US" dirty="0" smtClean="0">
              <a:latin typeface="Comic Sans MS" pitchFamily="66" charset="0"/>
            </a:endParaRPr>
          </a:p>
          <a:p>
            <a:pPr algn="just" eaLnBrk="1" hangingPunct="1">
              <a:lnSpc>
                <a:spcPct val="80000"/>
              </a:lnSpc>
              <a:buFont typeface="Wingdings" pitchFamily="2" charset="2"/>
              <a:buNone/>
            </a:pPr>
            <a:endParaRPr lang="en-US" sz="3600" dirty="0" smtClean="0"/>
          </a:p>
          <a:p>
            <a:pPr algn="just" eaLnBrk="1" hangingPunct="1">
              <a:lnSpc>
                <a:spcPct val="80000"/>
              </a:lnSpc>
              <a:buFont typeface="Wingdings" pitchFamily="2" charset="2"/>
              <a:buNone/>
            </a:pPr>
            <a:r>
              <a:rPr lang="en-US" dirty="0" err="1" smtClean="0">
                <a:latin typeface="Goudy Stout" pitchFamily="18" charset="0"/>
              </a:rPr>
              <a:t>Umrah</a:t>
            </a:r>
            <a:r>
              <a:rPr lang="en-US" dirty="0" smtClean="0">
                <a:latin typeface="Goudy Stout" pitchFamily="18" charset="0"/>
              </a:rPr>
              <a:t> </a:t>
            </a:r>
            <a:r>
              <a:rPr lang="en-US" dirty="0" err="1" smtClean="0">
                <a:latin typeface="Bradley Hand ITC" pitchFamily="66" charset="0"/>
              </a:rPr>
              <a:t>adalah</a:t>
            </a:r>
            <a:r>
              <a:rPr lang="en-US" dirty="0" smtClean="0"/>
              <a:t> </a:t>
            </a:r>
          </a:p>
          <a:p>
            <a:pPr algn="just" eaLnBrk="1" hangingPunct="1">
              <a:lnSpc>
                <a:spcPct val="80000"/>
              </a:lnSpc>
              <a:buFont typeface="Wingdings" pitchFamily="2" charset="2"/>
              <a:buNone/>
            </a:pPr>
            <a:r>
              <a:rPr lang="en-US" dirty="0" smtClean="0"/>
              <a:t>	</a:t>
            </a:r>
            <a:r>
              <a:rPr lang="en-US" dirty="0" err="1" smtClean="0">
                <a:latin typeface="Comic Sans MS" pitchFamily="66" charset="0"/>
              </a:rPr>
              <a:t>Berkunjung</a:t>
            </a:r>
            <a:r>
              <a:rPr lang="en-US" dirty="0" smtClean="0">
                <a:latin typeface="Comic Sans MS" pitchFamily="66" charset="0"/>
              </a:rPr>
              <a:t> </a:t>
            </a:r>
            <a:r>
              <a:rPr lang="en-US" dirty="0" err="1" smtClean="0">
                <a:latin typeface="Comic Sans MS" pitchFamily="66" charset="0"/>
              </a:rPr>
              <a:t>ke</a:t>
            </a:r>
            <a:r>
              <a:rPr lang="en-US" dirty="0" smtClean="0">
                <a:latin typeface="Comic Sans MS" pitchFamily="66" charset="0"/>
              </a:rPr>
              <a:t> </a:t>
            </a:r>
            <a:r>
              <a:rPr lang="en-US" dirty="0" err="1" smtClean="0">
                <a:latin typeface="Comic Sans MS" pitchFamily="66" charset="0"/>
              </a:rPr>
              <a:t>Baitullah</a:t>
            </a:r>
            <a:r>
              <a:rPr lang="en-US" dirty="0" smtClean="0">
                <a:latin typeface="Comic Sans MS" pitchFamily="66" charset="0"/>
              </a:rPr>
              <a:t> </a:t>
            </a:r>
            <a:r>
              <a:rPr lang="en-US" dirty="0" err="1" smtClean="0">
                <a:latin typeface="Comic Sans MS" pitchFamily="66" charset="0"/>
              </a:rPr>
              <a:t>melakukan</a:t>
            </a:r>
            <a:r>
              <a:rPr lang="en-US" dirty="0" smtClean="0">
                <a:latin typeface="Comic Sans MS" pitchFamily="66" charset="0"/>
              </a:rPr>
              <a:t> </a:t>
            </a:r>
            <a:r>
              <a:rPr lang="en-US" dirty="0" err="1" smtClean="0">
                <a:latin typeface="Comic Sans MS" pitchFamily="66" charset="0"/>
              </a:rPr>
              <a:t>Tawaf</a:t>
            </a:r>
            <a:r>
              <a:rPr lang="en-US" dirty="0" smtClean="0">
                <a:latin typeface="Comic Sans MS" pitchFamily="66" charset="0"/>
              </a:rPr>
              <a:t>, </a:t>
            </a:r>
            <a:r>
              <a:rPr lang="en-US" dirty="0" err="1" smtClean="0">
                <a:latin typeface="Comic Sans MS" pitchFamily="66" charset="0"/>
              </a:rPr>
              <a:t>Sa’i</a:t>
            </a:r>
            <a:r>
              <a:rPr lang="en-US" dirty="0" smtClean="0">
                <a:latin typeface="Comic Sans MS" pitchFamily="66" charset="0"/>
              </a:rPr>
              <a:t> </a:t>
            </a:r>
            <a:r>
              <a:rPr lang="en-US" dirty="0" err="1" smtClean="0">
                <a:latin typeface="Comic Sans MS" pitchFamily="66" charset="0"/>
              </a:rPr>
              <a:t>dan</a:t>
            </a:r>
            <a:r>
              <a:rPr lang="en-US" dirty="0" smtClean="0">
                <a:latin typeface="Comic Sans MS" pitchFamily="66" charset="0"/>
              </a:rPr>
              <a:t> </a:t>
            </a:r>
            <a:r>
              <a:rPr lang="en-US" dirty="0" err="1" smtClean="0">
                <a:latin typeface="Comic Sans MS" pitchFamily="66" charset="0"/>
              </a:rPr>
              <a:t>bercukur</a:t>
            </a:r>
            <a:r>
              <a:rPr lang="en-US" dirty="0" smtClean="0">
                <a:latin typeface="Comic Sans MS" pitchFamily="66" charset="0"/>
              </a:rPr>
              <a:t>/</a:t>
            </a:r>
            <a:r>
              <a:rPr lang="en-US" dirty="0" err="1" smtClean="0">
                <a:latin typeface="Comic Sans MS" pitchFamily="66" charset="0"/>
              </a:rPr>
              <a:t>menggunting</a:t>
            </a:r>
            <a:r>
              <a:rPr lang="en-US" dirty="0" smtClean="0">
                <a:latin typeface="Comic Sans MS" pitchFamily="66" charset="0"/>
              </a:rPr>
              <a:t> </a:t>
            </a:r>
            <a:r>
              <a:rPr lang="en-US" dirty="0" err="1" smtClean="0">
                <a:latin typeface="Comic Sans MS" pitchFamily="66" charset="0"/>
              </a:rPr>
              <a:t>rambut</a:t>
            </a:r>
            <a:r>
              <a:rPr lang="en-US" dirty="0" smtClean="0">
                <a:latin typeface="Comic Sans MS" pitchFamily="66" charset="0"/>
              </a:rPr>
              <a:t> </a:t>
            </a:r>
            <a:r>
              <a:rPr lang="en-US" dirty="0" err="1" smtClean="0">
                <a:latin typeface="Comic Sans MS" pitchFamily="66" charset="0"/>
              </a:rPr>
              <a:t>demi</a:t>
            </a:r>
            <a:r>
              <a:rPr lang="en-US" dirty="0" smtClean="0">
                <a:latin typeface="Comic Sans MS" pitchFamily="66" charset="0"/>
              </a:rPr>
              <a:t> </a:t>
            </a:r>
            <a:r>
              <a:rPr lang="en-US" dirty="0" err="1" smtClean="0">
                <a:latin typeface="Comic Sans MS" pitchFamily="66" charset="0"/>
              </a:rPr>
              <a:t>memenuhi</a:t>
            </a:r>
            <a:r>
              <a:rPr lang="en-US" dirty="0" smtClean="0">
                <a:latin typeface="Comic Sans MS" pitchFamily="66" charset="0"/>
              </a:rPr>
              <a:t> </a:t>
            </a:r>
            <a:r>
              <a:rPr lang="en-US" dirty="0" err="1" smtClean="0">
                <a:latin typeface="Comic Sans MS" pitchFamily="66" charset="0"/>
              </a:rPr>
              <a:t>panggilan</a:t>
            </a:r>
            <a:r>
              <a:rPr lang="en-US" dirty="0" smtClean="0">
                <a:latin typeface="Comic Sans MS" pitchFamily="66" charset="0"/>
              </a:rPr>
              <a:t> Allah SWT, </a:t>
            </a:r>
            <a:r>
              <a:rPr lang="en-US" dirty="0" err="1" smtClean="0">
                <a:latin typeface="Comic Sans MS" pitchFamily="66" charset="0"/>
              </a:rPr>
              <a:t>dan</a:t>
            </a:r>
            <a:r>
              <a:rPr lang="en-US" dirty="0" smtClean="0">
                <a:latin typeface="Comic Sans MS" pitchFamily="66" charset="0"/>
              </a:rPr>
              <a:t> </a:t>
            </a:r>
            <a:r>
              <a:rPr lang="en-US" dirty="0" err="1" smtClean="0">
                <a:latin typeface="Comic Sans MS" pitchFamily="66" charset="0"/>
              </a:rPr>
              <a:t>mengharap</a:t>
            </a:r>
            <a:r>
              <a:rPr lang="en-US" dirty="0" smtClean="0">
                <a:latin typeface="Comic Sans MS" pitchFamily="66" charset="0"/>
              </a:rPr>
              <a:t> </a:t>
            </a:r>
            <a:r>
              <a:rPr lang="en-US" dirty="0" err="1" smtClean="0">
                <a:latin typeface="Comic Sans MS" pitchFamily="66" charset="0"/>
              </a:rPr>
              <a:t>ridho-Nya</a:t>
            </a:r>
            <a:endParaRPr lang="en-US" dirty="0" smtClean="0">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 calcmode="lin" valueType="num">
                                      <p:cBhvr>
                                        <p:cTn id="9" dur="500" fill="hold"/>
                                        <p:tgtEl>
                                          <p:spTgt spid="3074"/>
                                        </p:tgtEl>
                                        <p:attrNameLst>
                                          <p:attrName>style.rotation</p:attrName>
                                        </p:attrNameLst>
                                      </p:cBhvr>
                                      <p:tavLst>
                                        <p:tav tm="0">
                                          <p:val>
                                            <p:fltVal val="360"/>
                                          </p:val>
                                        </p:tav>
                                        <p:tav tm="100000">
                                          <p:val>
                                            <p:fltVal val="0"/>
                                          </p:val>
                                        </p:tav>
                                      </p:tavLst>
                                    </p:anim>
                                    <p:animEffect transition="in" filter="fade">
                                      <p:cBhvr>
                                        <p:cTn id="10" dur="500"/>
                                        <p:tgtEl>
                                          <p:spTgt spid="307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3075">
                                            <p:txEl>
                                              <p:pRg st="0" end="0"/>
                                            </p:txEl>
                                          </p:spTgt>
                                        </p:tgtEl>
                                        <p:attrNameLst>
                                          <p:attrName>style.visibility</p:attrName>
                                        </p:attrNameLst>
                                      </p:cBhvr>
                                      <p:to>
                                        <p:strVal val="visible"/>
                                      </p:to>
                                    </p:set>
                                    <p:anim calcmode="lin" valueType="num">
                                      <p:cBhvr>
                                        <p:cTn id="15" dur="5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075">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075">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07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3075">
                                            <p:txEl>
                                              <p:pRg st="1" end="1"/>
                                            </p:txEl>
                                          </p:spTgt>
                                        </p:tgtEl>
                                        <p:attrNameLst>
                                          <p:attrName>style.visibility</p:attrName>
                                        </p:attrNameLst>
                                      </p:cBhvr>
                                      <p:to>
                                        <p:strVal val="visible"/>
                                      </p:to>
                                    </p:set>
                                    <p:anim calcmode="lin" valueType="num">
                                      <p:cBhvr>
                                        <p:cTn id="23" dur="500" fill="hold"/>
                                        <p:tgtEl>
                                          <p:spTgt spid="3075">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075">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3075">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307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3075">
                                            <p:txEl>
                                              <p:pRg st="3" end="3"/>
                                            </p:txEl>
                                          </p:spTgt>
                                        </p:tgtEl>
                                        <p:attrNameLst>
                                          <p:attrName>style.visibility</p:attrName>
                                        </p:attrNameLst>
                                      </p:cBhvr>
                                      <p:to>
                                        <p:strVal val="visible"/>
                                      </p:to>
                                    </p:set>
                                    <p:anim calcmode="lin" valueType="num">
                                      <p:cBhvr>
                                        <p:cTn id="31" dur="500" fill="hold"/>
                                        <p:tgtEl>
                                          <p:spTgt spid="3075">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075">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3075">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307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3075">
                                            <p:txEl>
                                              <p:pRg st="4" end="4"/>
                                            </p:txEl>
                                          </p:spTgt>
                                        </p:tgtEl>
                                        <p:attrNameLst>
                                          <p:attrName>style.visibility</p:attrName>
                                        </p:attrNameLst>
                                      </p:cBhvr>
                                      <p:to>
                                        <p:strVal val="visible"/>
                                      </p:to>
                                    </p:set>
                                    <p:anim calcmode="lin" valueType="num">
                                      <p:cBhvr>
                                        <p:cTn id="39" dur="500" fill="hold"/>
                                        <p:tgtEl>
                                          <p:spTgt spid="3075">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3075">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3075">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500063" y="285750"/>
            <a:ext cx="8183562" cy="1050925"/>
          </a:xfrm>
        </p:spPr>
        <p:txBody>
          <a:bodyPr>
            <a:normAutofit/>
          </a:bodyPr>
          <a:lstStyle/>
          <a:p>
            <a:pPr eaLnBrk="1" fontAlgn="auto" hangingPunct="1">
              <a:spcAft>
                <a:spcPts val="0"/>
              </a:spcAft>
              <a:defRPr/>
            </a:pPr>
            <a:r>
              <a:rPr lang="en-US" dirty="0" err="1">
                <a:solidFill>
                  <a:schemeClr val="accent1">
                    <a:tint val="88000"/>
                    <a:satMod val="150000"/>
                  </a:schemeClr>
                </a:solidFill>
                <a:latin typeface="Cooper Black" pitchFamily="18" charset="0"/>
              </a:rPr>
              <a:t>Syarat</a:t>
            </a:r>
            <a:r>
              <a:rPr lang="en-US" dirty="0">
                <a:solidFill>
                  <a:schemeClr val="accent1">
                    <a:tint val="88000"/>
                    <a:satMod val="150000"/>
                  </a:schemeClr>
                </a:solidFill>
                <a:latin typeface="Cooper Black" pitchFamily="18" charset="0"/>
              </a:rPr>
              <a:t> </a:t>
            </a:r>
            <a:r>
              <a:rPr lang="en-US" dirty="0" err="1">
                <a:solidFill>
                  <a:schemeClr val="accent1">
                    <a:tint val="88000"/>
                    <a:satMod val="150000"/>
                  </a:schemeClr>
                </a:solidFill>
                <a:latin typeface="Cooper Black" pitchFamily="18" charset="0"/>
              </a:rPr>
              <a:t>Haji</a:t>
            </a:r>
            <a:r>
              <a:rPr lang="en-US" dirty="0">
                <a:solidFill>
                  <a:schemeClr val="accent1">
                    <a:tint val="88000"/>
                    <a:satMod val="150000"/>
                  </a:schemeClr>
                </a:solidFill>
                <a:latin typeface="Cooper Black" pitchFamily="18" charset="0"/>
              </a:rPr>
              <a:t> </a:t>
            </a:r>
            <a:r>
              <a:rPr lang="en-US" dirty="0" err="1">
                <a:solidFill>
                  <a:schemeClr val="accent1">
                    <a:tint val="88000"/>
                    <a:satMod val="150000"/>
                  </a:schemeClr>
                </a:solidFill>
                <a:latin typeface="Cooper Black" pitchFamily="18" charset="0"/>
              </a:rPr>
              <a:t>dan</a:t>
            </a:r>
            <a:r>
              <a:rPr lang="en-US" dirty="0">
                <a:solidFill>
                  <a:schemeClr val="accent1">
                    <a:tint val="88000"/>
                    <a:satMod val="150000"/>
                  </a:schemeClr>
                </a:solidFill>
                <a:latin typeface="Cooper Black" pitchFamily="18" charset="0"/>
              </a:rPr>
              <a:t> </a:t>
            </a:r>
            <a:r>
              <a:rPr lang="en-US" dirty="0" err="1">
                <a:solidFill>
                  <a:schemeClr val="accent1">
                    <a:tint val="88000"/>
                    <a:satMod val="150000"/>
                  </a:schemeClr>
                </a:solidFill>
                <a:latin typeface="Cooper Black" pitchFamily="18" charset="0"/>
              </a:rPr>
              <a:t>Umrah</a:t>
            </a:r>
            <a:endParaRPr lang="en-US" dirty="0">
              <a:solidFill>
                <a:schemeClr val="accent1">
                  <a:tint val="88000"/>
                  <a:satMod val="150000"/>
                </a:schemeClr>
              </a:solidFill>
              <a:latin typeface="Cooper Black" pitchFamily="18" charset="0"/>
            </a:endParaRPr>
          </a:p>
        </p:txBody>
      </p:sp>
      <p:sp>
        <p:nvSpPr>
          <p:cNvPr id="4099" name="Rectangle 3"/>
          <p:cNvSpPr>
            <a:spLocks noGrp="1" noRot="1" noChangeArrowheads="1"/>
          </p:cNvSpPr>
          <p:nvPr>
            <p:ph sz="quarter" idx="1"/>
          </p:nvPr>
        </p:nvSpPr>
        <p:spPr>
          <a:xfrm>
            <a:off x="455613" y="1598613"/>
            <a:ext cx="8226425" cy="4830762"/>
          </a:xfrm>
        </p:spPr>
        <p:txBody>
          <a:bodyPr/>
          <a:lstStyle/>
          <a:p>
            <a:pPr marL="542925" indent="-457200" eaLnBrk="1" hangingPunct="1">
              <a:lnSpc>
                <a:spcPct val="80000"/>
              </a:lnSpc>
              <a:buClr>
                <a:schemeClr val="tx1"/>
              </a:buClr>
              <a:buFontTx/>
              <a:buAutoNum type="arabicPeriod"/>
            </a:pPr>
            <a:r>
              <a:rPr lang="en-US" smtClean="0"/>
              <a:t>Haji adalah Rukun Islam ke 5 (lima)</a:t>
            </a:r>
          </a:p>
          <a:p>
            <a:pPr marL="542925" indent="-457200" eaLnBrk="1" hangingPunct="1">
              <a:lnSpc>
                <a:spcPct val="80000"/>
              </a:lnSpc>
              <a:buClr>
                <a:schemeClr val="tx1"/>
              </a:buClr>
              <a:buFontTx/>
              <a:buAutoNum type="arabicPeriod"/>
            </a:pPr>
            <a:r>
              <a:rPr lang="en-US" smtClean="0"/>
              <a:t>Melaksanakan haji ke Baitullah merupakan kewajiban bagi setiap muslim/muslimah yang mampu melaksanakannya</a:t>
            </a:r>
          </a:p>
          <a:p>
            <a:pPr marL="542925" indent="-457200" eaLnBrk="1" hangingPunct="1">
              <a:lnSpc>
                <a:spcPct val="80000"/>
              </a:lnSpc>
              <a:buClr>
                <a:schemeClr val="tx1"/>
              </a:buClr>
              <a:buFontTx/>
              <a:buAutoNum type="arabicPeriod"/>
            </a:pPr>
            <a:endParaRPr lang="en-US" smtClean="0"/>
          </a:p>
          <a:p>
            <a:pPr marL="542925" indent="-457200" eaLnBrk="1" hangingPunct="1">
              <a:lnSpc>
                <a:spcPct val="80000"/>
              </a:lnSpc>
              <a:buClr>
                <a:schemeClr val="tx1"/>
              </a:buClr>
              <a:buFontTx/>
              <a:buNone/>
            </a:pPr>
            <a:r>
              <a:rPr lang="en-US" smtClean="0"/>
              <a:t>Firman Allah SWT dalam surat Ali Imran ayat 97:</a:t>
            </a:r>
          </a:p>
          <a:p>
            <a:pPr marL="542925" indent="-457200" eaLnBrk="1" hangingPunct="1">
              <a:lnSpc>
                <a:spcPct val="80000"/>
              </a:lnSpc>
              <a:buClr>
                <a:schemeClr val="tx1"/>
              </a:buClr>
              <a:buFontTx/>
              <a:buNone/>
            </a:pPr>
            <a:endParaRPr lang="en-US" smtClean="0"/>
          </a:p>
          <a:p>
            <a:pPr marL="542925" indent="-457200" eaLnBrk="1" hangingPunct="1">
              <a:lnSpc>
                <a:spcPct val="80000"/>
              </a:lnSpc>
              <a:buClr>
                <a:schemeClr val="tx1"/>
              </a:buClr>
              <a:buFont typeface="Wingdings" pitchFamily="2" charset="2"/>
              <a:buNone/>
            </a:pPr>
            <a:r>
              <a:rPr lang="en-US" smtClean="0"/>
              <a:t>	 </a:t>
            </a:r>
            <a:r>
              <a:rPr lang="ar-SA" smtClean="0">
                <a:cs typeface="Arial" charset="0"/>
              </a:rPr>
              <a:t>﴿ﺁﻞﻋﻣﺮﺍﻦ﴾</a:t>
            </a:r>
            <a:r>
              <a:rPr lang="en-US" smtClean="0"/>
              <a:t> </a:t>
            </a:r>
            <a:r>
              <a:rPr lang="ar-SA" sz="3400" smtClean="0">
                <a:cs typeface="Arial" charset="0"/>
              </a:rPr>
              <a:t>ﺇﻟﻴﻪﺴﺒﻴﻼ</a:t>
            </a:r>
            <a:r>
              <a:rPr lang="en-US" sz="3400" smtClean="0"/>
              <a:t> </a:t>
            </a:r>
            <a:r>
              <a:rPr lang="ar-SA" sz="3400" smtClean="0"/>
              <a:t>ﻣﻦﭐﺳﺘﻂﺎﻉ</a:t>
            </a:r>
            <a:r>
              <a:rPr lang="en-US" sz="3400" smtClean="0"/>
              <a:t> </a:t>
            </a:r>
            <a:r>
              <a:rPr lang="ar-SA" sz="3400" smtClean="0"/>
              <a:t>ﻭﷲﻋﻠﻰﺍﻠﻨﺎﺱﺤﺞﺍﻠﺑﻴﺖ</a:t>
            </a:r>
            <a:r>
              <a:rPr lang="en-US" sz="3000" smtClean="0">
                <a:cs typeface="Times New Roman" pitchFamily="18" charset="0"/>
              </a:rPr>
              <a:t> </a:t>
            </a:r>
            <a:endParaRPr lang="en-US" sz="1200" smtClean="0">
              <a:cs typeface="Times New Roman" pitchFamily="18" charset="0"/>
            </a:endParaRPr>
          </a:p>
          <a:p>
            <a:pPr marL="542925" indent="-457200" eaLnBrk="1" hangingPunct="1">
              <a:lnSpc>
                <a:spcPct val="80000"/>
              </a:lnSpc>
              <a:buClr>
                <a:schemeClr val="tx1"/>
              </a:buClr>
              <a:buFont typeface="Wingdings" pitchFamily="2" charset="2"/>
              <a:buNone/>
            </a:pPr>
            <a:endParaRPr lang="en-US" sz="1800" smtClean="0"/>
          </a:p>
          <a:p>
            <a:pPr marL="542925" indent="-457200" eaLnBrk="1" hangingPunct="1">
              <a:lnSpc>
                <a:spcPct val="80000"/>
              </a:lnSpc>
              <a:buClr>
                <a:schemeClr val="tx1"/>
              </a:buClr>
              <a:buFont typeface="Wingdings" pitchFamily="2" charset="2"/>
              <a:buNone/>
            </a:pPr>
            <a:r>
              <a:rPr lang="en-US" smtClean="0"/>
              <a:t>	“Mengerjakan haji adalah kewajiban manusia terhadap Allah, yaitu (bagi) orang yang sanggup mengadakan perjalanan ke Baitullah”</a:t>
            </a:r>
            <a:endParaRPr lang="ar-SA" smtClean="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 calcmode="lin" valueType="num">
                                      <p:cBhvr>
                                        <p:cTn id="9" dur="500" fill="hold"/>
                                        <p:tgtEl>
                                          <p:spTgt spid="4098"/>
                                        </p:tgtEl>
                                        <p:attrNameLst>
                                          <p:attrName>style.rotation</p:attrName>
                                        </p:attrNameLst>
                                      </p:cBhvr>
                                      <p:tavLst>
                                        <p:tav tm="0">
                                          <p:val>
                                            <p:fltVal val="360"/>
                                          </p:val>
                                        </p:tav>
                                        <p:tav tm="100000">
                                          <p:val>
                                            <p:fltVal val="0"/>
                                          </p:val>
                                        </p:tav>
                                      </p:tavLst>
                                    </p:anim>
                                    <p:animEffect transition="in" filter="fade">
                                      <p:cBhvr>
                                        <p:cTn id="10" dur="500"/>
                                        <p:tgtEl>
                                          <p:spTgt spid="4098"/>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4099">
                                            <p:txEl>
                                              <p:pRg st="0" end="0"/>
                                            </p:txEl>
                                          </p:spTgt>
                                        </p:tgtEl>
                                        <p:attrNameLst>
                                          <p:attrName>style.visibility</p:attrName>
                                        </p:attrNameLst>
                                      </p:cBhvr>
                                      <p:to>
                                        <p:strVal val="visible"/>
                                      </p:to>
                                    </p:set>
                                    <p:anim calcmode="lin" valueType="num">
                                      <p:cBhvr>
                                        <p:cTn id="15" dur="5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409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4099">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409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4099">
                                            <p:txEl>
                                              <p:pRg st="1" end="1"/>
                                            </p:txEl>
                                          </p:spTgt>
                                        </p:tgtEl>
                                        <p:attrNameLst>
                                          <p:attrName>style.visibility</p:attrName>
                                        </p:attrNameLst>
                                      </p:cBhvr>
                                      <p:to>
                                        <p:strVal val="visible"/>
                                      </p:to>
                                    </p:set>
                                    <p:anim calcmode="lin" valueType="num">
                                      <p:cBhvr>
                                        <p:cTn id="23" dur="500" fill="hold"/>
                                        <p:tgtEl>
                                          <p:spTgt spid="409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4099">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4099">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4099">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4099">
                                            <p:txEl>
                                              <p:pRg st="3" end="3"/>
                                            </p:txEl>
                                          </p:spTgt>
                                        </p:tgtEl>
                                        <p:attrNameLst>
                                          <p:attrName>style.visibility</p:attrName>
                                        </p:attrNameLst>
                                      </p:cBhvr>
                                      <p:to>
                                        <p:strVal val="visible"/>
                                      </p:to>
                                    </p:set>
                                    <p:anim calcmode="lin" valueType="num">
                                      <p:cBhvr>
                                        <p:cTn id="31" dur="500" fill="hold"/>
                                        <p:tgtEl>
                                          <p:spTgt spid="4099">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4099">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4099">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4099">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4099">
                                            <p:txEl>
                                              <p:pRg st="5" end="5"/>
                                            </p:txEl>
                                          </p:spTgt>
                                        </p:tgtEl>
                                        <p:attrNameLst>
                                          <p:attrName>style.visibility</p:attrName>
                                        </p:attrNameLst>
                                      </p:cBhvr>
                                      <p:to>
                                        <p:strVal val="visible"/>
                                      </p:to>
                                    </p:set>
                                    <p:anim calcmode="lin" valueType="num">
                                      <p:cBhvr>
                                        <p:cTn id="39" dur="500" fill="hold"/>
                                        <p:tgtEl>
                                          <p:spTgt spid="4099">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4099">
                                            <p:txEl>
                                              <p:pRg st="5" end="5"/>
                                            </p:txEl>
                                          </p:spTgt>
                                        </p:tgtEl>
                                        <p:attrNameLst>
                                          <p:attrName>ppt_h</p:attrName>
                                        </p:attrNameLst>
                                      </p:cBhvr>
                                      <p:tavLst>
                                        <p:tav tm="0">
                                          <p:val>
                                            <p:fltVal val="0"/>
                                          </p:val>
                                        </p:tav>
                                        <p:tav tm="100000">
                                          <p:val>
                                            <p:strVal val="#ppt_h"/>
                                          </p:val>
                                        </p:tav>
                                      </p:tavLst>
                                    </p:anim>
                                    <p:anim calcmode="lin" valueType="num">
                                      <p:cBhvr>
                                        <p:cTn id="41" dur="500" fill="hold"/>
                                        <p:tgtEl>
                                          <p:spTgt spid="4099">
                                            <p:txEl>
                                              <p:pRg st="5" end="5"/>
                                            </p:txEl>
                                          </p:spTgt>
                                        </p:tgtEl>
                                        <p:attrNameLst>
                                          <p:attrName>style.rotation</p:attrName>
                                        </p:attrNameLst>
                                      </p:cBhvr>
                                      <p:tavLst>
                                        <p:tav tm="0">
                                          <p:val>
                                            <p:fltVal val="360"/>
                                          </p:val>
                                        </p:tav>
                                        <p:tav tm="100000">
                                          <p:val>
                                            <p:fltVal val="0"/>
                                          </p:val>
                                        </p:tav>
                                      </p:tavLst>
                                    </p:anim>
                                    <p:animEffect transition="in" filter="fade">
                                      <p:cBhvr>
                                        <p:cTn id="42" dur="500"/>
                                        <p:tgtEl>
                                          <p:spTgt spid="4099">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4099">
                                            <p:txEl>
                                              <p:pRg st="7" end="7"/>
                                            </p:txEl>
                                          </p:spTgt>
                                        </p:tgtEl>
                                        <p:attrNameLst>
                                          <p:attrName>style.visibility</p:attrName>
                                        </p:attrNameLst>
                                      </p:cBhvr>
                                      <p:to>
                                        <p:strVal val="visible"/>
                                      </p:to>
                                    </p:set>
                                    <p:anim calcmode="lin" valueType="num">
                                      <p:cBhvr>
                                        <p:cTn id="47" dur="500" fill="hold"/>
                                        <p:tgtEl>
                                          <p:spTgt spid="4099">
                                            <p:txEl>
                                              <p:pRg st="7" end="7"/>
                                            </p:txEl>
                                          </p:spTgt>
                                        </p:tgtEl>
                                        <p:attrNameLst>
                                          <p:attrName>ppt_w</p:attrName>
                                        </p:attrNameLst>
                                      </p:cBhvr>
                                      <p:tavLst>
                                        <p:tav tm="0">
                                          <p:val>
                                            <p:fltVal val="0"/>
                                          </p:val>
                                        </p:tav>
                                        <p:tav tm="100000">
                                          <p:val>
                                            <p:strVal val="#ppt_w"/>
                                          </p:val>
                                        </p:tav>
                                      </p:tavLst>
                                    </p:anim>
                                    <p:anim calcmode="lin" valueType="num">
                                      <p:cBhvr>
                                        <p:cTn id="48" dur="500" fill="hold"/>
                                        <p:tgtEl>
                                          <p:spTgt spid="4099">
                                            <p:txEl>
                                              <p:pRg st="7" end="7"/>
                                            </p:txEl>
                                          </p:spTgt>
                                        </p:tgtEl>
                                        <p:attrNameLst>
                                          <p:attrName>ppt_h</p:attrName>
                                        </p:attrNameLst>
                                      </p:cBhvr>
                                      <p:tavLst>
                                        <p:tav tm="0">
                                          <p:val>
                                            <p:fltVal val="0"/>
                                          </p:val>
                                        </p:tav>
                                        <p:tav tm="100000">
                                          <p:val>
                                            <p:strVal val="#ppt_h"/>
                                          </p:val>
                                        </p:tav>
                                      </p:tavLst>
                                    </p:anim>
                                    <p:anim calcmode="lin" valueType="num">
                                      <p:cBhvr>
                                        <p:cTn id="49" dur="500" fill="hold"/>
                                        <p:tgtEl>
                                          <p:spTgt spid="4099">
                                            <p:txEl>
                                              <p:pRg st="7" end="7"/>
                                            </p:txEl>
                                          </p:spTgt>
                                        </p:tgtEl>
                                        <p:attrNameLst>
                                          <p:attrName>style.rotation</p:attrName>
                                        </p:attrNameLst>
                                      </p:cBhvr>
                                      <p:tavLst>
                                        <p:tav tm="0">
                                          <p:val>
                                            <p:fltVal val="360"/>
                                          </p:val>
                                        </p:tav>
                                        <p:tav tm="100000">
                                          <p:val>
                                            <p:fltVal val="0"/>
                                          </p:val>
                                        </p:tav>
                                      </p:tavLst>
                                    </p:anim>
                                    <p:animEffect transition="in" filter="fade">
                                      <p:cBhvr>
                                        <p:cTn id="50" dur="500"/>
                                        <p:tgtEl>
                                          <p:spTgt spid="40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357158" y="714356"/>
            <a:ext cx="8534400" cy="758825"/>
          </a:xfrm>
        </p:spPr>
        <p:txBody>
          <a:bodyPr>
            <a:normAutofit/>
          </a:bodyPr>
          <a:lstStyle/>
          <a:p>
            <a:pPr algn="ctr" eaLnBrk="1" fontAlgn="auto" hangingPunct="1">
              <a:spcAft>
                <a:spcPts val="0"/>
              </a:spcAft>
              <a:defRPr/>
            </a:pPr>
            <a:r>
              <a:rPr lang="en-US" dirty="0" err="1">
                <a:solidFill>
                  <a:schemeClr val="accent1">
                    <a:tint val="88000"/>
                    <a:satMod val="150000"/>
                  </a:schemeClr>
                </a:solidFill>
                <a:latin typeface="Cooper Black" pitchFamily="18" charset="0"/>
              </a:rPr>
              <a:t>Syarat</a:t>
            </a:r>
            <a:r>
              <a:rPr lang="en-US" dirty="0">
                <a:solidFill>
                  <a:schemeClr val="accent1">
                    <a:tint val="88000"/>
                    <a:satMod val="150000"/>
                  </a:schemeClr>
                </a:solidFill>
                <a:latin typeface="Cooper Black" pitchFamily="18" charset="0"/>
              </a:rPr>
              <a:t> </a:t>
            </a:r>
            <a:r>
              <a:rPr lang="en-US" dirty="0" err="1">
                <a:solidFill>
                  <a:schemeClr val="accent1">
                    <a:tint val="88000"/>
                    <a:satMod val="150000"/>
                  </a:schemeClr>
                </a:solidFill>
                <a:latin typeface="Cooper Black" pitchFamily="18" charset="0"/>
              </a:rPr>
              <a:t>Haji</a:t>
            </a:r>
            <a:r>
              <a:rPr lang="en-US" dirty="0">
                <a:solidFill>
                  <a:schemeClr val="accent1">
                    <a:tint val="88000"/>
                    <a:satMod val="150000"/>
                  </a:schemeClr>
                </a:solidFill>
                <a:latin typeface="Cooper Black" pitchFamily="18" charset="0"/>
              </a:rPr>
              <a:t> </a:t>
            </a:r>
            <a:r>
              <a:rPr lang="en-US" dirty="0" err="1">
                <a:solidFill>
                  <a:schemeClr val="accent1">
                    <a:tint val="88000"/>
                    <a:satMod val="150000"/>
                  </a:schemeClr>
                </a:solidFill>
                <a:latin typeface="Cooper Black" pitchFamily="18" charset="0"/>
              </a:rPr>
              <a:t>dan</a:t>
            </a:r>
            <a:r>
              <a:rPr lang="en-US" dirty="0">
                <a:solidFill>
                  <a:schemeClr val="accent1">
                    <a:tint val="88000"/>
                    <a:satMod val="150000"/>
                  </a:schemeClr>
                </a:solidFill>
                <a:latin typeface="Cooper Black" pitchFamily="18" charset="0"/>
              </a:rPr>
              <a:t> </a:t>
            </a:r>
            <a:r>
              <a:rPr lang="en-US" dirty="0" err="1">
                <a:solidFill>
                  <a:schemeClr val="accent1">
                    <a:tint val="88000"/>
                    <a:satMod val="150000"/>
                  </a:schemeClr>
                </a:solidFill>
                <a:latin typeface="Cooper Black" pitchFamily="18" charset="0"/>
              </a:rPr>
              <a:t>Umrah</a:t>
            </a:r>
            <a:endParaRPr lang="en-US" dirty="0">
              <a:solidFill>
                <a:schemeClr val="accent1">
                  <a:tint val="88000"/>
                  <a:satMod val="150000"/>
                </a:schemeClr>
              </a:solidFill>
              <a:latin typeface="Cooper Black" pitchFamily="18" charset="0"/>
            </a:endParaRPr>
          </a:p>
        </p:txBody>
      </p:sp>
      <p:sp>
        <p:nvSpPr>
          <p:cNvPr id="5124" name="Rectangle 4"/>
          <p:cNvSpPr>
            <a:spLocks noGrp="1" noRot="1" noChangeArrowheads="1"/>
          </p:cNvSpPr>
          <p:nvPr>
            <p:ph sz="half" idx="1"/>
          </p:nvPr>
        </p:nvSpPr>
        <p:spPr>
          <a:xfrm>
            <a:off x="301625" y="1676400"/>
            <a:ext cx="4187825" cy="4422775"/>
          </a:xfrm>
        </p:spPr>
        <p:txBody>
          <a:bodyPr/>
          <a:lstStyle/>
          <a:p>
            <a:pPr marL="533400" indent="-533400" eaLnBrk="1" hangingPunct="1">
              <a:buFont typeface="Wingdings" pitchFamily="2" charset="2"/>
              <a:buNone/>
            </a:pPr>
            <a:r>
              <a:rPr lang="en-US" sz="3200" dirty="0" err="1" smtClean="0"/>
              <a:t>Syarat</a:t>
            </a:r>
            <a:r>
              <a:rPr lang="en-US" sz="3200" dirty="0" smtClean="0"/>
              <a:t> </a:t>
            </a:r>
            <a:r>
              <a:rPr lang="en-US" sz="3200" dirty="0" err="1" smtClean="0"/>
              <a:t>Haji</a:t>
            </a:r>
            <a:r>
              <a:rPr lang="en-US" sz="3200" dirty="0" smtClean="0"/>
              <a:t> </a:t>
            </a:r>
          </a:p>
          <a:p>
            <a:pPr marL="533400" indent="-533400" eaLnBrk="1" hangingPunct="1">
              <a:buFont typeface="Wingdings" pitchFamily="2" charset="2"/>
              <a:buNone/>
            </a:pPr>
            <a:r>
              <a:rPr lang="en-US" sz="3200" dirty="0" err="1" smtClean="0"/>
              <a:t>adalah</a:t>
            </a:r>
            <a:endParaRPr lang="en-US" sz="3200" dirty="0" smtClean="0"/>
          </a:p>
          <a:p>
            <a:pPr marL="533400" indent="-533400" eaLnBrk="1" hangingPunct="1">
              <a:buClr>
                <a:schemeClr val="tx1"/>
              </a:buClr>
              <a:buFontTx/>
              <a:buAutoNum type="alphaLcPeriod"/>
            </a:pPr>
            <a:r>
              <a:rPr lang="en-US" sz="3200" dirty="0" smtClean="0"/>
              <a:t>Islam</a:t>
            </a:r>
          </a:p>
          <a:p>
            <a:pPr marL="533400" indent="-533400" eaLnBrk="1" hangingPunct="1">
              <a:buClr>
                <a:schemeClr val="tx1"/>
              </a:buClr>
              <a:buFontTx/>
              <a:buAutoNum type="alphaLcPeriod"/>
            </a:pPr>
            <a:r>
              <a:rPr lang="en-US" sz="3200" dirty="0" err="1" smtClean="0"/>
              <a:t>Baligh</a:t>
            </a:r>
            <a:r>
              <a:rPr lang="en-US" sz="3200" dirty="0" smtClean="0"/>
              <a:t> (</a:t>
            </a:r>
            <a:r>
              <a:rPr lang="en-US" sz="3200" dirty="0" err="1" smtClean="0"/>
              <a:t>dewasa</a:t>
            </a:r>
            <a:r>
              <a:rPr lang="en-US" sz="3200" dirty="0" smtClean="0"/>
              <a:t>)</a:t>
            </a:r>
          </a:p>
          <a:p>
            <a:pPr marL="533400" indent="-533400" eaLnBrk="1" hangingPunct="1">
              <a:buClr>
                <a:schemeClr val="tx1"/>
              </a:buClr>
              <a:buFontTx/>
              <a:buAutoNum type="alphaLcPeriod"/>
            </a:pPr>
            <a:r>
              <a:rPr lang="en-US" sz="3200" dirty="0" err="1" smtClean="0"/>
              <a:t>Aqil</a:t>
            </a:r>
            <a:r>
              <a:rPr lang="en-US" sz="3200" dirty="0" smtClean="0"/>
              <a:t> (</a:t>
            </a:r>
            <a:r>
              <a:rPr lang="en-US" sz="3200" dirty="0" err="1" smtClean="0"/>
              <a:t>berakal</a:t>
            </a:r>
            <a:r>
              <a:rPr lang="en-US" sz="3200" dirty="0" smtClean="0"/>
              <a:t>)</a:t>
            </a:r>
          </a:p>
          <a:p>
            <a:pPr marL="533400" indent="-533400" eaLnBrk="1" hangingPunct="1">
              <a:buClr>
                <a:schemeClr val="tx1"/>
              </a:buClr>
              <a:buFontTx/>
              <a:buAutoNum type="alphaLcPeriod"/>
            </a:pPr>
            <a:r>
              <a:rPr lang="en-US" sz="3200" dirty="0" err="1" smtClean="0"/>
              <a:t>Merdeka</a:t>
            </a:r>
            <a:endParaRPr lang="en-US" sz="3200" dirty="0" smtClean="0"/>
          </a:p>
          <a:p>
            <a:pPr marL="533400" indent="-533400" eaLnBrk="1" hangingPunct="1">
              <a:buClr>
                <a:schemeClr val="tx1"/>
              </a:buClr>
              <a:buFontTx/>
              <a:buAutoNum type="alphaLcPeriod"/>
            </a:pPr>
            <a:r>
              <a:rPr lang="en-US" sz="3200" dirty="0" err="1" smtClean="0"/>
              <a:t>Istitha’ah</a:t>
            </a:r>
            <a:r>
              <a:rPr lang="en-US" dirty="0" smtClean="0"/>
              <a:t>	</a:t>
            </a:r>
          </a:p>
        </p:txBody>
      </p:sp>
      <p:sp>
        <p:nvSpPr>
          <p:cNvPr id="5125" name="Rectangle 5"/>
          <p:cNvSpPr>
            <a:spLocks noGrp="1" noRot="1" noChangeArrowheads="1"/>
          </p:cNvSpPr>
          <p:nvPr>
            <p:ph sz="half" idx="2"/>
          </p:nvPr>
        </p:nvSpPr>
        <p:spPr>
          <a:xfrm>
            <a:off x="4654550" y="1676400"/>
            <a:ext cx="4187825" cy="4422775"/>
          </a:xfrm>
        </p:spPr>
        <p:txBody>
          <a:bodyPr/>
          <a:lstStyle/>
          <a:p>
            <a:pPr marL="533400" indent="-533400" eaLnBrk="1" hangingPunct="1">
              <a:buFont typeface="Wingdings" pitchFamily="2" charset="2"/>
              <a:buNone/>
            </a:pPr>
            <a:r>
              <a:rPr lang="en-US" sz="3200" dirty="0" err="1" smtClean="0"/>
              <a:t>Syarat</a:t>
            </a:r>
            <a:r>
              <a:rPr lang="en-US" sz="3200" dirty="0" smtClean="0"/>
              <a:t> </a:t>
            </a:r>
            <a:r>
              <a:rPr lang="en-US" sz="3200" dirty="0" err="1" smtClean="0"/>
              <a:t>Umrah</a:t>
            </a:r>
            <a:endParaRPr lang="en-US" sz="3200" dirty="0" smtClean="0"/>
          </a:p>
          <a:p>
            <a:pPr marL="533400" indent="-533400" eaLnBrk="1" hangingPunct="1">
              <a:buFont typeface="Wingdings" pitchFamily="2" charset="2"/>
              <a:buNone/>
            </a:pPr>
            <a:r>
              <a:rPr lang="en-US" sz="3200" dirty="0" err="1" smtClean="0"/>
              <a:t>adalah</a:t>
            </a:r>
            <a:endParaRPr lang="en-US" sz="3200" dirty="0" smtClean="0"/>
          </a:p>
          <a:p>
            <a:pPr marL="533400" indent="-533400" eaLnBrk="1" hangingPunct="1">
              <a:buClr>
                <a:schemeClr val="tx1"/>
              </a:buClr>
              <a:buFontTx/>
              <a:buAutoNum type="alphaLcPeriod"/>
            </a:pPr>
            <a:r>
              <a:rPr lang="en-US" sz="3200" dirty="0" smtClean="0"/>
              <a:t>Islam</a:t>
            </a:r>
          </a:p>
          <a:p>
            <a:pPr marL="533400" indent="-533400" eaLnBrk="1" hangingPunct="1">
              <a:buClr>
                <a:schemeClr val="tx1"/>
              </a:buClr>
              <a:buFontTx/>
              <a:buAutoNum type="alphaLcPeriod"/>
            </a:pPr>
            <a:r>
              <a:rPr lang="en-US" sz="3200" dirty="0" err="1" smtClean="0"/>
              <a:t>Baligh</a:t>
            </a:r>
            <a:r>
              <a:rPr lang="en-US" sz="3200" dirty="0" smtClean="0"/>
              <a:t> (</a:t>
            </a:r>
            <a:r>
              <a:rPr lang="en-US" sz="3200" dirty="0" err="1" smtClean="0"/>
              <a:t>dewasa</a:t>
            </a:r>
            <a:r>
              <a:rPr lang="en-US" sz="3200" dirty="0" smtClean="0"/>
              <a:t>)</a:t>
            </a:r>
          </a:p>
          <a:p>
            <a:pPr marL="533400" indent="-533400" eaLnBrk="1" hangingPunct="1">
              <a:buClr>
                <a:schemeClr val="tx1"/>
              </a:buClr>
              <a:buFontTx/>
              <a:buAutoNum type="alphaLcPeriod"/>
            </a:pPr>
            <a:r>
              <a:rPr lang="en-US" sz="3200" dirty="0" err="1" smtClean="0"/>
              <a:t>Aqil</a:t>
            </a:r>
            <a:r>
              <a:rPr lang="en-US" sz="3200" dirty="0" smtClean="0"/>
              <a:t> (</a:t>
            </a:r>
            <a:r>
              <a:rPr lang="en-US" sz="3200" dirty="0" err="1" smtClean="0"/>
              <a:t>berakal</a:t>
            </a:r>
            <a:r>
              <a:rPr lang="en-US" sz="3200" dirty="0" smtClean="0"/>
              <a:t>)</a:t>
            </a:r>
          </a:p>
          <a:p>
            <a:pPr marL="533400" indent="-533400" eaLnBrk="1" hangingPunct="1">
              <a:buClr>
                <a:schemeClr val="tx1"/>
              </a:buClr>
              <a:buFontTx/>
              <a:buAutoNum type="alphaLcPeriod"/>
            </a:pPr>
            <a:r>
              <a:rPr lang="en-US" sz="3200" dirty="0" err="1" smtClean="0"/>
              <a:t>Merdeka</a:t>
            </a:r>
            <a:endParaRPr lang="en-US" sz="3200" dirty="0" smtClean="0"/>
          </a:p>
          <a:p>
            <a:pPr marL="533400" indent="-533400" eaLnBrk="1" hangingPunct="1">
              <a:buClr>
                <a:schemeClr val="tx1"/>
              </a:buClr>
              <a:buFontTx/>
              <a:buAutoNum type="alphaLcPeriod"/>
            </a:pPr>
            <a:r>
              <a:rPr lang="en-US" sz="3200" dirty="0" err="1" smtClean="0"/>
              <a:t>Istitha’ah</a:t>
            </a:r>
            <a:endParaRPr lang="en-US" sz="32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anim calcmode="lin" valueType="num">
                                      <p:cBhvr>
                                        <p:cTn id="9" dur="500" fill="hold"/>
                                        <p:tgtEl>
                                          <p:spTgt spid="5122"/>
                                        </p:tgtEl>
                                        <p:attrNameLst>
                                          <p:attrName>style.rotation</p:attrName>
                                        </p:attrNameLst>
                                      </p:cBhvr>
                                      <p:tavLst>
                                        <p:tav tm="0">
                                          <p:val>
                                            <p:fltVal val="360"/>
                                          </p:val>
                                        </p:tav>
                                        <p:tav tm="100000">
                                          <p:val>
                                            <p:fltVal val="0"/>
                                          </p:val>
                                        </p:tav>
                                      </p:tavLst>
                                    </p:anim>
                                    <p:animEffect transition="in" filter="fade">
                                      <p:cBhvr>
                                        <p:cTn id="10" dur="500"/>
                                        <p:tgtEl>
                                          <p:spTgt spid="5122"/>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124">
                                            <p:txEl>
                                              <p:pRg st="0" end="0"/>
                                            </p:txEl>
                                          </p:spTgt>
                                        </p:tgtEl>
                                        <p:attrNameLst>
                                          <p:attrName>style.visibility</p:attrName>
                                        </p:attrNameLst>
                                      </p:cBhvr>
                                      <p:to>
                                        <p:strVal val="visible"/>
                                      </p:to>
                                    </p:set>
                                    <p:anim calcmode="lin" valueType="num">
                                      <p:cBhvr>
                                        <p:cTn id="15" dur="500" fill="hold"/>
                                        <p:tgtEl>
                                          <p:spTgt spid="5124">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124">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124">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12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124">
                                            <p:txEl>
                                              <p:pRg st="1" end="1"/>
                                            </p:txEl>
                                          </p:spTgt>
                                        </p:tgtEl>
                                        <p:attrNameLst>
                                          <p:attrName>style.visibility</p:attrName>
                                        </p:attrNameLst>
                                      </p:cBhvr>
                                      <p:to>
                                        <p:strVal val="visible"/>
                                      </p:to>
                                    </p:set>
                                    <p:anim calcmode="lin" valueType="num">
                                      <p:cBhvr>
                                        <p:cTn id="23" dur="500" fill="hold"/>
                                        <p:tgtEl>
                                          <p:spTgt spid="5124">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5124">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5124">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5124">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5124">
                                            <p:txEl>
                                              <p:pRg st="2" end="2"/>
                                            </p:txEl>
                                          </p:spTgt>
                                        </p:tgtEl>
                                        <p:attrNameLst>
                                          <p:attrName>style.visibility</p:attrName>
                                        </p:attrNameLst>
                                      </p:cBhvr>
                                      <p:to>
                                        <p:strVal val="visible"/>
                                      </p:to>
                                    </p:set>
                                    <p:anim calcmode="lin" valueType="num">
                                      <p:cBhvr>
                                        <p:cTn id="31" dur="500" fill="hold"/>
                                        <p:tgtEl>
                                          <p:spTgt spid="5124">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5124">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5124">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5124">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5124">
                                            <p:txEl>
                                              <p:pRg st="3" end="3"/>
                                            </p:txEl>
                                          </p:spTgt>
                                        </p:tgtEl>
                                        <p:attrNameLst>
                                          <p:attrName>style.visibility</p:attrName>
                                        </p:attrNameLst>
                                      </p:cBhvr>
                                      <p:to>
                                        <p:strVal val="visible"/>
                                      </p:to>
                                    </p:set>
                                    <p:anim calcmode="lin" valueType="num">
                                      <p:cBhvr>
                                        <p:cTn id="39" dur="500" fill="hold"/>
                                        <p:tgtEl>
                                          <p:spTgt spid="5124">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5124">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5124">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5124">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5124">
                                            <p:txEl>
                                              <p:pRg st="4" end="4"/>
                                            </p:txEl>
                                          </p:spTgt>
                                        </p:tgtEl>
                                        <p:attrNameLst>
                                          <p:attrName>style.visibility</p:attrName>
                                        </p:attrNameLst>
                                      </p:cBhvr>
                                      <p:to>
                                        <p:strVal val="visible"/>
                                      </p:to>
                                    </p:set>
                                    <p:anim calcmode="lin" valueType="num">
                                      <p:cBhvr>
                                        <p:cTn id="47" dur="500" fill="hold"/>
                                        <p:tgtEl>
                                          <p:spTgt spid="5124">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5124">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5124">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5124">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5124">
                                            <p:txEl>
                                              <p:pRg st="5" end="5"/>
                                            </p:txEl>
                                          </p:spTgt>
                                        </p:tgtEl>
                                        <p:attrNameLst>
                                          <p:attrName>style.visibility</p:attrName>
                                        </p:attrNameLst>
                                      </p:cBhvr>
                                      <p:to>
                                        <p:strVal val="visible"/>
                                      </p:to>
                                    </p:set>
                                    <p:anim calcmode="lin" valueType="num">
                                      <p:cBhvr>
                                        <p:cTn id="55" dur="500" fill="hold"/>
                                        <p:tgtEl>
                                          <p:spTgt spid="5124">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5124">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5124">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5124">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9" presetClass="entr" presetSubtype="0" decel="100000" fill="hold" grpId="0" nodeType="clickEffect">
                                  <p:stCondLst>
                                    <p:cond delay="0"/>
                                  </p:stCondLst>
                                  <p:iterate type="lt">
                                    <p:tmPct val="10000"/>
                                  </p:iterate>
                                  <p:childTnLst>
                                    <p:set>
                                      <p:cBhvr>
                                        <p:cTn id="62" dur="1" fill="hold">
                                          <p:stCondLst>
                                            <p:cond delay="0"/>
                                          </p:stCondLst>
                                        </p:cTn>
                                        <p:tgtEl>
                                          <p:spTgt spid="5124">
                                            <p:txEl>
                                              <p:pRg st="6" end="6"/>
                                            </p:txEl>
                                          </p:spTgt>
                                        </p:tgtEl>
                                        <p:attrNameLst>
                                          <p:attrName>style.visibility</p:attrName>
                                        </p:attrNameLst>
                                      </p:cBhvr>
                                      <p:to>
                                        <p:strVal val="visible"/>
                                      </p:to>
                                    </p:set>
                                    <p:anim calcmode="lin" valueType="num">
                                      <p:cBhvr>
                                        <p:cTn id="63" dur="500" fill="hold"/>
                                        <p:tgtEl>
                                          <p:spTgt spid="5124">
                                            <p:txEl>
                                              <p:pRg st="6" end="6"/>
                                            </p:txEl>
                                          </p:spTgt>
                                        </p:tgtEl>
                                        <p:attrNameLst>
                                          <p:attrName>ppt_w</p:attrName>
                                        </p:attrNameLst>
                                      </p:cBhvr>
                                      <p:tavLst>
                                        <p:tav tm="0">
                                          <p:val>
                                            <p:fltVal val="0"/>
                                          </p:val>
                                        </p:tav>
                                        <p:tav tm="100000">
                                          <p:val>
                                            <p:strVal val="#ppt_w"/>
                                          </p:val>
                                        </p:tav>
                                      </p:tavLst>
                                    </p:anim>
                                    <p:anim calcmode="lin" valueType="num">
                                      <p:cBhvr>
                                        <p:cTn id="64" dur="500" fill="hold"/>
                                        <p:tgtEl>
                                          <p:spTgt spid="5124">
                                            <p:txEl>
                                              <p:pRg st="6" end="6"/>
                                            </p:txEl>
                                          </p:spTgt>
                                        </p:tgtEl>
                                        <p:attrNameLst>
                                          <p:attrName>ppt_h</p:attrName>
                                        </p:attrNameLst>
                                      </p:cBhvr>
                                      <p:tavLst>
                                        <p:tav tm="0">
                                          <p:val>
                                            <p:fltVal val="0"/>
                                          </p:val>
                                        </p:tav>
                                        <p:tav tm="100000">
                                          <p:val>
                                            <p:strVal val="#ppt_h"/>
                                          </p:val>
                                        </p:tav>
                                      </p:tavLst>
                                    </p:anim>
                                    <p:anim calcmode="lin" valueType="num">
                                      <p:cBhvr>
                                        <p:cTn id="65" dur="500" fill="hold"/>
                                        <p:tgtEl>
                                          <p:spTgt spid="5124">
                                            <p:txEl>
                                              <p:pRg st="6" end="6"/>
                                            </p:txEl>
                                          </p:spTgt>
                                        </p:tgtEl>
                                        <p:attrNameLst>
                                          <p:attrName>style.rotation</p:attrName>
                                        </p:attrNameLst>
                                      </p:cBhvr>
                                      <p:tavLst>
                                        <p:tav tm="0">
                                          <p:val>
                                            <p:fltVal val="360"/>
                                          </p:val>
                                        </p:tav>
                                        <p:tav tm="100000">
                                          <p:val>
                                            <p:fltVal val="0"/>
                                          </p:val>
                                        </p:tav>
                                      </p:tavLst>
                                    </p:anim>
                                    <p:animEffect transition="in" filter="fade">
                                      <p:cBhvr>
                                        <p:cTn id="66" dur="500"/>
                                        <p:tgtEl>
                                          <p:spTgt spid="5124">
                                            <p:txEl>
                                              <p:pRg st="6" end="6"/>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49" presetClass="entr" presetSubtype="0" decel="100000" fill="hold" grpId="0" nodeType="clickEffect">
                                  <p:stCondLst>
                                    <p:cond delay="0"/>
                                  </p:stCondLst>
                                  <p:iterate type="lt">
                                    <p:tmPct val="10000"/>
                                  </p:iterate>
                                  <p:childTnLst>
                                    <p:set>
                                      <p:cBhvr>
                                        <p:cTn id="70" dur="1" fill="hold">
                                          <p:stCondLst>
                                            <p:cond delay="0"/>
                                          </p:stCondLst>
                                        </p:cTn>
                                        <p:tgtEl>
                                          <p:spTgt spid="5125">
                                            <p:txEl>
                                              <p:pRg st="0" end="0"/>
                                            </p:txEl>
                                          </p:spTgt>
                                        </p:tgtEl>
                                        <p:attrNameLst>
                                          <p:attrName>style.visibility</p:attrName>
                                        </p:attrNameLst>
                                      </p:cBhvr>
                                      <p:to>
                                        <p:strVal val="visible"/>
                                      </p:to>
                                    </p:set>
                                    <p:anim calcmode="lin" valueType="num">
                                      <p:cBhvr>
                                        <p:cTn id="71" dur="500" fill="hold"/>
                                        <p:tgtEl>
                                          <p:spTgt spid="5125">
                                            <p:txEl>
                                              <p:pRg st="0" end="0"/>
                                            </p:txEl>
                                          </p:spTgt>
                                        </p:tgtEl>
                                        <p:attrNameLst>
                                          <p:attrName>ppt_w</p:attrName>
                                        </p:attrNameLst>
                                      </p:cBhvr>
                                      <p:tavLst>
                                        <p:tav tm="0">
                                          <p:val>
                                            <p:fltVal val="0"/>
                                          </p:val>
                                        </p:tav>
                                        <p:tav tm="100000">
                                          <p:val>
                                            <p:strVal val="#ppt_w"/>
                                          </p:val>
                                        </p:tav>
                                      </p:tavLst>
                                    </p:anim>
                                    <p:anim calcmode="lin" valueType="num">
                                      <p:cBhvr>
                                        <p:cTn id="72" dur="500" fill="hold"/>
                                        <p:tgtEl>
                                          <p:spTgt spid="5125">
                                            <p:txEl>
                                              <p:pRg st="0" end="0"/>
                                            </p:txEl>
                                          </p:spTgt>
                                        </p:tgtEl>
                                        <p:attrNameLst>
                                          <p:attrName>ppt_h</p:attrName>
                                        </p:attrNameLst>
                                      </p:cBhvr>
                                      <p:tavLst>
                                        <p:tav tm="0">
                                          <p:val>
                                            <p:fltVal val="0"/>
                                          </p:val>
                                        </p:tav>
                                        <p:tav tm="100000">
                                          <p:val>
                                            <p:strVal val="#ppt_h"/>
                                          </p:val>
                                        </p:tav>
                                      </p:tavLst>
                                    </p:anim>
                                    <p:anim calcmode="lin" valueType="num">
                                      <p:cBhvr>
                                        <p:cTn id="73" dur="500" fill="hold"/>
                                        <p:tgtEl>
                                          <p:spTgt spid="5125">
                                            <p:txEl>
                                              <p:pRg st="0" end="0"/>
                                            </p:txEl>
                                          </p:spTgt>
                                        </p:tgtEl>
                                        <p:attrNameLst>
                                          <p:attrName>style.rotation</p:attrName>
                                        </p:attrNameLst>
                                      </p:cBhvr>
                                      <p:tavLst>
                                        <p:tav tm="0">
                                          <p:val>
                                            <p:fltVal val="360"/>
                                          </p:val>
                                        </p:tav>
                                        <p:tav tm="100000">
                                          <p:val>
                                            <p:fltVal val="0"/>
                                          </p:val>
                                        </p:tav>
                                      </p:tavLst>
                                    </p:anim>
                                    <p:animEffect transition="in" filter="fade">
                                      <p:cBhvr>
                                        <p:cTn id="74" dur="500"/>
                                        <p:tgtEl>
                                          <p:spTgt spid="5125">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49" presetClass="entr" presetSubtype="0" decel="100000" fill="hold" grpId="0" nodeType="clickEffect">
                                  <p:stCondLst>
                                    <p:cond delay="0"/>
                                  </p:stCondLst>
                                  <p:iterate type="lt">
                                    <p:tmPct val="10000"/>
                                  </p:iterate>
                                  <p:childTnLst>
                                    <p:set>
                                      <p:cBhvr>
                                        <p:cTn id="78" dur="1" fill="hold">
                                          <p:stCondLst>
                                            <p:cond delay="0"/>
                                          </p:stCondLst>
                                        </p:cTn>
                                        <p:tgtEl>
                                          <p:spTgt spid="5125">
                                            <p:txEl>
                                              <p:pRg st="1" end="1"/>
                                            </p:txEl>
                                          </p:spTgt>
                                        </p:tgtEl>
                                        <p:attrNameLst>
                                          <p:attrName>style.visibility</p:attrName>
                                        </p:attrNameLst>
                                      </p:cBhvr>
                                      <p:to>
                                        <p:strVal val="visible"/>
                                      </p:to>
                                    </p:set>
                                    <p:anim calcmode="lin" valueType="num">
                                      <p:cBhvr>
                                        <p:cTn id="79" dur="500" fill="hold"/>
                                        <p:tgtEl>
                                          <p:spTgt spid="5125">
                                            <p:txEl>
                                              <p:pRg st="1" end="1"/>
                                            </p:txEl>
                                          </p:spTgt>
                                        </p:tgtEl>
                                        <p:attrNameLst>
                                          <p:attrName>ppt_w</p:attrName>
                                        </p:attrNameLst>
                                      </p:cBhvr>
                                      <p:tavLst>
                                        <p:tav tm="0">
                                          <p:val>
                                            <p:fltVal val="0"/>
                                          </p:val>
                                        </p:tav>
                                        <p:tav tm="100000">
                                          <p:val>
                                            <p:strVal val="#ppt_w"/>
                                          </p:val>
                                        </p:tav>
                                      </p:tavLst>
                                    </p:anim>
                                    <p:anim calcmode="lin" valueType="num">
                                      <p:cBhvr>
                                        <p:cTn id="80" dur="500" fill="hold"/>
                                        <p:tgtEl>
                                          <p:spTgt spid="5125">
                                            <p:txEl>
                                              <p:pRg st="1" end="1"/>
                                            </p:txEl>
                                          </p:spTgt>
                                        </p:tgtEl>
                                        <p:attrNameLst>
                                          <p:attrName>ppt_h</p:attrName>
                                        </p:attrNameLst>
                                      </p:cBhvr>
                                      <p:tavLst>
                                        <p:tav tm="0">
                                          <p:val>
                                            <p:fltVal val="0"/>
                                          </p:val>
                                        </p:tav>
                                        <p:tav tm="100000">
                                          <p:val>
                                            <p:strVal val="#ppt_h"/>
                                          </p:val>
                                        </p:tav>
                                      </p:tavLst>
                                    </p:anim>
                                    <p:anim calcmode="lin" valueType="num">
                                      <p:cBhvr>
                                        <p:cTn id="81" dur="500" fill="hold"/>
                                        <p:tgtEl>
                                          <p:spTgt spid="5125">
                                            <p:txEl>
                                              <p:pRg st="1" end="1"/>
                                            </p:txEl>
                                          </p:spTgt>
                                        </p:tgtEl>
                                        <p:attrNameLst>
                                          <p:attrName>style.rotation</p:attrName>
                                        </p:attrNameLst>
                                      </p:cBhvr>
                                      <p:tavLst>
                                        <p:tav tm="0">
                                          <p:val>
                                            <p:fltVal val="360"/>
                                          </p:val>
                                        </p:tav>
                                        <p:tav tm="100000">
                                          <p:val>
                                            <p:fltVal val="0"/>
                                          </p:val>
                                        </p:tav>
                                      </p:tavLst>
                                    </p:anim>
                                    <p:animEffect transition="in" filter="fade">
                                      <p:cBhvr>
                                        <p:cTn id="82" dur="500"/>
                                        <p:tgtEl>
                                          <p:spTgt spid="5125">
                                            <p:txEl>
                                              <p:pRg st="1" end="1"/>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9" presetClass="entr" presetSubtype="0" decel="100000" fill="hold" grpId="0" nodeType="clickEffect">
                                  <p:stCondLst>
                                    <p:cond delay="0"/>
                                  </p:stCondLst>
                                  <p:iterate type="lt">
                                    <p:tmPct val="10000"/>
                                  </p:iterate>
                                  <p:childTnLst>
                                    <p:set>
                                      <p:cBhvr>
                                        <p:cTn id="86" dur="1" fill="hold">
                                          <p:stCondLst>
                                            <p:cond delay="0"/>
                                          </p:stCondLst>
                                        </p:cTn>
                                        <p:tgtEl>
                                          <p:spTgt spid="5125">
                                            <p:txEl>
                                              <p:pRg st="2" end="2"/>
                                            </p:txEl>
                                          </p:spTgt>
                                        </p:tgtEl>
                                        <p:attrNameLst>
                                          <p:attrName>style.visibility</p:attrName>
                                        </p:attrNameLst>
                                      </p:cBhvr>
                                      <p:to>
                                        <p:strVal val="visible"/>
                                      </p:to>
                                    </p:set>
                                    <p:anim calcmode="lin" valueType="num">
                                      <p:cBhvr>
                                        <p:cTn id="87" dur="500" fill="hold"/>
                                        <p:tgtEl>
                                          <p:spTgt spid="5125">
                                            <p:txEl>
                                              <p:pRg st="2" end="2"/>
                                            </p:txEl>
                                          </p:spTgt>
                                        </p:tgtEl>
                                        <p:attrNameLst>
                                          <p:attrName>ppt_w</p:attrName>
                                        </p:attrNameLst>
                                      </p:cBhvr>
                                      <p:tavLst>
                                        <p:tav tm="0">
                                          <p:val>
                                            <p:fltVal val="0"/>
                                          </p:val>
                                        </p:tav>
                                        <p:tav tm="100000">
                                          <p:val>
                                            <p:strVal val="#ppt_w"/>
                                          </p:val>
                                        </p:tav>
                                      </p:tavLst>
                                    </p:anim>
                                    <p:anim calcmode="lin" valueType="num">
                                      <p:cBhvr>
                                        <p:cTn id="88" dur="500" fill="hold"/>
                                        <p:tgtEl>
                                          <p:spTgt spid="5125">
                                            <p:txEl>
                                              <p:pRg st="2" end="2"/>
                                            </p:txEl>
                                          </p:spTgt>
                                        </p:tgtEl>
                                        <p:attrNameLst>
                                          <p:attrName>ppt_h</p:attrName>
                                        </p:attrNameLst>
                                      </p:cBhvr>
                                      <p:tavLst>
                                        <p:tav tm="0">
                                          <p:val>
                                            <p:fltVal val="0"/>
                                          </p:val>
                                        </p:tav>
                                        <p:tav tm="100000">
                                          <p:val>
                                            <p:strVal val="#ppt_h"/>
                                          </p:val>
                                        </p:tav>
                                      </p:tavLst>
                                    </p:anim>
                                    <p:anim calcmode="lin" valueType="num">
                                      <p:cBhvr>
                                        <p:cTn id="89" dur="500" fill="hold"/>
                                        <p:tgtEl>
                                          <p:spTgt spid="5125">
                                            <p:txEl>
                                              <p:pRg st="2" end="2"/>
                                            </p:txEl>
                                          </p:spTgt>
                                        </p:tgtEl>
                                        <p:attrNameLst>
                                          <p:attrName>style.rotation</p:attrName>
                                        </p:attrNameLst>
                                      </p:cBhvr>
                                      <p:tavLst>
                                        <p:tav tm="0">
                                          <p:val>
                                            <p:fltVal val="360"/>
                                          </p:val>
                                        </p:tav>
                                        <p:tav tm="100000">
                                          <p:val>
                                            <p:fltVal val="0"/>
                                          </p:val>
                                        </p:tav>
                                      </p:tavLst>
                                    </p:anim>
                                    <p:animEffect transition="in" filter="fade">
                                      <p:cBhvr>
                                        <p:cTn id="90" dur="500"/>
                                        <p:tgtEl>
                                          <p:spTgt spid="5125">
                                            <p:txEl>
                                              <p:pRg st="2" end="2"/>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49" presetClass="entr" presetSubtype="0" decel="100000" fill="hold" grpId="0" nodeType="clickEffect">
                                  <p:stCondLst>
                                    <p:cond delay="0"/>
                                  </p:stCondLst>
                                  <p:iterate type="lt">
                                    <p:tmPct val="10000"/>
                                  </p:iterate>
                                  <p:childTnLst>
                                    <p:set>
                                      <p:cBhvr>
                                        <p:cTn id="94" dur="1" fill="hold">
                                          <p:stCondLst>
                                            <p:cond delay="0"/>
                                          </p:stCondLst>
                                        </p:cTn>
                                        <p:tgtEl>
                                          <p:spTgt spid="5125">
                                            <p:txEl>
                                              <p:pRg st="3" end="3"/>
                                            </p:txEl>
                                          </p:spTgt>
                                        </p:tgtEl>
                                        <p:attrNameLst>
                                          <p:attrName>style.visibility</p:attrName>
                                        </p:attrNameLst>
                                      </p:cBhvr>
                                      <p:to>
                                        <p:strVal val="visible"/>
                                      </p:to>
                                    </p:set>
                                    <p:anim calcmode="lin" valueType="num">
                                      <p:cBhvr>
                                        <p:cTn id="95" dur="500" fill="hold"/>
                                        <p:tgtEl>
                                          <p:spTgt spid="5125">
                                            <p:txEl>
                                              <p:pRg st="3" end="3"/>
                                            </p:txEl>
                                          </p:spTgt>
                                        </p:tgtEl>
                                        <p:attrNameLst>
                                          <p:attrName>ppt_w</p:attrName>
                                        </p:attrNameLst>
                                      </p:cBhvr>
                                      <p:tavLst>
                                        <p:tav tm="0">
                                          <p:val>
                                            <p:fltVal val="0"/>
                                          </p:val>
                                        </p:tav>
                                        <p:tav tm="100000">
                                          <p:val>
                                            <p:strVal val="#ppt_w"/>
                                          </p:val>
                                        </p:tav>
                                      </p:tavLst>
                                    </p:anim>
                                    <p:anim calcmode="lin" valueType="num">
                                      <p:cBhvr>
                                        <p:cTn id="96" dur="500" fill="hold"/>
                                        <p:tgtEl>
                                          <p:spTgt spid="5125">
                                            <p:txEl>
                                              <p:pRg st="3" end="3"/>
                                            </p:txEl>
                                          </p:spTgt>
                                        </p:tgtEl>
                                        <p:attrNameLst>
                                          <p:attrName>ppt_h</p:attrName>
                                        </p:attrNameLst>
                                      </p:cBhvr>
                                      <p:tavLst>
                                        <p:tav tm="0">
                                          <p:val>
                                            <p:fltVal val="0"/>
                                          </p:val>
                                        </p:tav>
                                        <p:tav tm="100000">
                                          <p:val>
                                            <p:strVal val="#ppt_h"/>
                                          </p:val>
                                        </p:tav>
                                      </p:tavLst>
                                    </p:anim>
                                    <p:anim calcmode="lin" valueType="num">
                                      <p:cBhvr>
                                        <p:cTn id="97" dur="500" fill="hold"/>
                                        <p:tgtEl>
                                          <p:spTgt spid="5125">
                                            <p:txEl>
                                              <p:pRg st="3" end="3"/>
                                            </p:txEl>
                                          </p:spTgt>
                                        </p:tgtEl>
                                        <p:attrNameLst>
                                          <p:attrName>style.rotation</p:attrName>
                                        </p:attrNameLst>
                                      </p:cBhvr>
                                      <p:tavLst>
                                        <p:tav tm="0">
                                          <p:val>
                                            <p:fltVal val="360"/>
                                          </p:val>
                                        </p:tav>
                                        <p:tav tm="100000">
                                          <p:val>
                                            <p:fltVal val="0"/>
                                          </p:val>
                                        </p:tav>
                                      </p:tavLst>
                                    </p:anim>
                                    <p:animEffect transition="in" filter="fade">
                                      <p:cBhvr>
                                        <p:cTn id="98" dur="500"/>
                                        <p:tgtEl>
                                          <p:spTgt spid="5125">
                                            <p:txEl>
                                              <p:pRg st="3" end="3"/>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49" presetClass="entr" presetSubtype="0" decel="100000" fill="hold" grpId="0" nodeType="clickEffect">
                                  <p:stCondLst>
                                    <p:cond delay="0"/>
                                  </p:stCondLst>
                                  <p:iterate type="lt">
                                    <p:tmPct val="10000"/>
                                  </p:iterate>
                                  <p:childTnLst>
                                    <p:set>
                                      <p:cBhvr>
                                        <p:cTn id="102" dur="1" fill="hold">
                                          <p:stCondLst>
                                            <p:cond delay="0"/>
                                          </p:stCondLst>
                                        </p:cTn>
                                        <p:tgtEl>
                                          <p:spTgt spid="5125">
                                            <p:txEl>
                                              <p:pRg st="4" end="4"/>
                                            </p:txEl>
                                          </p:spTgt>
                                        </p:tgtEl>
                                        <p:attrNameLst>
                                          <p:attrName>style.visibility</p:attrName>
                                        </p:attrNameLst>
                                      </p:cBhvr>
                                      <p:to>
                                        <p:strVal val="visible"/>
                                      </p:to>
                                    </p:set>
                                    <p:anim calcmode="lin" valueType="num">
                                      <p:cBhvr>
                                        <p:cTn id="103" dur="500" fill="hold"/>
                                        <p:tgtEl>
                                          <p:spTgt spid="5125">
                                            <p:txEl>
                                              <p:pRg st="4" end="4"/>
                                            </p:txEl>
                                          </p:spTgt>
                                        </p:tgtEl>
                                        <p:attrNameLst>
                                          <p:attrName>ppt_w</p:attrName>
                                        </p:attrNameLst>
                                      </p:cBhvr>
                                      <p:tavLst>
                                        <p:tav tm="0">
                                          <p:val>
                                            <p:fltVal val="0"/>
                                          </p:val>
                                        </p:tav>
                                        <p:tav tm="100000">
                                          <p:val>
                                            <p:strVal val="#ppt_w"/>
                                          </p:val>
                                        </p:tav>
                                      </p:tavLst>
                                    </p:anim>
                                    <p:anim calcmode="lin" valueType="num">
                                      <p:cBhvr>
                                        <p:cTn id="104" dur="500" fill="hold"/>
                                        <p:tgtEl>
                                          <p:spTgt spid="5125">
                                            <p:txEl>
                                              <p:pRg st="4" end="4"/>
                                            </p:txEl>
                                          </p:spTgt>
                                        </p:tgtEl>
                                        <p:attrNameLst>
                                          <p:attrName>ppt_h</p:attrName>
                                        </p:attrNameLst>
                                      </p:cBhvr>
                                      <p:tavLst>
                                        <p:tav tm="0">
                                          <p:val>
                                            <p:fltVal val="0"/>
                                          </p:val>
                                        </p:tav>
                                        <p:tav tm="100000">
                                          <p:val>
                                            <p:strVal val="#ppt_h"/>
                                          </p:val>
                                        </p:tav>
                                      </p:tavLst>
                                    </p:anim>
                                    <p:anim calcmode="lin" valueType="num">
                                      <p:cBhvr>
                                        <p:cTn id="105" dur="500" fill="hold"/>
                                        <p:tgtEl>
                                          <p:spTgt spid="5125">
                                            <p:txEl>
                                              <p:pRg st="4" end="4"/>
                                            </p:txEl>
                                          </p:spTgt>
                                        </p:tgtEl>
                                        <p:attrNameLst>
                                          <p:attrName>style.rotation</p:attrName>
                                        </p:attrNameLst>
                                      </p:cBhvr>
                                      <p:tavLst>
                                        <p:tav tm="0">
                                          <p:val>
                                            <p:fltVal val="360"/>
                                          </p:val>
                                        </p:tav>
                                        <p:tav tm="100000">
                                          <p:val>
                                            <p:fltVal val="0"/>
                                          </p:val>
                                        </p:tav>
                                      </p:tavLst>
                                    </p:anim>
                                    <p:animEffect transition="in" filter="fade">
                                      <p:cBhvr>
                                        <p:cTn id="106" dur="500"/>
                                        <p:tgtEl>
                                          <p:spTgt spid="5125">
                                            <p:txEl>
                                              <p:pRg st="4" end="4"/>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49" presetClass="entr" presetSubtype="0" decel="100000" fill="hold" grpId="0" nodeType="clickEffect">
                                  <p:stCondLst>
                                    <p:cond delay="0"/>
                                  </p:stCondLst>
                                  <p:iterate type="lt">
                                    <p:tmPct val="10000"/>
                                  </p:iterate>
                                  <p:childTnLst>
                                    <p:set>
                                      <p:cBhvr>
                                        <p:cTn id="110" dur="1" fill="hold">
                                          <p:stCondLst>
                                            <p:cond delay="0"/>
                                          </p:stCondLst>
                                        </p:cTn>
                                        <p:tgtEl>
                                          <p:spTgt spid="5125">
                                            <p:txEl>
                                              <p:pRg st="5" end="5"/>
                                            </p:txEl>
                                          </p:spTgt>
                                        </p:tgtEl>
                                        <p:attrNameLst>
                                          <p:attrName>style.visibility</p:attrName>
                                        </p:attrNameLst>
                                      </p:cBhvr>
                                      <p:to>
                                        <p:strVal val="visible"/>
                                      </p:to>
                                    </p:set>
                                    <p:anim calcmode="lin" valueType="num">
                                      <p:cBhvr>
                                        <p:cTn id="111" dur="500" fill="hold"/>
                                        <p:tgtEl>
                                          <p:spTgt spid="5125">
                                            <p:txEl>
                                              <p:pRg st="5" end="5"/>
                                            </p:txEl>
                                          </p:spTgt>
                                        </p:tgtEl>
                                        <p:attrNameLst>
                                          <p:attrName>ppt_w</p:attrName>
                                        </p:attrNameLst>
                                      </p:cBhvr>
                                      <p:tavLst>
                                        <p:tav tm="0">
                                          <p:val>
                                            <p:fltVal val="0"/>
                                          </p:val>
                                        </p:tav>
                                        <p:tav tm="100000">
                                          <p:val>
                                            <p:strVal val="#ppt_w"/>
                                          </p:val>
                                        </p:tav>
                                      </p:tavLst>
                                    </p:anim>
                                    <p:anim calcmode="lin" valueType="num">
                                      <p:cBhvr>
                                        <p:cTn id="112" dur="500" fill="hold"/>
                                        <p:tgtEl>
                                          <p:spTgt spid="5125">
                                            <p:txEl>
                                              <p:pRg st="5" end="5"/>
                                            </p:txEl>
                                          </p:spTgt>
                                        </p:tgtEl>
                                        <p:attrNameLst>
                                          <p:attrName>ppt_h</p:attrName>
                                        </p:attrNameLst>
                                      </p:cBhvr>
                                      <p:tavLst>
                                        <p:tav tm="0">
                                          <p:val>
                                            <p:fltVal val="0"/>
                                          </p:val>
                                        </p:tav>
                                        <p:tav tm="100000">
                                          <p:val>
                                            <p:strVal val="#ppt_h"/>
                                          </p:val>
                                        </p:tav>
                                      </p:tavLst>
                                    </p:anim>
                                    <p:anim calcmode="lin" valueType="num">
                                      <p:cBhvr>
                                        <p:cTn id="113" dur="500" fill="hold"/>
                                        <p:tgtEl>
                                          <p:spTgt spid="5125">
                                            <p:txEl>
                                              <p:pRg st="5" end="5"/>
                                            </p:txEl>
                                          </p:spTgt>
                                        </p:tgtEl>
                                        <p:attrNameLst>
                                          <p:attrName>style.rotation</p:attrName>
                                        </p:attrNameLst>
                                      </p:cBhvr>
                                      <p:tavLst>
                                        <p:tav tm="0">
                                          <p:val>
                                            <p:fltVal val="360"/>
                                          </p:val>
                                        </p:tav>
                                        <p:tav tm="100000">
                                          <p:val>
                                            <p:fltVal val="0"/>
                                          </p:val>
                                        </p:tav>
                                      </p:tavLst>
                                    </p:anim>
                                    <p:animEffect transition="in" filter="fade">
                                      <p:cBhvr>
                                        <p:cTn id="114" dur="500"/>
                                        <p:tgtEl>
                                          <p:spTgt spid="5125">
                                            <p:txEl>
                                              <p:pRg st="5" end="5"/>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49" presetClass="entr" presetSubtype="0" decel="100000" fill="hold" grpId="0" nodeType="clickEffect">
                                  <p:stCondLst>
                                    <p:cond delay="0"/>
                                  </p:stCondLst>
                                  <p:iterate type="lt">
                                    <p:tmPct val="10000"/>
                                  </p:iterate>
                                  <p:childTnLst>
                                    <p:set>
                                      <p:cBhvr>
                                        <p:cTn id="118" dur="1" fill="hold">
                                          <p:stCondLst>
                                            <p:cond delay="0"/>
                                          </p:stCondLst>
                                        </p:cTn>
                                        <p:tgtEl>
                                          <p:spTgt spid="5125">
                                            <p:txEl>
                                              <p:pRg st="6" end="6"/>
                                            </p:txEl>
                                          </p:spTgt>
                                        </p:tgtEl>
                                        <p:attrNameLst>
                                          <p:attrName>style.visibility</p:attrName>
                                        </p:attrNameLst>
                                      </p:cBhvr>
                                      <p:to>
                                        <p:strVal val="visible"/>
                                      </p:to>
                                    </p:set>
                                    <p:anim calcmode="lin" valueType="num">
                                      <p:cBhvr>
                                        <p:cTn id="119" dur="500" fill="hold"/>
                                        <p:tgtEl>
                                          <p:spTgt spid="5125">
                                            <p:txEl>
                                              <p:pRg st="6" end="6"/>
                                            </p:txEl>
                                          </p:spTgt>
                                        </p:tgtEl>
                                        <p:attrNameLst>
                                          <p:attrName>ppt_w</p:attrName>
                                        </p:attrNameLst>
                                      </p:cBhvr>
                                      <p:tavLst>
                                        <p:tav tm="0">
                                          <p:val>
                                            <p:fltVal val="0"/>
                                          </p:val>
                                        </p:tav>
                                        <p:tav tm="100000">
                                          <p:val>
                                            <p:strVal val="#ppt_w"/>
                                          </p:val>
                                        </p:tav>
                                      </p:tavLst>
                                    </p:anim>
                                    <p:anim calcmode="lin" valueType="num">
                                      <p:cBhvr>
                                        <p:cTn id="120" dur="500" fill="hold"/>
                                        <p:tgtEl>
                                          <p:spTgt spid="5125">
                                            <p:txEl>
                                              <p:pRg st="6" end="6"/>
                                            </p:txEl>
                                          </p:spTgt>
                                        </p:tgtEl>
                                        <p:attrNameLst>
                                          <p:attrName>ppt_h</p:attrName>
                                        </p:attrNameLst>
                                      </p:cBhvr>
                                      <p:tavLst>
                                        <p:tav tm="0">
                                          <p:val>
                                            <p:fltVal val="0"/>
                                          </p:val>
                                        </p:tav>
                                        <p:tav tm="100000">
                                          <p:val>
                                            <p:strVal val="#ppt_h"/>
                                          </p:val>
                                        </p:tav>
                                      </p:tavLst>
                                    </p:anim>
                                    <p:anim calcmode="lin" valueType="num">
                                      <p:cBhvr>
                                        <p:cTn id="121" dur="500" fill="hold"/>
                                        <p:tgtEl>
                                          <p:spTgt spid="5125">
                                            <p:txEl>
                                              <p:pRg st="6" end="6"/>
                                            </p:txEl>
                                          </p:spTgt>
                                        </p:tgtEl>
                                        <p:attrNameLst>
                                          <p:attrName>style.rotation</p:attrName>
                                        </p:attrNameLst>
                                      </p:cBhvr>
                                      <p:tavLst>
                                        <p:tav tm="0">
                                          <p:val>
                                            <p:fltVal val="360"/>
                                          </p:val>
                                        </p:tav>
                                        <p:tav tm="100000">
                                          <p:val>
                                            <p:fltVal val="0"/>
                                          </p:val>
                                        </p:tav>
                                      </p:tavLst>
                                    </p:anim>
                                    <p:animEffect transition="in" filter="fade">
                                      <p:cBhvr>
                                        <p:cTn id="122" dur="500"/>
                                        <p:tgtEl>
                                          <p:spTgt spid="512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4" grpId="0" build="p"/>
      <p:bldP spid="512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00034" y="642918"/>
            <a:ext cx="8229600" cy="1066800"/>
          </a:xfrm>
        </p:spPr>
        <p:txBody>
          <a:bodyPr/>
          <a:lstStyle/>
          <a:p>
            <a:pPr algn="ctr" eaLnBrk="1" fontAlgn="auto" hangingPunct="1">
              <a:spcAft>
                <a:spcPts val="0"/>
              </a:spcAft>
              <a:defRPr/>
            </a:pPr>
            <a:r>
              <a:rPr lang="en-US" sz="4600" dirty="0" err="1">
                <a:latin typeface="Cooper Black" pitchFamily="18" charset="0"/>
              </a:rPr>
              <a:t>Rukun</a:t>
            </a:r>
            <a:r>
              <a:rPr lang="en-US" sz="4600" dirty="0">
                <a:latin typeface="Cooper Black" pitchFamily="18" charset="0"/>
              </a:rPr>
              <a:t> </a:t>
            </a:r>
            <a:r>
              <a:rPr lang="en-US" sz="4600" dirty="0" err="1">
                <a:latin typeface="Cooper Black" pitchFamily="18" charset="0"/>
              </a:rPr>
              <a:t>Haji</a:t>
            </a:r>
            <a:r>
              <a:rPr lang="en-US" sz="4600" dirty="0">
                <a:latin typeface="Cooper Black" pitchFamily="18" charset="0"/>
              </a:rPr>
              <a:t> </a:t>
            </a:r>
            <a:r>
              <a:rPr lang="en-US" sz="4600" dirty="0" err="1">
                <a:latin typeface="Cooper Black" pitchFamily="18" charset="0"/>
              </a:rPr>
              <a:t>dan</a:t>
            </a:r>
            <a:r>
              <a:rPr lang="en-US" sz="4600" dirty="0">
                <a:latin typeface="Cooper Black" pitchFamily="18" charset="0"/>
              </a:rPr>
              <a:t> </a:t>
            </a:r>
            <a:r>
              <a:rPr lang="en-US" sz="4600" dirty="0" err="1">
                <a:latin typeface="Cooper Black" pitchFamily="18" charset="0"/>
              </a:rPr>
              <a:t>Umrah</a:t>
            </a:r>
            <a:endParaRPr lang="en-US" sz="4600" dirty="0">
              <a:latin typeface="Cooper Black" pitchFamily="18" charset="0"/>
            </a:endParaRPr>
          </a:p>
        </p:txBody>
      </p:sp>
      <p:sp>
        <p:nvSpPr>
          <p:cNvPr id="54275" name="Rectangle 3"/>
          <p:cNvSpPr>
            <a:spLocks noGrp="1" noChangeArrowheads="1"/>
          </p:cNvSpPr>
          <p:nvPr>
            <p:ph sz="quarter" idx="1"/>
          </p:nvPr>
        </p:nvSpPr>
        <p:spPr>
          <a:xfrm>
            <a:off x="428596" y="1984375"/>
            <a:ext cx="7467600" cy="4873625"/>
          </a:xfrm>
        </p:spPr>
        <p:txBody>
          <a:bodyPr/>
          <a:lstStyle/>
          <a:p>
            <a:pPr marL="449263" indent="-449263" eaLnBrk="1" hangingPunct="1">
              <a:buFont typeface="Wingdings" pitchFamily="2" charset="2"/>
              <a:buNone/>
            </a:pPr>
            <a:r>
              <a:rPr lang="en-US" dirty="0" smtClean="0"/>
              <a:t>	</a:t>
            </a:r>
            <a:r>
              <a:rPr lang="en-US" sz="3600" dirty="0" err="1" smtClean="0"/>
              <a:t>Rukun</a:t>
            </a:r>
            <a:r>
              <a:rPr lang="en-US" sz="3600" dirty="0" smtClean="0"/>
              <a:t> </a:t>
            </a:r>
            <a:r>
              <a:rPr lang="en-US" sz="3600" dirty="0" err="1" smtClean="0"/>
              <a:t>haji</a:t>
            </a:r>
            <a:r>
              <a:rPr lang="en-US" sz="3600" dirty="0" smtClean="0"/>
              <a:t>/</a:t>
            </a:r>
            <a:r>
              <a:rPr lang="en-US" sz="3600" dirty="0" err="1" smtClean="0"/>
              <a:t>umrah</a:t>
            </a:r>
            <a:r>
              <a:rPr lang="en-US" sz="3600" dirty="0" smtClean="0"/>
              <a:t> </a:t>
            </a:r>
            <a:r>
              <a:rPr lang="en-US" sz="3600" dirty="0" err="1" smtClean="0"/>
              <a:t>adalah</a:t>
            </a:r>
            <a:r>
              <a:rPr lang="en-US" sz="3600" dirty="0" smtClean="0"/>
              <a:t> </a:t>
            </a:r>
            <a:r>
              <a:rPr lang="en-US" sz="3600" dirty="0" err="1" smtClean="0"/>
              <a:t>rangkaian</a:t>
            </a:r>
            <a:r>
              <a:rPr lang="en-US" sz="3600" dirty="0" smtClean="0"/>
              <a:t> </a:t>
            </a:r>
            <a:r>
              <a:rPr lang="en-US" sz="3600" dirty="0" err="1" smtClean="0"/>
              <a:t>amalan</a:t>
            </a:r>
            <a:r>
              <a:rPr lang="en-US" sz="3600" dirty="0" smtClean="0"/>
              <a:t> yang </a:t>
            </a:r>
            <a:r>
              <a:rPr lang="en-US" sz="3600" dirty="0" err="1" smtClean="0"/>
              <a:t>harus</a:t>
            </a:r>
            <a:r>
              <a:rPr lang="en-US" sz="3600" dirty="0" smtClean="0"/>
              <a:t> </a:t>
            </a:r>
            <a:r>
              <a:rPr lang="en-US" sz="3600" dirty="0" err="1" smtClean="0"/>
              <a:t>dilakukan</a:t>
            </a:r>
            <a:r>
              <a:rPr lang="en-US" sz="3600" dirty="0" smtClean="0"/>
              <a:t> </a:t>
            </a:r>
            <a:r>
              <a:rPr lang="en-US" sz="3600" dirty="0" err="1" smtClean="0"/>
              <a:t>dalam</a:t>
            </a:r>
            <a:r>
              <a:rPr lang="en-US" sz="3600" dirty="0" smtClean="0"/>
              <a:t> </a:t>
            </a:r>
            <a:r>
              <a:rPr lang="en-US" sz="3600" dirty="0" err="1" smtClean="0"/>
              <a:t>ibadah</a:t>
            </a:r>
            <a:r>
              <a:rPr lang="en-US" sz="3600" dirty="0" smtClean="0"/>
              <a:t> </a:t>
            </a:r>
            <a:r>
              <a:rPr lang="en-US" sz="3600" dirty="0" err="1" smtClean="0"/>
              <a:t>haji</a:t>
            </a:r>
            <a:r>
              <a:rPr lang="en-US" sz="3600" dirty="0" smtClean="0"/>
              <a:t>/</a:t>
            </a:r>
            <a:r>
              <a:rPr lang="en-US" sz="3600" dirty="0" err="1" smtClean="0"/>
              <a:t>umrah</a:t>
            </a:r>
            <a:r>
              <a:rPr lang="en-US" sz="3600" dirty="0" smtClean="0"/>
              <a:t> </a:t>
            </a:r>
            <a:r>
              <a:rPr lang="en-US" sz="3600" dirty="0" err="1" smtClean="0"/>
              <a:t>dan</a:t>
            </a:r>
            <a:r>
              <a:rPr lang="en-US" sz="3600" dirty="0" smtClean="0"/>
              <a:t> </a:t>
            </a:r>
            <a:r>
              <a:rPr lang="en-US" sz="3600" dirty="0" err="1" smtClean="0"/>
              <a:t>tidak</a:t>
            </a:r>
            <a:r>
              <a:rPr lang="en-US" sz="3600" dirty="0" smtClean="0"/>
              <a:t> </a:t>
            </a:r>
            <a:r>
              <a:rPr lang="en-US" sz="3600" dirty="0" err="1" smtClean="0"/>
              <a:t>dapat</a:t>
            </a:r>
            <a:r>
              <a:rPr lang="en-US" sz="3600" dirty="0" smtClean="0"/>
              <a:t> </a:t>
            </a:r>
            <a:r>
              <a:rPr lang="en-US" sz="3600" dirty="0" err="1" smtClean="0"/>
              <a:t>diganti</a:t>
            </a:r>
            <a:r>
              <a:rPr lang="en-US" sz="3600" dirty="0" smtClean="0"/>
              <a:t> </a:t>
            </a:r>
            <a:r>
              <a:rPr lang="en-US" sz="3600" dirty="0" err="1" smtClean="0"/>
              <a:t>dengan</a:t>
            </a:r>
            <a:r>
              <a:rPr lang="en-US" sz="3600" dirty="0" smtClean="0"/>
              <a:t> yang lain </a:t>
            </a:r>
            <a:r>
              <a:rPr lang="en-US" sz="3600" dirty="0" err="1" smtClean="0"/>
              <a:t>walaupun</a:t>
            </a:r>
            <a:r>
              <a:rPr lang="en-US" sz="3600" dirty="0" smtClean="0"/>
              <a:t> </a:t>
            </a:r>
            <a:r>
              <a:rPr lang="en-US" sz="3600" dirty="0" err="1" smtClean="0"/>
              <a:t>dengan</a:t>
            </a:r>
            <a:r>
              <a:rPr lang="en-US" sz="3600" dirty="0" smtClean="0"/>
              <a:t> dam(</a:t>
            </a:r>
            <a:r>
              <a:rPr lang="en-US" sz="3600" dirty="0" err="1" smtClean="0"/>
              <a:t>denda</a:t>
            </a:r>
            <a:r>
              <a:rPr lang="en-US" sz="3600" dirty="0" smtClean="0"/>
              <a:t>), </a:t>
            </a:r>
            <a:r>
              <a:rPr lang="en-US" sz="3600" dirty="0" err="1" smtClean="0"/>
              <a:t>jika</a:t>
            </a:r>
            <a:r>
              <a:rPr lang="en-US" sz="3600" dirty="0" smtClean="0"/>
              <a:t> </a:t>
            </a:r>
            <a:r>
              <a:rPr lang="en-US" sz="3600" dirty="0" err="1" smtClean="0"/>
              <a:t>ditinggalkan</a:t>
            </a:r>
            <a:r>
              <a:rPr lang="en-US" sz="3600" dirty="0" smtClean="0"/>
              <a:t> </a:t>
            </a:r>
            <a:r>
              <a:rPr lang="en-US" sz="3600" dirty="0" err="1" smtClean="0"/>
              <a:t>maka</a:t>
            </a:r>
            <a:r>
              <a:rPr lang="en-US" sz="3600" dirty="0" smtClean="0"/>
              <a:t> </a:t>
            </a:r>
            <a:r>
              <a:rPr lang="en-US" sz="3600" dirty="0" err="1" smtClean="0"/>
              <a:t>tidak</a:t>
            </a:r>
            <a:r>
              <a:rPr lang="en-US" sz="3600" dirty="0" smtClean="0"/>
              <a:t> </a:t>
            </a:r>
            <a:r>
              <a:rPr lang="en-US" sz="3600" dirty="0" err="1" smtClean="0"/>
              <a:t>sah</a:t>
            </a:r>
            <a:r>
              <a:rPr lang="en-US" sz="3600" dirty="0" smtClean="0"/>
              <a:t> </a:t>
            </a:r>
            <a:r>
              <a:rPr lang="en-US" sz="3600" dirty="0" err="1" smtClean="0"/>
              <a:t>haji</a:t>
            </a:r>
            <a:r>
              <a:rPr lang="en-US" sz="3600" dirty="0" smtClean="0"/>
              <a:t>/</a:t>
            </a:r>
            <a:r>
              <a:rPr lang="en-US" sz="3600" dirty="0" err="1" smtClean="0"/>
              <a:t>umrahnya</a:t>
            </a:r>
            <a:r>
              <a:rPr lang="en-US" sz="3600" dirty="0" smtClean="0"/>
              <a:t>.</a:t>
            </a:r>
          </a:p>
        </p:txBody>
      </p:sp>
    </p:spTree>
  </p:cSld>
  <p:clrMapOvr>
    <a:masterClrMapping/>
  </p:clrMapOvr>
  <p:transition>
    <p:strips dir="ld"/>
    <p:sndAc>
      <p:stSnd>
        <p:snd r:embed="rId3" name="camera.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a:xfrm>
            <a:off x="357158" y="785794"/>
            <a:ext cx="8229600" cy="571488"/>
          </a:xfrm>
        </p:spPr>
        <p:txBody>
          <a:bodyPr>
            <a:normAutofit fontScale="90000"/>
          </a:bodyPr>
          <a:lstStyle/>
          <a:p>
            <a:pPr algn="ctr" eaLnBrk="1" fontAlgn="auto" hangingPunct="1">
              <a:spcAft>
                <a:spcPts val="0"/>
              </a:spcAft>
              <a:defRPr/>
            </a:pPr>
            <a:r>
              <a:rPr lang="en-US" dirty="0" err="1">
                <a:latin typeface="Cooper Black" pitchFamily="18" charset="0"/>
              </a:rPr>
              <a:t>Rukun</a:t>
            </a:r>
            <a:r>
              <a:rPr lang="en-US" dirty="0">
                <a:latin typeface="Cooper Black" pitchFamily="18" charset="0"/>
              </a:rPr>
              <a:t> </a:t>
            </a:r>
            <a:r>
              <a:rPr lang="en-US" dirty="0" err="1">
                <a:latin typeface="Cooper Black" pitchFamily="18" charset="0"/>
              </a:rPr>
              <a:t>Haji</a:t>
            </a:r>
            <a:r>
              <a:rPr lang="en-US" dirty="0">
                <a:latin typeface="Cooper Black" pitchFamily="18" charset="0"/>
              </a:rPr>
              <a:t> </a:t>
            </a:r>
            <a:r>
              <a:rPr lang="en-US" dirty="0" err="1">
                <a:latin typeface="Cooper Black" pitchFamily="18" charset="0"/>
              </a:rPr>
              <a:t>dan</a:t>
            </a:r>
            <a:r>
              <a:rPr lang="en-US" dirty="0">
                <a:latin typeface="Cooper Black" pitchFamily="18" charset="0"/>
              </a:rPr>
              <a:t> </a:t>
            </a:r>
            <a:r>
              <a:rPr lang="en-US" dirty="0" err="1">
                <a:latin typeface="Cooper Black" pitchFamily="18" charset="0"/>
              </a:rPr>
              <a:t>Umrah</a:t>
            </a:r>
            <a:endParaRPr lang="en-US" dirty="0">
              <a:latin typeface="Cooper Black" pitchFamily="18" charset="0"/>
            </a:endParaRPr>
          </a:p>
        </p:txBody>
      </p:sp>
      <p:sp>
        <p:nvSpPr>
          <p:cNvPr id="7173" name="Rectangle 5"/>
          <p:cNvSpPr>
            <a:spLocks noGrp="1" noChangeArrowheads="1"/>
          </p:cNvSpPr>
          <p:nvPr>
            <p:ph sz="quarter" idx="1"/>
          </p:nvPr>
        </p:nvSpPr>
        <p:spPr>
          <a:xfrm>
            <a:off x="323850" y="1657350"/>
            <a:ext cx="4392613" cy="4470400"/>
          </a:xfrm>
        </p:spPr>
        <p:txBody>
          <a:bodyPr/>
          <a:lstStyle/>
          <a:p>
            <a:pPr marL="533400" indent="-533400" eaLnBrk="1" hangingPunct="1">
              <a:lnSpc>
                <a:spcPct val="90000"/>
              </a:lnSpc>
              <a:buFont typeface="Wingdings" pitchFamily="2" charset="2"/>
              <a:buNone/>
            </a:pPr>
            <a:r>
              <a:rPr lang="en-US" sz="3200" dirty="0" err="1" smtClean="0">
                <a:latin typeface="Copperplate Gothic Bold" pitchFamily="34" charset="0"/>
              </a:rPr>
              <a:t>Rukun</a:t>
            </a:r>
            <a:r>
              <a:rPr lang="en-US" sz="3200" dirty="0" smtClean="0">
                <a:latin typeface="Copperplate Gothic Bold" pitchFamily="34" charset="0"/>
              </a:rPr>
              <a:t> </a:t>
            </a:r>
            <a:r>
              <a:rPr lang="en-US" sz="3200" dirty="0" err="1" smtClean="0">
                <a:latin typeface="Copperplate Gothic Bold" pitchFamily="34" charset="0"/>
              </a:rPr>
              <a:t>Haji</a:t>
            </a:r>
            <a:endParaRPr lang="en-US" sz="3200" dirty="0" smtClean="0">
              <a:latin typeface="Copperplate Gothic Bold" pitchFamily="34" charset="0"/>
            </a:endParaRPr>
          </a:p>
          <a:p>
            <a:pPr marL="533400" indent="-533400" eaLnBrk="1" hangingPunct="1">
              <a:lnSpc>
                <a:spcPct val="90000"/>
              </a:lnSpc>
              <a:buFont typeface="Wingdings" pitchFamily="2" charset="2"/>
              <a:buNone/>
            </a:pPr>
            <a:r>
              <a:rPr lang="en-US" sz="3200" dirty="0" smtClean="0"/>
              <a:t>	  </a:t>
            </a:r>
            <a:r>
              <a:rPr lang="en-US" sz="3200" dirty="0" err="1" smtClean="0">
                <a:latin typeface="Bradley Hand ITC" pitchFamily="66" charset="0"/>
              </a:rPr>
              <a:t>adalah</a:t>
            </a:r>
            <a:endParaRPr lang="en-US" sz="3200" dirty="0" smtClean="0">
              <a:latin typeface="Bradley Hand ITC" pitchFamily="66" charset="0"/>
            </a:endParaRPr>
          </a:p>
          <a:p>
            <a:pPr marL="533400" indent="-533400" eaLnBrk="1" hangingPunct="1">
              <a:lnSpc>
                <a:spcPct val="90000"/>
              </a:lnSpc>
              <a:buClr>
                <a:schemeClr val="tx1"/>
              </a:buClr>
              <a:buFontTx/>
              <a:buAutoNum type="alphaLcPeriod"/>
            </a:pPr>
            <a:r>
              <a:rPr lang="en-US" sz="2900" dirty="0" smtClean="0"/>
              <a:t>Ihram (</a:t>
            </a:r>
            <a:r>
              <a:rPr lang="en-US" sz="2900" dirty="0" err="1" smtClean="0"/>
              <a:t>niat</a:t>
            </a:r>
            <a:r>
              <a:rPr lang="en-US" sz="2900" dirty="0" smtClean="0"/>
              <a:t>)</a:t>
            </a:r>
          </a:p>
          <a:p>
            <a:pPr marL="533400" indent="-533400" eaLnBrk="1" hangingPunct="1">
              <a:lnSpc>
                <a:spcPct val="90000"/>
              </a:lnSpc>
              <a:buClr>
                <a:schemeClr val="tx1"/>
              </a:buClr>
              <a:buFontTx/>
              <a:buAutoNum type="alphaLcPeriod"/>
            </a:pPr>
            <a:r>
              <a:rPr lang="en-US" sz="2900" dirty="0" err="1" smtClean="0"/>
              <a:t>Wukuf</a:t>
            </a:r>
            <a:r>
              <a:rPr lang="en-US" sz="2900" dirty="0" smtClean="0"/>
              <a:t> </a:t>
            </a:r>
            <a:r>
              <a:rPr lang="en-US" sz="2900" dirty="0" err="1" smtClean="0"/>
              <a:t>di</a:t>
            </a:r>
            <a:r>
              <a:rPr lang="en-US" sz="2900" dirty="0" smtClean="0"/>
              <a:t> </a:t>
            </a:r>
            <a:r>
              <a:rPr lang="en-US" sz="2900" dirty="0" err="1" smtClean="0"/>
              <a:t>Arafah</a:t>
            </a:r>
            <a:endParaRPr lang="en-US" sz="2900" dirty="0" smtClean="0"/>
          </a:p>
          <a:p>
            <a:pPr marL="533400" indent="-533400" eaLnBrk="1" hangingPunct="1">
              <a:lnSpc>
                <a:spcPct val="90000"/>
              </a:lnSpc>
              <a:buClr>
                <a:schemeClr val="tx1"/>
              </a:buClr>
              <a:buFontTx/>
              <a:buAutoNum type="alphaLcPeriod"/>
            </a:pPr>
            <a:r>
              <a:rPr lang="en-US" sz="2900" dirty="0" err="1" smtClean="0"/>
              <a:t>Tawaf</a:t>
            </a:r>
            <a:r>
              <a:rPr lang="en-US" sz="2900" dirty="0" smtClean="0"/>
              <a:t> </a:t>
            </a:r>
            <a:r>
              <a:rPr lang="en-US" sz="2900" dirty="0" err="1" smtClean="0"/>
              <a:t>di</a:t>
            </a:r>
            <a:r>
              <a:rPr lang="en-US" sz="2900" dirty="0" smtClean="0"/>
              <a:t> </a:t>
            </a:r>
            <a:r>
              <a:rPr lang="en-US" sz="2900" dirty="0" err="1" smtClean="0"/>
              <a:t>Ifadah</a:t>
            </a:r>
            <a:endParaRPr lang="en-US" sz="2900" dirty="0" smtClean="0"/>
          </a:p>
          <a:p>
            <a:pPr marL="533400" indent="-533400" eaLnBrk="1" hangingPunct="1">
              <a:lnSpc>
                <a:spcPct val="90000"/>
              </a:lnSpc>
              <a:buClr>
                <a:schemeClr val="tx1"/>
              </a:buClr>
              <a:buFontTx/>
              <a:buAutoNum type="alphaLcPeriod"/>
            </a:pPr>
            <a:r>
              <a:rPr lang="en-US" sz="2900" dirty="0" err="1" smtClean="0"/>
              <a:t>Sa’i</a:t>
            </a:r>
            <a:endParaRPr lang="en-US" sz="2900" dirty="0" smtClean="0"/>
          </a:p>
          <a:p>
            <a:pPr marL="533400" indent="-533400" eaLnBrk="1" hangingPunct="1">
              <a:lnSpc>
                <a:spcPct val="90000"/>
              </a:lnSpc>
              <a:buClr>
                <a:schemeClr val="tx1"/>
              </a:buClr>
              <a:buFontTx/>
              <a:buAutoNum type="alphaLcPeriod"/>
            </a:pPr>
            <a:r>
              <a:rPr lang="en-US" sz="2900" dirty="0" err="1" smtClean="0"/>
              <a:t>Bercukur</a:t>
            </a:r>
            <a:r>
              <a:rPr lang="en-US" sz="2900" dirty="0" smtClean="0"/>
              <a:t>/</a:t>
            </a:r>
            <a:r>
              <a:rPr lang="en-US" sz="2900" dirty="0" err="1" smtClean="0"/>
              <a:t>menggunting</a:t>
            </a:r>
            <a:r>
              <a:rPr lang="en-US" sz="2900" dirty="0" smtClean="0"/>
              <a:t> </a:t>
            </a:r>
            <a:r>
              <a:rPr lang="en-US" sz="2900" dirty="0" err="1" smtClean="0"/>
              <a:t>rambut</a:t>
            </a:r>
            <a:r>
              <a:rPr lang="en-US" sz="2900" dirty="0" smtClean="0"/>
              <a:t> (</a:t>
            </a:r>
            <a:r>
              <a:rPr lang="en-US" sz="2900" dirty="0" err="1" smtClean="0"/>
              <a:t>tahallul</a:t>
            </a:r>
            <a:r>
              <a:rPr lang="en-US" sz="2900" dirty="0" smtClean="0"/>
              <a:t>)</a:t>
            </a:r>
          </a:p>
          <a:p>
            <a:pPr marL="533400" indent="-533400" eaLnBrk="1" hangingPunct="1">
              <a:lnSpc>
                <a:spcPct val="90000"/>
              </a:lnSpc>
              <a:buClr>
                <a:schemeClr val="tx1"/>
              </a:buClr>
              <a:buFontTx/>
              <a:buAutoNum type="alphaLcPeriod"/>
            </a:pPr>
            <a:r>
              <a:rPr lang="en-US" sz="2900" dirty="0" err="1" smtClean="0"/>
              <a:t>Tertib</a:t>
            </a:r>
            <a:endParaRPr lang="en-US" sz="2900" dirty="0" smtClean="0"/>
          </a:p>
        </p:txBody>
      </p:sp>
      <p:sp>
        <p:nvSpPr>
          <p:cNvPr id="7174" name="Rectangle 6"/>
          <p:cNvSpPr>
            <a:spLocks noGrp="1" noChangeArrowheads="1"/>
          </p:cNvSpPr>
          <p:nvPr>
            <p:ph sz="quarter" idx="2"/>
          </p:nvPr>
        </p:nvSpPr>
        <p:spPr>
          <a:xfrm>
            <a:off x="4651375" y="1600200"/>
            <a:ext cx="4313238" cy="4530725"/>
          </a:xfrm>
        </p:spPr>
        <p:txBody>
          <a:bodyPr/>
          <a:lstStyle/>
          <a:p>
            <a:pPr marL="533400" indent="-533400" eaLnBrk="1" hangingPunct="1">
              <a:lnSpc>
                <a:spcPct val="90000"/>
              </a:lnSpc>
              <a:buFont typeface="Wingdings" pitchFamily="2" charset="2"/>
              <a:buNone/>
            </a:pPr>
            <a:r>
              <a:rPr lang="en-US" sz="3200" smtClean="0">
                <a:latin typeface="Copperplate Gothic Bold" pitchFamily="34" charset="0"/>
              </a:rPr>
              <a:t>Rukun UMRAH</a:t>
            </a:r>
          </a:p>
          <a:p>
            <a:pPr marL="533400" indent="-533400" eaLnBrk="1" hangingPunct="1">
              <a:lnSpc>
                <a:spcPct val="90000"/>
              </a:lnSpc>
              <a:buFont typeface="Wingdings" pitchFamily="2" charset="2"/>
              <a:buNone/>
            </a:pPr>
            <a:r>
              <a:rPr lang="en-US" sz="3200" smtClean="0"/>
              <a:t>      </a:t>
            </a:r>
            <a:r>
              <a:rPr lang="en-US" sz="3200" smtClean="0">
                <a:latin typeface="Bradley Hand ITC" pitchFamily="66" charset="0"/>
              </a:rPr>
              <a:t>adalah</a:t>
            </a:r>
          </a:p>
          <a:p>
            <a:pPr marL="533400" indent="-533400" eaLnBrk="1" hangingPunct="1">
              <a:lnSpc>
                <a:spcPct val="90000"/>
              </a:lnSpc>
              <a:buClr>
                <a:schemeClr val="tx1"/>
              </a:buClr>
              <a:buFontTx/>
              <a:buAutoNum type="alphaLcPeriod"/>
            </a:pPr>
            <a:r>
              <a:rPr lang="en-US" sz="2900" smtClean="0"/>
              <a:t>Ihram (niat)</a:t>
            </a:r>
          </a:p>
          <a:p>
            <a:pPr marL="533400" indent="-533400" eaLnBrk="1" hangingPunct="1">
              <a:lnSpc>
                <a:spcPct val="90000"/>
              </a:lnSpc>
              <a:buClr>
                <a:schemeClr val="tx1"/>
              </a:buClr>
              <a:buFontTx/>
              <a:buAutoNum type="alphaLcPeriod"/>
            </a:pPr>
            <a:r>
              <a:rPr lang="en-US" sz="2900" smtClean="0"/>
              <a:t>Tawaf Umrah</a:t>
            </a:r>
          </a:p>
          <a:p>
            <a:pPr marL="533400" indent="-533400" eaLnBrk="1" hangingPunct="1">
              <a:lnSpc>
                <a:spcPct val="90000"/>
              </a:lnSpc>
              <a:buClr>
                <a:schemeClr val="tx1"/>
              </a:buClr>
              <a:buFontTx/>
              <a:buAutoNum type="alphaLcPeriod"/>
            </a:pPr>
            <a:r>
              <a:rPr lang="en-US" sz="2900" smtClean="0"/>
              <a:t>Sa’i</a:t>
            </a:r>
          </a:p>
          <a:p>
            <a:pPr marL="533400" indent="-533400" eaLnBrk="1" hangingPunct="1">
              <a:lnSpc>
                <a:spcPct val="90000"/>
              </a:lnSpc>
              <a:buClr>
                <a:schemeClr val="tx1"/>
              </a:buClr>
              <a:buFontTx/>
              <a:buAutoNum type="alphaLcPeriod"/>
            </a:pPr>
            <a:r>
              <a:rPr lang="en-US" sz="2900" smtClean="0"/>
              <a:t>Bercukur/menggunting rambut (tahallul)</a:t>
            </a:r>
          </a:p>
          <a:p>
            <a:pPr marL="533400" indent="-533400" eaLnBrk="1" hangingPunct="1">
              <a:lnSpc>
                <a:spcPct val="90000"/>
              </a:lnSpc>
              <a:buClr>
                <a:schemeClr val="tx1"/>
              </a:buClr>
              <a:buFontTx/>
              <a:buAutoNum type="alphaLcPeriod"/>
            </a:pPr>
            <a:r>
              <a:rPr lang="en-US" sz="2900" smtClean="0"/>
              <a:t>Tertib</a:t>
            </a:r>
          </a:p>
          <a:p>
            <a:pPr marL="533400" indent="-533400" eaLnBrk="1" hangingPunct="1">
              <a:lnSpc>
                <a:spcPct val="90000"/>
              </a:lnSpc>
            </a:pPr>
            <a:endParaRPr lang="en-US" sz="29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randombar(horizontal)">
                                      <p:cBhvr>
                                        <p:cTn id="7" dur="600">
                                          <p:stCondLst>
                                            <p:cond delay="0"/>
                                          </p:stCondLst>
                                        </p:cTn>
                                        <p:tgtEl>
                                          <p:spTgt spid="717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173">
                                            <p:txEl>
                                              <p:pRg st="0" end="0"/>
                                            </p:txEl>
                                          </p:spTgt>
                                        </p:tgtEl>
                                        <p:attrNameLst>
                                          <p:attrName>style.visibility</p:attrName>
                                        </p:attrNameLst>
                                      </p:cBhvr>
                                      <p:to>
                                        <p:strVal val="visible"/>
                                      </p:to>
                                    </p:set>
                                    <p:animEffect transition="in" filter="randombar(horizontal)">
                                      <p:cBhvr>
                                        <p:cTn id="12" dur="500"/>
                                        <p:tgtEl>
                                          <p:spTgt spid="717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173">
                                            <p:txEl>
                                              <p:pRg st="1" end="1"/>
                                            </p:txEl>
                                          </p:spTgt>
                                        </p:tgtEl>
                                        <p:attrNameLst>
                                          <p:attrName>style.visibility</p:attrName>
                                        </p:attrNameLst>
                                      </p:cBhvr>
                                      <p:to>
                                        <p:strVal val="visible"/>
                                      </p:to>
                                    </p:set>
                                    <p:animEffect transition="in" filter="randombar(horizontal)">
                                      <p:cBhvr>
                                        <p:cTn id="17" dur="500"/>
                                        <p:tgtEl>
                                          <p:spTgt spid="717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7173">
                                            <p:txEl>
                                              <p:pRg st="2" end="2"/>
                                            </p:txEl>
                                          </p:spTgt>
                                        </p:tgtEl>
                                        <p:attrNameLst>
                                          <p:attrName>style.visibility</p:attrName>
                                        </p:attrNameLst>
                                      </p:cBhvr>
                                      <p:to>
                                        <p:strVal val="visible"/>
                                      </p:to>
                                    </p:set>
                                    <p:animEffect transition="in" filter="randombar(horizontal)">
                                      <p:cBhvr>
                                        <p:cTn id="22" dur="500"/>
                                        <p:tgtEl>
                                          <p:spTgt spid="717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7173">
                                            <p:txEl>
                                              <p:pRg st="3" end="3"/>
                                            </p:txEl>
                                          </p:spTgt>
                                        </p:tgtEl>
                                        <p:attrNameLst>
                                          <p:attrName>style.visibility</p:attrName>
                                        </p:attrNameLst>
                                      </p:cBhvr>
                                      <p:to>
                                        <p:strVal val="visible"/>
                                      </p:to>
                                    </p:set>
                                    <p:animEffect transition="in" filter="randombar(horizontal)">
                                      <p:cBhvr>
                                        <p:cTn id="27" dur="500"/>
                                        <p:tgtEl>
                                          <p:spTgt spid="717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7173">
                                            <p:txEl>
                                              <p:pRg st="4" end="4"/>
                                            </p:txEl>
                                          </p:spTgt>
                                        </p:tgtEl>
                                        <p:attrNameLst>
                                          <p:attrName>style.visibility</p:attrName>
                                        </p:attrNameLst>
                                      </p:cBhvr>
                                      <p:to>
                                        <p:strVal val="visible"/>
                                      </p:to>
                                    </p:set>
                                    <p:animEffect transition="in" filter="randombar(horizontal)">
                                      <p:cBhvr>
                                        <p:cTn id="32" dur="500"/>
                                        <p:tgtEl>
                                          <p:spTgt spid="717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7173">
                                            <p:txEl>
                                              <p:pRg st="5" end="5"/>
                                            </p:txEl>
                                          </p:spTgt>
                                        </p:tgtEl>
                                        <p:attrNameLst>
                                          <p:attrName>style.visibility</p:attrName>
                                        </p:attrNameLst>
                                      </p:cBhvr>
                                      <p:to>
                                        <p:strVal val="visible"/>
                                      </p:to>
                                    </p:set>
                                    <p:animEffect transition="in" filter="randombar(horizontal)">
                                      <p:cBhvr>
                                        <p:cTn id="37" dur="500"/>
                                        <p:tgtEl>
                                          <p:spTgt spid="717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7173">
                                            <p:txEl>
                                              <p:pRg st="6" end="6"/>
                                            </p:txEl>
                                          </p:spTgt>
                                        </p:tgtEl>
                                        <p:attrNameLst>
                                          <p:attrName>style.visibility</p:attrName>
                                        </p:attrNameLst>
                                      </p:cBhvr>
                                      <p:to>
                                        <p:strVal val="visible"/>
                                      </p:to>
                                    </p:set>
                                    <p:animEffect transition="in" filter="randombar(horizontal)">
                                      <p:cBhvr>
                                        <p:cTn id="42" dur="500"/>
                                        <p:tgtEl>
                                          <p:spTgt spid="717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7173">
                                            <p:txEl>
                                              <p:pRg st="7" end="7"/>
                                            </p:txEl>
                                          </p:spTgt>
                                        </p:tgtEl>
                                        <p:attrNameLst>
                                          <p:attrName>style.visibility</p:attrName>
                                        </p:attrNameLst>
                                      </p:cBhvr>
                                      <p:to>
                                        <p:strVal val="visible"/>
                                      </p:to>
                                    </p:set>
                                    <p:animEffect transition="in" filter="randombar(horizontal)">
                                      <p:cBhvr>
                                        <p:cTn id="47" dur="500"/>
                                        <p:tgtEl>
                                          <p:spTgt spid="717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7174">
                                            <p:txEl>
                                              <p:pRg st="0" end="0"/>
                                            </p:txEl>
                                          </p:spTgt>
                                        </p:tgtEl>
                                        <p:attrNameLst>
                                          <p:attrName>style.visibility</p:attrName>
                                        </p:attrNameLst>
                                      </p:cBhvr>
                                      <p:to>
                                        <p:strVal val="visible"/>
                                      </p:to>
                                    </p:set>
                                    <p:animEffect transition="in" filter="randombar(horizontal)">
                                      <p:cBhvr>
                                        <p:cTn id="52" dur="500"/>
                                        <p:tgtEl>
                                          <p:spTgt spid="7174">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7174">
                                            <p:txEl>
                                              <p:pRg st="1" end="1"/>
                                            </p:txEl>
                                          </p:spTgt>
                                        </p:tgtEl>
                                        <p:attrNameLst>
                                          <p:attrName>style.visibility</p:attrName>
                                        </p:attrNameLst>
                                      </p:cBhvr>
                                      <p:to>
                                        <p:strVal val="visible"/>
                                      </p:to>
                                    </p:set>
                                    <p:animEffect transition="in" filter="randombar(horizontal)">
                                      <p:cBhvr>
                                        <p:cTn id="57" dur="500"/>
                                        <p:tgtEl>
                                          <p:spTgt spid="7174">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grpId="0" nodeType="clickEffect">
                                  <p:stCondLst>
                                    <p:cond delay="0"/>
                                  </p:stCondLst>
                                  <p:childTnLst>
                                    <p:set>
                                      <p:cBhvr>
                                        <p:cTn id="61" dur="1" fill="hold">
                                          <p:stCondLst>
                                            <p:cond delay="0"/>
                                          </p:stCondLst>
                                        </p:cTn>
                                        <p:tgtEl>
                                          <p:spTgt spid="7174">
                                            <p:txEl>
                                              <p:pRg st="2" end="2"/>
                                            </p:txEl>
                                          </p:spTgt>
                                        </p:tgtEl>
                                        <p:attrNameLst>
                                          <p:attrName>style.visibility</p:attrName>
                                        </p:attrNameLst>
                                      </p:cBhvr>
                                      <p:to>
                                        <p:strVal val="visible"/>
                                      </p:to>
                                    </p:set>
                                    <p:animEffect transition="in" filter="randombar(horizontal)">
                                      <p:cBhvr>
                                        <p:cTn id="62" dur="500"/>
                                        <p:tgtEl>
                                          <p:spTgt spid="7174">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4" presetClass="entr" presetSubtype="10" fill="hold" grpId="0" nodeType="clickEffect">
                                  <p:stCondLst>
                                    <p:cond delay="0"/>
                                  </p:stCondLst>
                                  <p:childTnLst>
                                    <p:set>
                                      <p:cBhvr>
                                        <p:cTn id="66" dur="1" fill="hold">
                                          <p:stCondLst>
                                            <p:cond delay="0"/>
                                          </p:stCondLst>
                                        </p:cTn>
                                        <p:tgtEl>
                                          <p:spTgt spid="7174">
                                            <p:txEl>
                                              <p:pRg st="3" end="3"/>
                                            </p:txEl>
                                          </p:spTgt>
                                        </p:tgtEl>
                                        <p:attrNameLst>
                                          <p:attrName>style.visibility</p:attrName>
                                        </p:attrNameLst>
                                      </p:cBhvr>
                                      <p:to>
                                        <p:strVal val="visible"/>
                                      </p:to>
                                    </p:set>
                                    <p:animEffect transition="in" filter="randombar(horizontal)">
                                      <p:cBhvr>
                                        <p:cTn id="67" dur="500"/>
                                        <p:tgtEl>
                                          <p:spTgt spid="7174">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4" presetClass="entr" presetSubtype="10" fill="hold" grpId="0" nodeType="clickEffect">
                                  <p:stCondLst>
                                    <p:cond delay="0"/>
                                  </p:stCondLst>
                                  <p:childTnLst>
                                    <p:set>
                                      <p:cBhvr>
                                        <p:cTn id="71" dur="1" fill="hold">
                                          <p:stCondLst>
                                            <p:cond delay="0"/>
                                          </p:stCondLst>
                                        </p:cTn>
                                        <p:tgtEl>
                                          <p:spTgt spid="7174">
                                            <p:txEl>
                                              <p:pRg st="4" end="4"/>
                                            </p:txEl>
                                          </p:spTgt>
                                        </p:tgtEl>
                                        <p:attrNameLst>
                                          <p:attrName>style.visibility</p:attrName>
                                        </p:attrNameLst>
                                      </p:cBhvr>
                                      <p:to>
                                        <p:strVal val="visible"/>
                                      </p:to>
                                    </p:set>
                                    <p:animEffect transition="in" filter="randombar(horizontal)">
                                      <p:cBhvr>
                                        <p:cTn id="72" dur="500"/>
                                        <p:tgtEl>
                                          <p:spTgt spid="7174">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4" presetClass="entr" presetSubtype="10" fill="hold" grpId="0" nodeType="clickEffect">
                                  <p:stCondLst>
                                    <p:cond delay="0"/>
                                  </p:stCondLst>
                                  <p:childTnLst>
                                    <p:set>
                                      <p:cBhvr>
                                        <p:cTn id="76" dur="1" fill="hold">
                                          <p:stCondLst>
                                            <p:cond delay="0"/>
                                          </p:stCondLst>
                                        </p:cTn>
                                        <p:tgtEl>
                                          <p:spTgt spid="7174">
                                            <p:txEl>
                                              <p:pRg st="5" end="5"/>
                                            </p:txEl>
                                          </p:spTgt>
                                        </p:tgtEl>
                                        <p:attrNameLst>
                                          <p:attrName>style.visibility</p:attrName>
                                        </p:attrNameLst>
                                      </p:cBhvr>
                                      <p:to>
                                        <p:strVal val="visible"/>
                                      </p:to>
                                    </p:set>
                                    <p:animEffect transition="in" filter="randombar(horizontal)">
                                      <p:cBhvr>
                                        <p:cTn id="77" dur="500"/>
                                        <p:tgtEl>
                                          <p:spTgt spid="7174">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4" presetClass="entr" presetSubtype="10" fill="hold" grpId="0" nodeType="clickEffect">
                                  <p:stCondLst>
                                    <p:cond delay="0"/>
                                  </p:stCondLst>
                                  <p:childTnLst>
                                    <p:set>
                                      <p:cBhvr>
                                        <p:cTn id="81" dur="1" fill="hold">
                                          <p:stCondLst>
                                            <p:cond delay="0"/>
                                          </p:stCondLst>
                                        </p:cTn>
                                        <p:tgtEl>
                                          <p:spTgt spid="7174">
                                            <p:txEl>
                                              <p:pRg st="6" end="6"/>
                                            </p:txEl>
                                          </p:spTgt>
                                        </p:tgtEl>
                                        <p:attrNameLst>
                                          <p:attrName>style.visibility</p:attrName>
                                        </p:attrNameLst>
                                      </p:cBhvr>
                                      <p:to>
                                        <p:strVal val="visible"/>
                                      </p:to>
                                    </p:set>
                                    <p:animEffect transition="in" filter="randombar(horizontal)">
                                      <p:cBhvr>
                                        <p:cTn id="82" dur="500"/>
                                        <p:tgtEl>
                                          <p:spTgt spid="717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3" grpId="0" build="p"/>
      <p:bldP spid="717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57158" y="571480"/>
            <a:ext cx="8534400" cy="758825"/>
          </a:xfrm>
        </p:spPr>
        <p:txBody>
          <a:bodyPr>
            <a:normAutofit fontScale="90000"/>
          </a:bodyPr>
          <a:lstStyle/>
          <a:p>
            <a:pPr algn="ctr" eaLnBrk="1" fontAlgn="auto" hangingPunct="1">
              <a:spcAft>
                <a:spcPts val="0"/>
              </a:spcAft>
              <a:defRPr/>
            </a:pPr>
            <a:r>
              <a:rPr lang="en-US" sz="4800" dirty="0" err="1">
                <a:solidFill>
                  <a:schemeClr val="accent3">
                    <a:shade val="75000"/>
                  </a:schemeClr>
                </a:solidFill>
                <a:latin typeface="Showcard Gothic" pitchFamily="82" charset="0"/>
              </a:rPr>
              <a:t>Wajib</a:t>
            </a:r>
            <a:r>
              <a:rPr lang="en-US" sz="4800" dirty="0">
                <a:solidFill>
                  <a:schemeClr val="accent3">
                    <a:shade val="75000"/>
                  </a:schemeClr>
                </a:solidFill>
                <a:latin typeface="Showcard Gothic" pitchFamily="82" charset="0"/>
              </a:rPr>
              <a:t> </a:t>
            </a:r>
            <a:r>
              <a:rPr lang="en-US" sz="4800" dirty="0" err="1">
                <a:solidFill>
                  <a:schemeClr val="accent3">
                    <a:shade val="75000"/>
                  </a:schemeClr>
                </a:solidFill>
                <a:latin typeface="Showcard Gothic" pitchFamily="82" charset="0"/>
              </a:rPr>
              <a:t>Haji</a:t>
            </a:r>
            <a:r>
              <a:rPr lang="en-US" sz="4800" dirty="0">
                <a:solidFill>
                  <a:schemeClr val="accent3">
                    <a:shade val="75000"/>
                  </a:schemeClr>
                </a:solidFill>
                <a:latin typeface="Showcard Gothic" pitchFamily="82" charset="0"/>
              </a:rPr>
              <a:t> </a:t>
            </a:r>
            <a:r>
              <a:rPr lang="en-US" sz="4800" dirty="0" err="1">
                <a:solidFill>
                  <a:schemeClr val="accent3">
                    <a:shade val="75000"/>
                  </a:schemeClr>
                </a:solidFill>
                <a:latin typeface="Showcard Gothic" pitchFamily="82" charset="0"/>
              </a:rPr>
              <a:t>dan</a:t>
            </a:r>
            <a:r>
              <a:rPr lang="en-US" sz="4800" dirty="0">
                <a:solidFill>
                  <a:schemeClr val="accent3">
                    <a:shade val="75000"/>
                  </a:schemeClr>
                </a:solidFill>
                <a:latin typeface="Showcard Gothic" pitchFamily="82" charset="0"/>
              </a:rPr>
              <a:t> </a:t>
            </a:r>
            <a:r>
              <a:rPr lang="en-US" sz="4800" dirty="0" err="1">
                <a:solidFill>
                  <a:schemeClr val="accent3">
                    <a:shade val="75000"/>
                  </a:schemeClr>
                </a:solidFill>
                <a:latin typeface="Showcard Gothic" pitchFamily="82" charset="0"/>
              </a:rPr>
              <a:t>Umrah</a:t>
            </a:r>
            <a:endParaRPr lang="en-US" sz="4800" dirty="0">
              <a:solidFill>
                <a:schemeClr val="accent3">
                  <a:shade val="75000"/>
                </a:schemeClr>
              </a:solidFill>
              <a:latin typeface="Showcard Gothic" pitchFamily="82" charset="0"/>
            </a:endParaRPr>
          </a:p>
        </p:txBody>
      </p:sp>
      <p:sp>
        <p:nvSpPr>
          <p:cNvPr id="56323" name="Rectangle 4"/>
          <p:cNvSpPr>
            <a:spLocks noGrp="1" noChangeArrowheads="1"/>
          </p:cNvSpPr>
          <p:nvPr>
            <p:ph sz="half" idx="1"/>
          </p:nvPr>
        </p:nvSpPr>
        <p:spPr>
          <a:xfrm>
            <a:off x="457200" y="1600200"/>
            <a:ext cx="4035425" cy="4533900"/>
          </a:xfrm>
        </p:spPr>
        <p:txBody>
          <a:bodyPr/>
          <a:lstStyle/>
          <a:p>
            <a:pPr eaLnBrk="1" hangingPunct="1">
              <a:lnSpc>
                <a:spcPct val="90000"/>
              </a:lnSpc>
              <a:buFont typeface="Wingdings" pitchFamily="2" charset="2"/>
              <a:buNone/>
            </a:pPr>
            <a:r>
              <a:rPr lang="en-US" sz="3000" dirty="0" err="1" smtClean="0">
                <a:latin typeface="Showcard Gothic" pitchFamily="82" charset="0"/>
              </a:rPr>
              <a:t>Wajib</a:t>
            </a:r>
            <a:r>
              <a:rPr lang="en-US" sz="3000" dirty="0" smtClean="0">
                <a:latin typeface="Showcard Gothic" pitchFamily="82" charset="0"/>
              </a:rPr>
              <a:t> </a:t>
            </a:r>
            <a:r>
              <a:rPr lang="en-US" sz="3000" dirty="0" err="1" smtClean="0">
                <a:latin typeface="Showcard Gothic" pitchFamily="82" charset="0"/>
              </a:rPr>
              <a:t>Haji</a:t>
            </a:r>
            <a:r>
              <a:rPr lang="en-US" dirty="0" smtClean="0"/>
              <a:t> </a:t>
            </a:r>
          </a:p>
          <a:p>
            <a:pPr eaLnBrk="1" hangingPunct="1">
              <a:lnSpc>
                <a:spcPct val="90000"/>
              </a:lnSpc>
              <a:buFont typeface="Wingdings" pitchFamily="2" charset="2"/>
              <a:buNone/>
            </a:pPr>
            <a:r>
              <a:rPr lang="en-US" sz="3200" dirty="0" err="1" smtClean="0">
                <a:latin typeface="Bradley Hand ITC" pitchFamily="66" charset="0"/>
              </a:rPr>
              <a:t>adalah</a:t>
            </a:r>
            <a:r>
              <a:rPr lang="en-US" sz="3200" dirty="0" smtClean="0"/>
              <a:t> </a:t>
            </a:r>
          </a:p>
          <a:p>
            <a:pPr eaLnBrk="1" hangingPunct="1">
              <a:lnSpc>
                <a:spcPct val="90000"/>
              </a:lnSpc>
              <a:buFont typeface="Wingdings" pitchFamily="2" charset="2"/>
              <a:buNone/>
            </a:pPr>
            <a:r>
              <a:rPr lang="en-US" sz="3200" dirty="0" smtClean="0"/>
              <a:t>	</a:t>
            </a:r>
            <a:r>
              <a:rPr lang="en-US" sz="3200" dirty="0" err="1" smtClean="0">
                <a:latin typeface="Comic Sans MS" pitchFamily="66" charset="0"/>
              </a:rPr>
              <a:t>rangkaian</a:t>
            </a:r>
            <a:r>
              <a:rPr lang="en-US" sz="3200" dirty="0" smtClean="0">
                <a:latin typeface="Comic Sans MS" pitchFamily="66" charset="0"/>
              </a:rPr>
              <a:t> </a:t>
            </a:r>
            <a:r>
              <a:rPr lang="en-US" sz="3200" dirty="0" err="1" smtClean="0">
                <a:latin typeface="Comic Sans MS" pitchFamily="66" charset="0"/>
              </a:rPr>
              <a:t>amalan</a:t>
            </a:r>
            <a:r>
              <a:rPr lang="en-US" sz="3200" dirty="0" smtClean="0">
                <a:latin typeface="Comic Sans MS" pitchFamily="66" charset="0"/>
              </a:rPr>
              <a:t> yang </a:t>
            </a:r>
            <a:r>
              <a:rPr lang="en-US" sz="3200" dirty="0" err="1" smtClean="0">
                <a:latin typeface="Comic Sans MS" pitchFamily="66" charset="0"/>
              </a:rPr>
              <a:t>harus</a:t>
            </a:r>
            <a:r>
              <a:rPr lang="en-US" sz="3200" dirty="0" smtClean="0">
                <a:latin typeface="Comic Sans MS" pitchFamily="66" charset="0"/>
              </a:rPr>
              <a:t> </a:t>
            </a:r>
            <a:r>
              <a:rPr lang="en-US" sz="3200" dirty="0" err="1" smtClean="0">
                <a:latin typeface="Comic Sans MS" pitchFamily="66" charset="0"/>
              </a:rPr>
              <a:t>dikerjakan</a:t>
            </a:r>
            <a:r>
              <a:rPr lang="en-US" sz="3200" dirty="0" smtClean="0">
                <a:latin typeface="Comic Sans MS" pitchFamily="66" charset="0"/>
              </a:rPr>
              <a:t> </a:t>
            </a:r>
            <a:r>
              <a:rPr lang="en-US" sz="3200" dirty="0" err="1" smtClean="0">
                <a:latin typeface="Comic Sans MS" pitchFamily="66" charset="0"/>
              </a:rPr>
              <a:t>dalam</a:t>
            </a:r>
            <a:r>
              <a:rPr lang="en-US" sz="3200" dirty="0" smtClean="0">
                <a:latin typeface="Comic Sans MS" pitchFamily="66" charset="0"/>
              </a:rPr>
              <a:t> </a:t>
            </a:r>
            <a:r>
              <a:rPr lang="en-US" sz="3200" dirty="0" err="1" smtClean="0">
                <a:latin typeface="Comic Sans MS" pitchFamily="66" charset="0"/>
              </a:rPr>
              <a:t>ibadah</a:t>
            </a:r>
            <a:r>
              <a:rPr lang="en-US" sz="3200" dirty="0" smtClean="0">
                <a:latin typeface="Comic Sans MS" pitchFamily="66" charset="0"/>
              </a:rPr>
              <a:t> </a:t>
            </a:r>
            <a:r>
              <a:rPr lang="en-US" sz="3200" dirty="0" err="1" smtClean="0">
                <a:latin typeface="Comic Sans MS" pitchFamily="66" charset="0"/>
              </a:rPr>
              <a:t>haji</a:t>
            </a:r>
            <a:r>
              <a:rPr lang="en-US" sz="3200" dirty="0" smtClean="0">
                <a:latin typeface="Comic Sans MS" pitchFamily="66" charset="0"/>
              </a:rPr>
              <a:t>, </a:t>
            </a:r>
            <a:r>
              <a:rPr lang="en-US" sz="3200" dirty="0" err="1" smtClean="0">
                <a:latin typeface="Comic Sans MS" pitchFamily="66" charset="0"/>
              </a:rPr>
              <a:t>bila</a:t>
            </a:r>
            <a:r>
              <a:rPr lang="en-US" sz="3200" dirty="0" smtClean="0">
                <a:latin typeface="Comic Sans MS" pitchFamily="66" charset="0"/>
              </a:rPr>
              <a:t> </a:t>
            </a:r>
            <a:r>
              <a:rPr lang="en-US" sz="3200" dirty="0" err="1" smtClean="0">
                <a:latin typeface="Comic Sans MS" pitchFamily="66" charset="0"/>
              </a:rPr>
              <a:t>tidak</a:t>
            </a:r>
            <a:r>
              <a:rPr lang="en-US" sz="3200" dirty="0" smtClean="0">
                <a:latin typeface="Comic Sans MS" pitchFamily="66" charset="0"/>
              </a:rPr>
              <a:t> </a:t>
            </a:r>
            <a:r>
              <a:rPr lang="en-US" sz="3200" dirty="0" err="1" smtClean="0">
                <a:latin typeface="Comic Sans MS" pitchFamily="66" charset="0"/>
              </a:rPr>
              <a:t>dikerjakan</a:t>
            </a:r>
            <a:r>
              <a:rPr lang="en-US" sz="3200" dirty="0" smtClean="0">
                <a:latin typeface="Comic Sans MS" pitchFamily="66" charset="0"/>
              </a:rPr>
              <a:t> </a:t>
            </a:r>
            <a:r>
              <a:rPr lang="en-US" sz="3200" dirty="0" err="1" smtClean="0">
                <a:latin typeface="Comic Sans MS" pitchFamily="66" charset="0"/>
              </a:rPr>
              <a:t>maka</a:t>
            </a:r>
            <a:r>
              <a:rPr lang="en-US" sz="3200" dirty="0" smtClean="0">
                <a:latin typeface="Comic Sans MS" pitchFamily="66" charset="0"/>
              </a:rPr>
              <a:t> </a:t>
            </a:r>
            <a:r>
              <a:rPr lang="en-US" sz="3200" dirty="0" err="1" smtClean="0">
                <a:latin typeface="Comic Sans MS" pitchFamily="66" charset="0"/>
              </a:rPr>
              <a:t>harus</a:t>
            </a:r>
            <a:r>
              <a:rPr lang="en-US" sz="3200" dirty="0" smtClean="0">
                <a:latin typeface="Comic Sans MS" pitchFamily="66" charset="0"/>
              </a:rPr>
              <a:t> </a:t>
            </a:r>
            <a:r>
              <a:rPr lang="en-US" sz="3200" dirty="0" err="1" smtClean="0">
                <a:latin typeface="Comic Sans MS" pitchFamily="66" charset="0"/>
              </a:rPr>
              <a:t>membayar</a:t>
            </a:r>
            <a:r>
              <a:rPr lang="en-US" sz="3200" dirty="0" smtClean="0">
                <a:latin typeface="Comic Sans MS" pitchFamily="66" charset="0"/>
              </a:rPr>
              <a:t> dam (</a:t>
            </a:r>
            <a:r>
              <a:rPr lang="en-US" sz="3200" dirty="0" err="1" smtClean="0">
                <a:latin typeface="Comic Sans MS" pitchFamily="66" charset="0"/>
              </a:rPr>
              <a:t>denda</a:t>
            </a:r>
            <a:r>
              <a:rPr lang="en-US" sz="3200" dirty="0" smtClean="0">
                <a:latin typeface="Comic Sans MS" pitchFamily="66" charset="0"/>
              </a:rPr>
              <a:t>)</a:t>
            </a:r>
          </a:p>
        </p:txBody>
      </p:sp>
      <p:sp>
        <p:nvSpPr>
          <p:cNvPr id="56324" name="Rectangle 5"/>
          <p:cNvSpPr>
            <a:spLocks noGrp="1" noChangeArrowheads="1"/>
          </p:cNvSpPr>
          <p:nvPr>
            <p:ph sz="half" idx="2"/>
          </p:nvPr>
        </p:nvSpPr>
        <p:spPr>
          <a:xfrm>
            <a:off x="4651375" y="1600200"/>
            <a:ext cx="3952875" cy="4533900"/>
          </a:xfrm>
        </p:spPr>
        <p:txBody>
          <a:bodyPr/>
          <a:lstStyle/>
          <a:p>
            <a:pPr eaLnBrk="1" hangingPunct="1">
              <a:lnSpc>
                <a:spcPct val="90000"/>
              </a:lnSpc>
              <a:buFont typeface="Wingdings" pitchFamily="2" charset="2"/>
              <a:buNone/>
            </a:pPr>
            <a:r>
              <a:rPr lang="en-US" sz="3000" dirty="0" err="1" smtClean="0">
                <a:latin typeface="Showcard Gothic" pitchFamily="82" charset="0"/>
              </a:rPr>
              <a:t>Wajib</a:t>
            </a:r>
            <a:r>
              <a:rPr lang="en-US" sz="3000" dirty="0" smtClean="0">
                <a:latin typeface="Showcard Gothic" pitchFamily="82" charset="0"/>
              </a:rPr>
              <a:t> </a:t>
            </a:r>
            <a:r>
              <a:rPr lang="en-US" sz="3000" dirty="0" err="1" smtClean="0">
                <a:latin typeface="Showcard Gothic" pitchFamily="82" charset="0"/>
              </a:rPr>
              <a:t>Umrah</a:t>
            </a:r>
            <a:r>
              <a:rPr lang="en-US" sz="3000" dirty="0" smtClean="0"/>
              <a:t> </a:t>
            </a:r>
          </a:p>
          <a:p>
            <a:pPr eaLnBrk="1" hangingPunct="1">
              <a:lnSpc>
                <a:spcPct val="90000"/>
              </a:lnSpc>
              <a:buFont typeface="Wingdings" pitchFamily="2" charset="2"/>
              <a:buNone/>
            </a:pPr>
            <a:r>
              <a:rPr lang="en-US" sz="3200" dirty="0" err="1" smtClean="0">
                <a:latin typeface="Bradley Hand ITC" pitchFamily="66" charset="0"/>
              </a:rPr>
              <a:t>adalah</a:t>
            </a:r>
            <a:r>
              <a:rPr lang="en-US" sz="3200" dirty="0" smtClean="0">
                <a:latin typeface="Bradley Hand ITC" pitchFamily="66" charset="0"/>
              </a:rPr>
              <a:t> </a:t>
            </a:r>
          </a:p>
          <a:p>
            <a:pPr eaLnBrk="1" hangingPunct="1">
              <a:lnSpc>
                <a:spcPct val="90000"/>
              </a:lnSpc>
              <a:buFont typeface="Wingdings" pitchFamily="2" charset="2"/>
              <a:buNone/>
            </a:pPr>
            <a:r>
              <a:rPr lang="en-US" sz="3200" dirty="0" smtClean="0"/>
              <a:t>	</a:t>
            </a:r>
            <a:r>
              <a:rPr lang="en-US" sz="3200" dirty="0" err="1" smtClean="0">
                <a:latin typeface="Comic Sans MS" pitchFamily="66" charset="0"/>
              </a:rPr>
              <a:t>rangkaian</a:t>
            </a:r>
            <a:r>
              <a:rPr lang="en-US" sz="3200" dirty="0" smtClean="0">
                <a:latin typeface="Comic Sans MS" pitchFamily="66" charset="0"/>
              </a:rPr>
              <a:t> </a:t>
            </a:r>
            <a:r>
              <a:rPr lang="en-US" sz="3200" dirty="0" err="1" smtClean="0">
                <a:latin typeface="Comic Sans MS" pitchFamily="66" charset="0"/>
              </a:rPr>
              <a:t>amalan</a:t>
            </a:r>
            <a:r>
              <a:rPr lang="en-US" sz="3200" dirty="0" smtClean="0">
                <a:latin typeface="Comic Sans MS" pitchFamily="66" charset="0"/>
              </a:rPr>
              <a:t> yang </a:t>
            </a:r>
            <a:r>
              <a:rPr lang="en-US" sz="3200" dirty="0" err="1" smtClean="0">
                <a:latin typeface="Comic Sans MS" pitchFamily="66" charset="0"/>
              </a:rPr>
              <a:t>harus</a:t>
            </a:r>
            <a:r>
              <a:rPr lang="en-US" sz="3200" dirty="0" smtClean="0">
                <a:latin typeface="Comic Sans MS" pitchFamily="66" charset="0"/>
              </a:rPr>
              <a:t> </a:t>
            </a:r>
            <a:r>
              <a:rPr lang="en-US" sz="3200" dirty="0" err="1" smtClean="0">
                <a:latin typeface="Comic Sans MS" pitchFamily="66" charset="0"/>
              </a:rPr>
              <a:t>dikerjakan</a:t>
            </a:r>
            <a:r>
              <a:rPr lang="en-US" sz="3200" dirty="0" smtClean="0">
                <a:latin typeface="Comic Sans MS" pitchFamily="66" charset="0"/>
              </a:rPr>
              <a:t> </a:t>
            </a:r>
            <a:r>
              <a:rPr lang="en-US" sz="3200" dirty="0" err="1" smtClean="0">
                <a:latin typeface="Comic Sans MS" pitchFamily="66" charset="0"/>
              </a:rPr>
              <a:t>dalam</a:t>
            </a:r>
            <a:r>
              <a:rPr lang="en-US" sz="3200" dirty="0" smtClean="0">
                <a:latin typeface="Comic Sans MS" pitchFamily="66" charset="0"/>
              </a:rPr>
              <a:t> </a:t>
            </a:r>
            <a:r>
              <a:rPr lang="en-US" sz="3200" dirty="0" err="1" smtClean="0">
                <a:latin typeface="Comic Sans MS" pitchFamily="66" charset="0"/>
              </a:rPr>
              <a:t>ibadah</a:t>
            </a:r>
            <a:r>
              <a:rPr lang="en-US" sz="3200" dirty="0" smtClean="0">
                <a:latin typeface="Comic Sans MS" pitchFamily="66" charset="0"/>
              </a:rPr>
              <a:t> </a:t>
            </a:r>
            <a:r>
              <a:rPr lang="en-US" sz="3200" dirty="0" err="1" smtClean="0">
                <a:latin typeface="Comic Sans MS" pitchFamily="66" charset="0"/>
              </a:rPr>
              <a:t>umrah</a:t>
            </a:r>
            <a:r>
              <a:rPr lang="en-US" sz="3200" dirty="0" smtClean="0">
                <a:latin typeface="Comic Sans MS" pitchFamily="66" charset="0"/>
              </a:rPr>
              <a:t>, </a:t>
            </a:r>
            <a:r>
              <a:rPr lang="en-US" sz="3200" dirty="0" err="1" smtClean="0">
                <a:latin typeface="Comic Sans MS" pitchFamily="66" charset="0"/>
              </a:rPr>
              <a:t>bila</a:t>
            </a:r>
            <a:r>
              <a:rPr lang="en-US" sz="3200" dirty="0" smtClean="0">
                <a:latin typeface="Comic Sans MS" pitchFamily="66" charset="0"/>
              </a:rPr>
              <a:t> </a:t>
            </a:r>
            <a:r>
              <a:rPr lang="en-US" sz="3200" dirty="0" err="1" smtClean="0">
                <a:latin typeface="Comic Sans MS" pitchFamily="66" charset="0"/>
              </a:rPr>
              <a:t>tidak</a:t>
            </a:r>
            <a:r>
              <a:rPr lang="en-US" sz="3200" dirty="0" smtClean="0">
                <a:latin typeface="Comic Sans MS" pitchFamily="66" charset="0"/>
              </a:rPr>
              <a:t> </a:t>
            </a:r>
            <a:r>
              <a:rPr lang="en-US" sz="3200" dirty="0" err="1" smtClean="0">
                <a:latin typeface="Comic Sans MS" pitchFamily="66" charset="0"/>
              </a:rPr>
              <a:t>dikerjakan</a:t>
            </a:r>
            <a:r>
              <a:rPr lang="en-US" sz="3200" dirty="0" smtClean="0">
                <a:latin typeface="Comic Sans MS" pitchFamily="66" charset="0"/>
              </a:rPr>
              <a:t> </a:t>
            </a:r>
            <a:r>
              <a:rPr lang="en-US" sz="3200" dirty="0" err="1" smtClean="0">
                <a:latin typeface="Comic Sans MS" pitchFamily="66" charset="0"/>
              </a:rPr>
              <a:t>harus</a:t>
            </a:r>
            <a:r>
              <a:rPr lang="en-US" sz="3200" dirty="0" smtClean="0">
                <a:latin typeface="Comic Sans MS" pitchFamily="66" charset="0"/>
              </a:rPr>
              <a:t> </a:t>
            </a:r>
            <a:r>
              <a:rPr lang="en-US" sz="3200" dirty="0" err="1" smtClean="0">
                <a:latin typeface="Comic Sans MS" pitchFamily="66" charset="0"/>
              </a:rPr>
              <a:t>membayar</a:t>
            </a:r>
            <a:r>
              <a:rPr lang="en-US" sz="3200" dirty="0" smtClean="0">
                <a:latin typeface="Comic Sans MS" pitchFamily="66" charset="0"/>
              </a:rPr>
              <a:t> dam (</a:t>
            </a:r>
            <a:r>
              <a:rPr lang="en-US" sz="3200" dirty="0" err="1" smtClean="0">
                <a:latin typeface="Comic Sans MS" pitchFamily="66" charset="0"/>
              </a:rPr>
              <a:t>denda</a:t>
            </a:r>
            <a:r>
              <a:rPr lang="en-US" sz="3200" dirty="0" smtClean="0">
                <a:latin typeface="Comic Sans MS" pitchFamily="66" charset="0"/>
              </a:rPr>
              <a:t>)</a:t>
            </a:r>
          </a:p>
        </p:txBody>
      </p:sp>
    </p:spTree>
  </p:cSld>
  <p:clrMapOvr>
    <a:masterClrMapping/>
  </p:clrMapOvr>
  <p:transition>
    <p:comb dir="vert"/>
    <p:sndAc>
      <p:stSnd>
        <p:snd r:embed="rId3" name="explode.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642942"/>
          </a:xfrm>
        </p:spPr>
        <p:txBody>
          <a:bodyPr>
            <a:normAutofit fontScale="90000"/>
          </a:bodyPr>
          <a:lstStyle/>
          <a:p>
            <a:r>
              <a:rPr lang="id-ID" dirty="0" smtClean="0"/>
              <a:t>LARANGAN-LARANGAN IHRAM</a:t>
            </a:r>
            <a:endParaRPr lang="id-ID" dirty="0"/>
          </a:p>
        </p:txBody>
      </p:sp>
      <p:sp>
        <p:nvSpPr>
          <p:cNvPr id="3" name="Content Placeholder 2"/>
          <p:cNvSpPr>
            <a:spLocks noGrp="1"/>
          </p:cNvSpPr>
          <p:nvPr>
            <p:ph idx="1"/>
          </p:nvPr>
        </p:nvSpPr>
        <p:spPr>
          <a:xfrm>
            <a:off x="457200" y="1142984"/>
            <a:ext cx="8229600" cy="5431552"/>
          </a:xfrm>
        </p:spPr>
        <p:txBody>
          <a:bodyPr/>
          <a:lstStyle/>
          <a:p>
            <a:pPr marL="624078" indent="-514350">
              <a:buAutoNum type="arabicPeriod"/>
            </a:pPr>
            <a:r>
              <a:rPr lang="id-ID" dirty="0" smtClean="0"/>
              <a:t>Menghilangkan rambut kepala, baik dengan cara dicukur, dicabut atau semisalnya</a:t>
            </a:r>
          </a:p>
          <a:p>
            <a:pPr marL="624078" indent="-514350">
              <a:buAutoNum type="arabicPeriod"/>
            </a:pPr>
            <a:r>
              <a:rPr lang="id-ID" dirty="0" smtClean="0"/>
              <a:t>Memotong kuku</a:t>
            </a:r>
          </a:p>
          <a:p>
            <a:pPr marL="624078" indent="-514350">
              <a:buAutoNum type="arabicPeriod"/>
            </a:pPr>
            <a:r>
              <a:rPr lang="id-ID" dirty="0" smtClean="0"/>
              <a:t>Memakai pakaian yang berjahit (bagi laki-laki) seperti pakaian dan kaos tangan </a:t>
            </a:r>
          </a:p>
          <a:p>
            <a:pPr marL="624078" indent="-514350">
              <a:buAutoNum type="arabicPeriod"/>
            </a:pPr>
            <a:r>
              <a:rPr lang="id-ID" dirty="0" smtClean="0"/>
              <a:t>Menutup kepala dengan sesuatu yang melekat seperti peci dan sejenisnya</a:t>
            </a:r>
          </a:p>
          <a:p>
            <a:pPr marL="624078" indent="-514350">
              <a:buAutoNum type="arabicPeriod"/>
            </a:pPr>
            <a:r>
              <a:rPr lang="id-ID" dirty="0" smtClean="0"/>
              <a:t>Sengaja memakai wewangian setelah ihram pada pakaian, badan atau lainnya </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439718"/>
          </a:xfrm>
        </p:spPr>
        <p:txBody>
          <a:bodyPr>
            <a:normAutofit fontScale="90000"/>
          </a:bodyPr>
          <a:lstStyle/>
          <a:p>
            <a:r>
              <a:rPr lang="id-ID" dirty="0" smtClean="0"/>
              <a:t>RIWAYAT </a:t>
            </a:r>
            <a:endParaRPr lang="id-ID" dirty="0"/>
          </a:p>
        </p:txBody>
      </p:sp>
      <p:sp>
        <p:nvSpPr>
          <p:cNvPr id="3" name="Content Placeholder 2"/>
          <p:cNvSpPr>
            <a:spLocks noGrp="1"/>
          </p:cNvSpPr>
          <p:nvPr>
            <p:ph idx="1"/>
          </p:nvPr>
        </p:nvSpPr>
        <p:spPr>
          <a:xfrm>
            <a:off x="500034" y="1214422"/>
            <a:ext cx="8229600" cy="5340369"/>
          </a:xfrm>
        </p:spPr>
        <p:txBody>
          <a:bodyPr/>
          <a:lstStyle/>
          <a:p>
            <a:r>
              <a:rPr lang="id-ID" dirty="0" smtClean="0"/>
              <a:t>Nama	: H. MUDZAKKIR</a:t>
            </a:r>
          </a:p>
          <a:p>
            <a:r>
              <a:rPr lang="id-ID" dirty="0" smtClean="0"/>
              <a:t>Lahir	: di Tabanan, tgl. 16-11-1960 </a:t>
            </a:r>
          </a:p>
          <a:p>
            <a:r>
              <a:rPr lang="id-ID" dirty="0" smtClean="0"/>
              <a:t>Tugas	: sebagai Kasi Pembinaan Haji dan </a:t>
            </a:r>
          </a:p>
          <a:p>
            <a:pPr lvl="1">
              <a:buNone/>
            </a:pPr>
            <a:r>
              <a:rPr lang="id-ID" dirty="0"/>
              <a:t>	</a:t>
            </a:r>
            <a:r>
              <a:rPr lang="id-ID" dirty="0" smtClean="0"/>
              <a:t>		  Umrah, Kanwil Kemenag Prov. Bali</a:t>
            </a:r>
          </a:p>
          <a:p>
            <a:r>
              <a:rPr lang="id-ID" dirty="0" smtClean="0"/>
              <a:t>Alamat	: Jln. Kresek Gg. Ikan Tongko</a:t>
            </a:r>
          </a:p>
          <a:p>
            <a:pPr>
              <a:buNone/>
            </a:pPr>
            <a:r>
              <a:rPr lang="id-ID" dirty="0" smtClean="0"/>
              <a:t>			  Sesetan – Denpasar Seletan</a:t>
            </a:r>
          </a:p>
          <a:p>
            <a:r>
              <a:rPr lang="id-ID" dirty="0" smtClean="0"/>
              <a:t>Telp	: 08155725421 / 082145959525</a:t>
            </a:r>
          </a:p>
          <a:p>
            <a:pPr>
              <a:buNone/>
            </a:pPr>
            <a:r>
              <a:rPr lang="id-ID" dirty="0" smtClean="0"/>
              <a:t>			</a:t>
            </a:r>
          </a:p>
          <a:p>
            <a:pPr lvl="4">
              <a:buNone/>
            </a:pPr>
            <a:r>
              <a:rPr lang="id-ID" dirty="0"/>
              <a:t>	</a:t>
            </a:r>
            <a:endParaRPr lang="id-ID" sz="3200" dirty="0" smtClean="0"/>
          </a:p>
          <a:p>
            <a:pPr lvl="4">
              <a:buNone/>
            </a:pPr>
            <a:r>
              <a:rPr lang="id-ID" sz="3200" dirty="0"/>
              <a:t>	</a:t>
            </a:r>
            <a:r>
              <a:rPr lang="id-ID" sz="3200" dirty="0" smtClean="0"/>
              <a:t> </a:t>
            </a:r>
          </a:p>
          <a:p>
            <a:pPr lvl="4">
              <a:buNone/>
            </a:pPr>
            <a:endParaRPr lang="id-ID"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8229600" cy="500066"/>
          </a:xfrm>
        </p:spPr>
        <p:txBody>
          <a:bodyPr>
            <a:normAutofit fontScale="90000"/>
          </a:bodyPr>
          <a:lstStyle/>
          <a:p>
            <a:r>
              <a:rPr lang="id-ID" dirty="0" smtClean="0"/>
              <a:t>Lanjutan </a:t>
            </a:r>
            <a:endParaRPr lang="id-ID" dirty="0"/>
          </a:p>
        </p:txBody>
      </p:sp>
      <p:sp>
        <p:nvSpPr>
          <p:cNvPr id="3" name="Content Placeholder 2"/>
          <p:cNvSpPr>
            <a:spLocks noGrp="1"/>
          </p:cNvSpPr>
          <p:nvPr>
            <p:ph idx="1"/>
          </p:nvPr>
        </p:nvSpPr>
        <p:spPr>
          <a:xfrm>
            <a:off x="457200" y="1214422"/>
            <a:ext cx="8229600" cy="5360114"/>
          </a:xfrm>
        </p:spPr>
        <p:txBody>
          <a:bodyPr/>
          <a:lstStyle/>
          <a:p>
            <a:pPr>
              <a:buNone/>
            </a:pPr>
            <a:r>
              <a:rPr lang="id-ID" dirty="0" smtClean="0"/>
              <a:t>6. Berburu binatang darat, baik bagi orang yang ihram maupun tidak, pria maupun wanita, dengan membunuh ataupun mengusirnya di dalam tanah haram. Orang yang sedang ihram tidak diperkenankan melalukan itu diluar atau di dalam tanah haram </a:t>
            </a:r>
          </a:p>
          <a:p>
            <a:pPr>
              <a:buNone/>
            </a:pPr>
            <a:r>
              <a:rPr lang="id-ID" dirty="0" smtClean="0"/>
              <a:t>7. Melangsungkan akad nikah</a:t>
            </a:r>
          </a:p>
          <a:p>
            <a:pPr>
              <a:buNone/>
            </a:pPr>
            <a:r>
              <a:rPr lang="id-ID" dirty="0" smtClean="0"/>
              <a:t>8. Larangan ihram yang terbesar bagi pria dan wanita adalah berhubungan intim </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29600" cy="714380"/>
          </a:xfrm>
        </p:spPr>
        <p:txBody>
          <a:bodyPr/>
          <a:lstStyle/>
          <a:p>
            <a:r>
              <a:rPr lang="id-ID" dirty="0" smtClean="0"/>
              <a:t>BACAAN TALBIYAH </a:t>
            </a:r>
            <a:endParaRPr lang="id-ID" dirty="0"/>
          </a:p>
        </p:txBody>
      </p:sp>
      <p:sp>
        <p:nvSpPr>
          <p:cNvPr id="3" name="Content Placeholder 2"/>
          <p:cNvSpPr>
            <a:spLocks noGrp="1"/>
          </p:cNvSpPr>
          <p:nvPr>
            <p:ph idx="1"/>
          </p:nvPr>
        </p:nvSpPr>
        <p:spPr>
          <a:xfrm>
            <a:off x="457200" y="1428736"/>
            <a:ext cx="8229600" cy="5145800"/>
          </a:xfrm>
        </p:spPr>
        <p:txBody>
          <a:bodyPr/>
          <a:lstStyle/>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Text Box 4"/>
          <p:cNvSpPr txBox="1">
            <a:spLocks noChangeArrowheads="1"/>
          </p:cNvSpPr>
          <p:nvPr/>
        </p:nvSpPr>
        <p:spPr bwMode="auto">
          <a:xfrm>
            <a:off x="914400" y="3900488"/>
            <a:ext cx="6096000" cy="519112"/>
          </a:xfrm>
          <a:prstGeom prst="rect">
            <a:avLst/>
          </a:prstGeom>
          <a:noFill/>
          <a:ln w="9525">
            <a:noFill/>
            <a:miter lim="800000"/>
            <a:headEnd/>
            <a:tailEnd/>
          </a:ln>
        </p:spPr>
        <p:txBody>
          <a:bodyPr>
            <a:spAutoFit/>
          </a:bodyPr>
          <a:lstStyle/>
          <a:p>
            <a:pPr>
              <a:spcBef>
                <a:spcPct val="50000"/>
              </a:spcBef>
            </a:pPr>
            <a:r>
              <a:rPr lang="en-US" sz="2800" b="1" u="sng">
                <a:solidFill>
                  <a:srgbClr val="000066"/>
                </a:solidFill>
                <a:latin typeface="Arial" charset="0"/>
              </a:rPr>
              <a:t>WAKTU MEMBACA TALBIYAH</a:t>
            </a:r>
          </a:p>
        </p:txBody>
      </p:sp>
      <p:sp>
        <p:nvSpPr>
          <p:cNvPr id="88069" name="Text Box 5"/>
          <p:cNvSpPr txBox="1">
            <a:spLocks noChangeArrowheads="1"/>
          </p:cNvSpPr>
          <p:nvPr/>
        </p:nvSpPr>
        <p:spPr bwMode="auto">
          <a:xfrm>
            <a:off x="1371600" y="4648200"/>
            <a:ext cx="6286500" cy="701675"/>
          </a:xfrm>
          <a:prstGeom prst="rect">
            <a:avLst/>
          </a:prstGeom>
          <a:noFill/>
          <a:ln w="9525">
            <a:noFill/>
            <a:miter lim="800000"/>
            <a:headEnd/>
            <a:tailEnd/>
          </a:ln>
        </p:spPr>
        <p:txBody>
          <a:bodyPr>
            <a:spAutoFit/>
          </a:bodyPr>
          <a:lstStyle/>
          <a:p>
            <a:pPr>
              <a:spcBef>
                <a:spcPct val="50000"/>
              </a:spcBef>
            </a:pPr>
            <a:r>
              <a:rPr lang="en-US" b="1">
                <a:latin typeface="Arial" charset="0"/>
              </a:rPr>
              <a:t>BAGI YANG MELAKSANAKAN UMRAH, DIMULAI SEJAK NIAT SAMPAI AKAN MULAI TAWAF</a:t>
            </a:r>
            <a:r>
              <a:rPr lang="en-US"/>
              <a:t> </a:t>
            </a:r>
          </a:p>
        </p:txBody>
      </p:sp>
      <p:sp>
        <p:nvSpPr>
          <p:cNvPr id="88070" name="Text Box 6"/>
          <p:cNvSpPr txBox="1">
            <a:spLocks noChangeArrowheads="1"/>
          </p:cNvSpPr>
          <p:nvPr/>
        </p:nvSpPr>
        <p:spPr bwMode="auto">
          <a:xfrm>
            <a:off x="1066800" y="4648200"/>
            <a:ext cx="457200" cy="396875"/>
          </a:xfrm>
          <a:prstGeom prst="rect">
            <a:avLst/>
          </a:prstGeom>
          <a:noFill/>
          <a:ln w="9525">
            <a:noFill/>
            <a:miter lim="800000"/>
            <a:headEnd/>
            <a:tailEnd/>
          </a:ln>
        </p:spPr>
        <p:txBody>
          <a:bodyPr>
            <a:spAutoFit/>
          </a:bodyPr>
          <a:lstStyle/>
          <a:p>
            <a:pPr>
              <a:spcBef>
                <a:spcPct val="50000"/>
              </a:spcBef>
            </a:pPr>
            <a:r>
              <a:rPr lang="en-US"/>
              <a:t>1.</a:t>
            </a:r>
          </a:p>
        </p:txBody>
      </p:sp>
      <p:sp>
        <p:nvSpPr>
          <p:cNvPr id="88071" name="Text Box 7"/>
          <p:cNvSpPr txBox="1">
            <a:spLocks noChangeArrowheads="1"/>
          </p:cNvSpPr>
          <p:nvPr/>
        </p:nvSpPr>
        <p:spPr bwMode="auto">
          <a:xfrm>
            <a:off x="1409700" y="5381625"/>
            <a:ext cx="6629400" cy="762000"/>
          </a:xfrm>
          <a:prstGeom prst="rect">
            <a:avLst/>
          </a:prstGeom>
          <a:noFill/>
          <a:ln w="9525">
            <a:noFill/>
            <a:miter lim="800000"/>
            <a:headEnd/>
            <a:tailEnd/>
          </a:ln>
        </p:spPr>
        <p:txBody>
          <a:bodyPr>
            <a:spAutoFit/>
          </a:bodyPr>
          <a:lstStyle/>
          <a:p>
            <a:r>
              <a:rPr lang="en-US" b="1">
                <a:latin typeface="Arial" charset="0"/>
              </a:rPr>
              <a:t>BAGI YANG MELAKSANAKAN HAJI, DIMULAI SEJAK NIAT SAMPAI MELONTAR JUMRAH AQABAH</a:t>
            </a:r>
            <a:r>
              <a:rPr lang="en-US" sz="2400"/>
              <a:t> </a:t>
            </a:r>
          </a:p>
        </p:txBody>
      </p:sp>
      <p:sp>
        <p:nvSpPr>
          <p:cNvPr id="88072" name="Text Box 8"/>
          <p:cNvSpPr txBox="1">
            <a:spLocks noChangeArrowheads="1"/>
          </p:cNvSpPr>
          <p:nvPr/>
        </p:nvSpPr>
        <p:spPr bwMode="auto">
          <a:xfrm>
            <a:off x="1066800" y="5381625"/>
            <a:ext cx="457200" cy="396875"/>
          </a:xfrm>
          <a:prstGeom prst="rect">
            <a:avLst/>
          </a:prstGeom>
          <a:noFill/>
          <a:ln w="9525">
            <a:noFill/>
            <a:miter lim="800000"/>
            <a:headEnd/>
            <a:tailEnd/>
          </a:ln>
        </p:spPr>
        <p:txBody>
          <a:bodyPr>
            <a:spAutoFit/>
          </a:bodyPr>
          <a:lstStyle/>
          <a:p>
            <a:pPr>
              <a:spcBef>
                <a:spcPct val="50000"/>
              </a:spcBef>
            </a:pPr>
            <a:r>
              <a:rPr lang="en-US"/>
              <a:t>2.</a:t>
            </a:r>
          </a:p>
        </p:txBody>
      </p:sp>
      <p:sp>
        <p:nvSpPr>
          <p:cNvPr id="88073" name="Text Box 9"/>
          <p:cNvSpPr txBox="1">
            <a:spLocks noChangeArrowheads="1"/>
          </p:cNvSpPr>
          <p:nvPr/>
        </p:nvSpPr>
        <p:spPr bwMode="auto">
          <a:xfrm>
            <a:off x="2057400" y="304800"/>
            <a:ext cx="4419600" cy="641350"/>
          </a:xfrm>
          <a:prstGeom prst="rect">
            <a:avLst/>
          </a:prstGeom>
          <a:noFill/>
          <a:ln w="9525">
            <a:noFill/>
            <a:miter lim="800000"/>
            <a:headEnd/>
            <a:tailEnd/>
          </a:ln>
        </p:spPr>
        <p:txBody>
          <a:bodyPr>
            <a:spAutoFit/>
          </a:bodyPr>
          <a:lstStyle/>
          <a:p>
            <a:pPr algn="ctr">
              <a:spcBef>
                <a:spcPct val="50000"/>
              </a:spcBef>
            </a:pPr>
            <a:r>
              <a:rPr lang="en-US" sz="3600" b="1">
                <a:solidFill>
                  <a:srgbClr val="000066"/>
                </a:solidFill>
                <a:latin typeface="Arial Black" pitchFamily="34" charset="0"/>
              </a:rPr>
              <a:t>TALBIYAH</a:t>
            </a:r>
          </a:p>
        </p:txBody>
      </p:sp>
      <p:pic>
        <p:nvPicPr>
          <p:cNvPr id="88075" name="Picture 11"/>
          <p:cNvPicPr>
            <a:picLocks noChangeAspect="1" noChangeArrowheads="1"/>
          </p:cNvPicPr>
          <p:nvPr/>
        </p:nvPicPr>
        <p:blipFill>
          <a:blip r:embed="rId2"/>
          <a:srcRect/>
          <a:stretch>
            <a:fillRect/>
          </a:stretch>
        </p:blipFill>
        <p:spPr bwMode="auto">
          <a:xfrm>
            <a:off x="914400" y="1085850"/>
            <a:ext cx="6705600" cy="21907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8073"/>
                                        </p:tgtEl>
                                        <p:attrNameLst>
                                          <p:attrName>style.visibility</p:attrName>
                                        </p:attrNameLst>
                                      </p:cBhvr>
                                      <p:to>
                                        <p:strVal val="visible"/>
                                      </p:to>
                                    </p:set>
                                    <p:animEffect transition="in" filter="blinds(horizontal)">
                                      <p:cBhvr>
                                        <p:cTn id="7" dur="500"/>
                                        <p:tgtEl>
                                          <p:spTgt spid="8807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8075"/>
                                        </p:tgtEl>
                                        <p:attrNameLst>
                                          <p:attrName>style.visibility</p:attrName>
                                        </p:attrNameLst>
                                      </p:cBhvr>
                                      <p:to>
                                        <p:strVal val="visible"/>
                                      </p:to>
                                    </p:set>
                                    <p:animEffect transition="in" filter="dissolve">
                                      <p:cBhvr>
                                        <p:cTn id="12" dur="500"/>
                                        <p:tgtEl>
                                          <p:spTgt spid="8807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8068"/>
                                        </p:tgtEl>
                                        <p:attrNameLst>
                                          <p:attrName>style.visibility</p:attrName>
                                        </p:attrNameLst>
                                      </p:cBhvr>
                                      <p:to>
                                        <p:strVal val="visible"/>
                                      </p:to>
                                    </p:set>
                                    <p:animEffect transition="in" filter="box(in)">
                                      <p:cBhvr>
                                        <p:cTn id="17" dur="500"/>
                                        <p:tgtEl>
                                          <p:spTgt spid="8806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8070"/>
                                        </p:tgtEl>
                                        <p:attrNameLst>
                                          <p:attrName>style.visibility</p:attrName>
                                        </p:attrNameLst>
                                      </p:cBhvr>
                                      <p:to>
                                        <p:strVal val="visible"/>
                                      </p:to>
                                    </p:set>
                                    <p:anim calcmode="lin" valueType="num">
                                      <p:cBhvr additive="base">
                                        <p:cTn id="22" dur="500" fill="hold"/>
                                        <p:tgtEl>
                                          <p:spTgt spid="88070"/>
                                        </p:tgtEl>
                                        <p:attrNameLst>
                                          <p:attrName>ppt_x</p:attrName>
                                        </p:attrNameLst>
                                      </p:cBhvr>
                                      <p:tavLst>
                                        <p:tav tm="0">
                                          <p:val>
                                            <p:strVal val="#ppt_x"/>
                                          </p:val>
                                        </p:tav>
                                        <p:tav tm="100000">
                                          <p:val>
                                            <p:strVal val="#ppt_x"/>
                                          </p:val>
                                        </p:tav>
                                      </p:tavLst>
                                    </p:anim>
                                    <p:anim calcmode="lin" valueType="num">
                                      <p:cBhvr additive="base">
                                        <p:cTn id="23" dur="500" fill="hold"/>
                                        <p:tgtEl>
                                          <p:spTgt spid="88070"/>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88069"/>
                                        </p:tgtEl>
                                        <p:attrNameLst>
                                          <p:attrName>style.visibility</p:attrName>
                                        </p:attrNameLst>
                                      </p:cBhvr>
                                      <p:to>
                                        <p:strVal val="visible"/>
                                      </p:to>
                                    </p:set>
                                    <p:anim calcmode="lin" valueType="num">
                                      <p:cBhvr additive="base">
                                        <p:cTn id="26" dur="500" fill="hold"/>
                                        <p:tgtEl>
                                          <p:spTgt spid="88069"/>
                                        </p:tgtEl>
                                        <p:attrNameLst>
                                          <p:attrName>ppt_x</p:attrName>
                                        </p:attrNameLst>
                                      </p:cBhvr>
                                      <p:tavLst>
                                        <p:tav tm="0">
                                          <p:val>
                                            <p:strVal val="#ppt_x"/>
                                          </p:val>
                                        </p:tav>
                                        <p:tav tm="100000">
                                          <p:val>
                                            <p:strVal val="#ppt_x"/>
                                          </p:val>
                                        </p:tav>
                                      </p:tavLst>
                                    </p:anim>
                                    <p:anim calcmode="lin" valueType="num">
                                      <p:cBhvr additive="base">
                                        <p:cTn id="27" dur="500" fill="hold"/>
                                        <p:tgtEl>
                                          <p:spTgt spid="88069"/>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88072"/>
                                        </p:tgtEl>
                                        <p:attrNameLst>
                                          <p:attrName>style.visibility</p:attrName>
                                        </p:attrNameLst>
                                      </p:cBhvr>
                                      <p:to>
                                        <p:strVal val="visible"/>
                                      </p:to>
                                    </p:set>
                                    <p:anim calcmode="lin" valueType="num">
                                      <p:cBhvr additive="base">
                                        <p:cTn id="32" dur="500" fill="hold"/>
                                        <p:tgtEl>
                                          <p:spTgt spid="88072"/>
                                        </p:tgtEl>
                                        <p:attrNameLst>
                                          <p:attrName>ppt_x</p:attrName>
                                        </p:attrNameLst>
                                      </p:cBhvr>
                                      <p:tavLst>
                                        <p:tav tm="0">
                                          <p:val>
                                            <p:strVal val="#ppt_x"/>
                                          </p:val>
                                        </p:tav>
                                        <p:tav tm="100000">
                                          <p:val>
                                            <p:strVal val="#ppt_x"/>
                                          </p:val>
                                        </p:tav>
                                      </p:tavLst>
                                    </p:anim>
                                    <p:anim calcmode="lin" valueType="num">
                                      <p:cBhvr additive="base">
                                        <p:cTn id="33" dur="500" fill="hold"/>
                                        <p:tgtEl>
                                          <p:spTgt spid="88072"/>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88071"/>
                                        </p:tgtEl>
                                        <p:attrNameLst>
                                          <p:attrName>style.visibility</p:attrName>
                                        </p:attrNameLst>
                                      </p:cBhvr>
                                      <p:to>
                                        <p:strVal val="visible"/>
                                      </p:to>
                                    </p:set>
                                    <p:anim calcmode="lin" valueType="num">
                                      <p:cBhvr additive="base">
                                        <p:cTn id="36" dur="500" fill="hold"/>
                                        <p:tgtEl>
                                          <p:spTgt spid="88071"/>
                                        </p:tgtEl>
                                        <p:attrNameLst>
                                          <p:attrName>ppt_x</p:attrName>
                                        </p:attrNameLst>
                                      </p:cBhvr>
                                      <p:tavLst>
                                        <p:tav tm="0">
                                          <p:val>
                                            <p:strVal val="#ppt_x"/>
                                          </p:val>
                                        </p:tav>
                                        <p:tav tm="100000">
                                          <p:val>
                                            <p:strVal val="#ppt_x"/>
                                          </p:val>
                                        </p:tav>
                                      </p:tavLst>
                                    </p:anim>
                                    <p:anim calcmode="lin" valueType="num">
                                      <p:cBhvr additive="base">
                                        <p:cTn id="37" dur="500" fill="hold"/>
                                        <p:tgtEl>
                                          <p:spTgt spid="880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8" grpId="0"/>
      <p:bldP spid="88069" grpId="0"/>
      <p:bldP spid="88070" grpId="0"/>
      <p:bldP spid="88071" grpId="0"/>
      <p:bldP spid="88072" grpId="0"/>
      <p:bldP spid="8807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7" name="Text Box 5"/>
          <p:cNvSpPr txBox="1">
            <a:spLocks noChangeArrowheads="1"/>
          </p:cNvSpPr>
          <p:nvPr/>
        </p:nvSpPr>
        <p:spPr bwMode="auto">
          <a:xfrm>
            <a:off x="1676400" y="762000"/>
            <a:ext cx="4343400" cy="519113"/>
          </a:xfrm>
          <a:prstGeom prst="rect">
            <a:avLst/>
          </a:prstGeom>
          <a:noFill/>
          <a:ln w="9525">
            <a:noFill/>
            <a:miter lim="800000"/>
            <a:headEnd/>
            <a:tailEnd/>
          </a:ln>
        </p:spPr>
        <p:txBody>
          <a:bodyPr>
            <a:spAutoFit/>
          </a:bodyPr>
          <a:lstStyle/>
          <a:p>
            <a:pPr algn="ctr">
              <a:spcBef>
                <a:spcPct val="50000"/>
              </a:spcBef>
            </a:pPr>
            <a:r>
              <a:rPr lang="en-US" sz="2800" b="1">
                <a:solidFill>
                  <a:srgbClr val="000066"/>
                </a:solidFill>
                <a:latin typeface="Arial Black" pitchFamily="34" charset="0"/>
              </a:rPr>
              <a:t>DO'A TAWAF</a:t>
            </a:r>
            <a:r>
              <a:rPr lang="en-US" sz="2800" b="1">
                <a:latin typeface="Arial Black" pitchFamily="34" charset="0"/>
              </a:rPr>
              <a:t> </a:t>
            </a:r>
          </a:p>
        </p:txBody>
      </p:sp>
      <p:sp>
        <p:nvSpPr>
          <p:cNvPr id="125958" name="Rectangle 6"/>
          <p:cNvSpPr>
            <a:spLocks noChangeArrowheads="1"/>
          </p:cNvSpPr>
          <p:nvPr/>
        </p:nvSpPr>
        <p:spPr bwMode="auto">
          <a:xfrm>
            <a:off x="609600" y="1295400"/>
            <a:ext cx="7162800" cy="1311275"/>
          </a:xfrm>
          <a:prstGeom prst="rect">
            <a:avLst/>
          </a:prstGeom>
          <a:noFill/>
          <a:ln w="9525">
            <a:noFill/>
            <a:miter lim="800000"/>
            <a:headEnd/>
            <a:tailEnd/>
          </a:ln>
        </p:spPr>
        <p:txBody>
          <a:bodyPr anchor="ctr">
            <a:spAutoFit/>
          </a:bodyPr>
          <a:lstStyle/>
          <a:p>
            <a:r>
              <a:rPr lang="en-US" b="1" dirty="0"/>
              <a:t>DALAM HADIS YANG DIRIWAYATKAN IBNU MAJAH DARI ABU HURAIRAH R.A. NABI MENGANJURKAN UNTUK MEMBACA DO'A DALAM TAWAF SEBAGAI BERIKUT :</a:t>
            </a:r>
          </a:p>
        </p:txBody>
      </p:sp>
      <p:pic>
        <p:nvPicPr>
          <p:cNvPr id="125959" name="Picture 7"/>
          <p:cNvPicPr>
            <a:picLocks noChangeAspect="1" noChangeArrowheads="1"/>
          </p:cNvPicPr>
          <p:nvPr/>
        </p:nvPicPr>
        <p:blipFill>
          <a:blip r:embed="rId2"/>
          <a:srcRect/>
          <a:stretch>
            <a:fillRect/>
          </a:stretch>
        </p:blipFill>
        <p:spPr bwMode="auto">
          <a:xfrm>
            <a:off x="762000" y="2667000"/>
            <a:ext cx="6553200" cy="1219200"/>
          </a:xfrm>
          <a:prstGeom prst="rect">
            <a:avLst/>
          </a:prstGeom>
          <a:noFill/>
          <a:ln w="9525">
            <a:noFill/>
            <a:miter lim="800000"/>
            <a:headEnd/>
            <a:tailEnd/>
          </a:ln>
        </p:spPr>
      </p:pic>
      <p:sp>
        <p:nvSpPr>
          <p:cNvPr id="125960" name="Rectangle 8"/>
          <p:cNvSpPr>
            <a:spLocks noChangeArrowheads="1"/>
          </p:cNvSpPr>
          <p:nvPr/>
        </p:nvSpPr>
        <p:spPr bwMode="auto">
          <a:xfrm>
            <a:off x="762000" y="3962400"/>
            <a:ext cx="6324600" cy="2530475"/>
          </a:xfrm>
          <a:prstGeom prst="rect">
            <a:avLst/>
          </a:prstGeom>
          <a:noFill/>
          <a:ln w="9525">
            <a:noFill/>
            <a:miter lim="800000"/>
            <a:headEnd/>
            <a:tailEnd/>
          </a:ln>
        </p:spPr>
        <p:txBody>
          <a:bodyPr anchor="ctr">
            <a:spAutoFit/>
          </a:bodyPr>
          <a:lstStyle/>
          <a:p>
            <a:pPr algn="ctr"/>
            <a:r>
              <a:rPr lang="en-US" b="1">
                <a:solidFill>
                  <a:srgbClr val="000066"/>
                </a:solidFill>
                <a:latin typeface="Arial" charset="0"/>
              </a:rPr>
              <a:t>ARTINYA : </a:t>
            </a:r>
          </a:p>
          <a:p>
            <a:r>
              <a:rPr lang="en-US" i="1">
                <a:solidFill>
                  <a:srgbClr val="000066"/>
                </a:solidFill>
                <a:latin typeface="Arial" charset="0"/>
              </a:rPr>
              <a:t>"MAHA SUCI ALLAH. SEGALA PUJI BAGI ALLAH. TIDAK ADA TUHAN YANG (BERHAK) DISEMBAH SELAIN ALLAH. ALLAH MAHA BESAR. TIADA DAYA (UNTUK MEMPEROLEH MANFAAT) DAN KEMAMPUAN (UNTUK MENOLAK KESULITAN) KECUALI BERSUMBER DARI ALLAH YANG MAHA TINGGI DAN MAHA AGUNG)".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5957"/>
                                        </p:tgtEl>
                                        <p:attrNameLst>
                                          <p:attrName>style.visibility</p:attrName>
                                        </p:attrNameLst>
                                      </p:cBhvr>
                                      <p:to>
                                        <p:strVal val="visible"/>
                                      </p:to>
                                    </p:set>
                                    <p:animEffect transition="in" filter="box(in)">
                                      <p:cBhvr>
                                        <p:cTn id="7" dur="500"/>
                                        <p:tgtEl>
                                          <p:spTgt spid="12595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25958"/>
                                        </p:tgtEl>
                                        <p:attrNameLst>
                                          <p:attrName>style.visibility</p:attrName>
                                        </p:attrNameLst>
                                      </p:cBhvr>
                                      <p:to>
                                        <p:strVal val="visible"/>
                                      </p:to>
                                    </p:set>
                                    <p:animEffect transition="in" filter="checkerboard(across)">
                                      <p:cBhvr>
                                        <p:cTn id="12" dur="500"/>
                                        <p:tgtEl>
                                          <p:spTgt spid="125958"/>
                                        </p:tgtEl>
                                      </p:cBhvr>
                                    </p:animEffect>
                                  </p:childTnLst>
                                </p:cTn>
                              </p:par>
                              <p:par>
                                <p:cTn id="13" presetID="5" presetClass="entr" presetSubtype="10" fill="hold" nodeType="withEffect">
                                  <p:stCondLst>
                                    <p:cond delay="0"/>
                                  </p:stCondLst>
                                  <p:childTnLst>
                                    <p:set>
                                      <p:cBhvr>
                                        <p:cTn id="14" dur="1" fill="hold">
                                          <p:stCondLst>
                                            <p:cond delay="0"/>
                                          </p:stCondLst>
                                        </p:cTn>
                                        <p:tgtEl>
                                          <p:spTgt spid="125959"/>
                                        </p:tgtEl>
                                        <p:attrNameLst>
                                          <p:attrName>style.visibility</p:attrName>
                                        </p:attrNameLst>
                                      </p:cBhvr>
                                      <p:to>
                                        <p:strVal val="visible"/>
                                      </p:to>
                                    </p:set>
                                    <p:animEffect transition="in" filter="checkerboard(across)">
                                      <p:cBhvr>
                                        <p:cTn id="15" dur="500"/>
                                        <p:tgtEl>
                                          <p:spTgt spid="125959"/>
                                        </p:tgtEl>
                                      </p:cBhvr>
                                    </p:animEffect>
                                  </p:childTnLst>
                                </p:cTn>
                              </p:par>
                              <p:par>
                                <p:cTn id="16" presetID="55" presetClass="entr" presetSubtype="0" fill="hold" nodeType="withEffect">
                                  <p:stCondLst>
                                    <p:cond delay="0"/>
                                  </p:stCondLst>
                                  <p:childTnLst>
                                    <p:set>
                                      <p:cBhvr>
                                        <p:cTn id="17" dur="1" fill="hold">
                                          <p:stCondLst>
                                            <p:cond delay="0"/>
                                          </p:stCondLst>
                                        </p:cTn>
                                        <p:tgtEl>
                                          <p:spTgt spid="125959"/>
                                        </p:tgtEl>
                                        <p:attrNameLst>
                                          <p:attrName>style.visibility</p:attrName>
                                        </p:attrNameLst>
                                      </p:cBhvr>
                                      <p:to>
                                        <p:strVal val="visible"/>
                                      </p:to>
                                    </p:set>
                                    <p:anim calcmode="lin" valueType="num">
                                      <p:cBhvr>
                                        <p:cTn id="18" dur="1000" fill="hold"/>
                                        <p:tgtEl>
                                          <p:spTgt spid="125959"/>
                                        </p:tgtEl>
                                        <p:attrNameLst>
                                          <p:attrName>ppt_w</p:attrName>
                                        </p:attrNameLst>
                                      </p:cBhvr>
                                      <p:tavLst>
                                        <p:tav tm="0">
                                          <p:val>
                                            <p:strVal val="#ppt_w*0.70"/>
                                          </p:val>
                                        </p:tav>
                                        <p:tav tm="100000">
                                          <p:val>
                                            <p:strVal val="#ppt_w"/>
                                          </p:val>
                                        </p:tav>
                                      </p:tavLst>
                                    </p:anim>
                                    <p:anim calcmode="lin" valueType="num">
                                      <p:cBhvr>
                                        <p:cTn id="19" dur="1000" fill="hold"/>
                                        <p:tgtEl>
                                          <p:spTgt spid="125959"/>
                                        </p:tgtEl>
                                        <p:attrNameLst>
                                          <p:attrName>ppt_h</p:attrName>
                                        </p:attrNameLst>
                                      </p:cBhvr>
                                      <p:tavLst>
                                        <p:tav tm="0">
                                          <p:val>
                                            <p:strVal val="#ppt_h"/>
                                          </p:val>
                                        </p:tav>
                                        <p:tav tm="100000">
                                          <p:val>
                                            <p:strVal val="#ppt_h"/>
                                          </p:val>
                                        </p:tav>
                                      </p:tavLst>
                                    </p:anim>
                                    <p:animEffect transition="in" filter="fade">
                                      <p:cBhvr>
                                        <p:cTn id="20" dur="1000"/>
                                        <p:tgtEl>
                                          <p:spTgt spid="125959"/>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5960"/>
                                        </p:tgtEl>
                                        <p:attrNameLst>
                                          <p:attrName>style.visibility</p:attrName>
                                        </p:attrNameLst>
                                      </p:cBhvr>
                                      <p:to>
                                        <p:strVal val="visible"/>
                                      </p:to>
                                    </p:set>
                                    <p:anim calcmode="lin" valueType="num">
                                      <p:cBhvr additive="base">
                                        <p:cTn id="25" dur="500" fill="hold"/>
                                        <p:tgtEl>
                                          <p:spTgt spid="125960"/>
                                        </p:tgtEl>
                                        <p:attrNameLst>
                                          <p:attrName>ppt_x</p:attrName>
                                        </p:attrNameLst>
                                      </p:cBhvr>
                                      <p:tavLst>
                                        <p:tav tm="0">
                                          <p:val>
                                            <p:strVal val="#ppt_x"/>
                                          </p:val>
                                        </p:tav>
                                        <p:tav tm="100000">
                                          <p:val>
                                            <p:strVal val="#ppt_x"/>
                                          </p:val>
                                        </p:tav>
                                      </p:tavLst>
                                    </p:anim>
                                    <p:anim calcmode="lin" valueType="num">
                                      <p:cBhvr additive="base">
                                        <p:cTn id="26" dur="500" fill="hold"/>
                                        <p:tgtEl>
                                          <p:spTgt spid="1259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7" grpId="0"/>
      <p:bldP spid="125958" grpId="0"/>
      <p:bldP spid="12596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4" name="Rectangle 4"/>
          <p:cNvSpPr>
            <a:spLocks noChangeArrowheads="1"/>
          </p:cNvSpPr>
          <p:nvPr/>
        </p:nvSpPr>
        <p:spPr bwMode="auto">
          <a:xfrm>
            <a:off x="838200" y="1066800"/>
            <a:ext cx="6477000" cy="1311275"/>
          </a:xfrm>
          <a:prstGeom prst="rect">
            <a:avLst/>
          </a:prstGeom>
          <a:noFill/>
          <a:ln w="9525">
            <a:noFill/>
            <a:miter lim="800000"/>
            <a:headEnd/>
            <a:tailEnd/>
          </a:ln>
        </p:spPr>
        <p:txBody>
          <a:bodyPr anchor="ctr">
            <a:spAutoFit/>
          </a:bodyPr>
          <a:lstStyle/>
          <a:p>
            <a:r>
              <a:rPr lang="en-US" b="1"/>
              <a:t>DO'A YANG DIBACA DI ANTARA RUKUN YAMANI DAN HAJAR ASWAD; HADIS RIWAYAT AHMAD DAN ABI DAUD DARI ABDULLAH BIN AS SAID R.A. SEBAGAI BERIKUT :</a:t>
            </a:r>
          </a:p>
        </p:txBody>
      </p:sp>
      <p:pic>
        <p:nvPicPr>
          <p:cNvPr id="128005" name="Picture 5"/>
          <p:cNvPicPr>
            <a:picLocks noChangeAspect="1" noChangeArrowheads="1"/>
          </p:cNvPicPr>
          <p:nvPr/>
        </p:nvPicPr>
        <p:blipFill>
          <a:blip r:embed="rId2"/>
          <a:srcRect/>
          <a:stretch>
            <a:fillRect/>
          </a:stretch>
        </p:blipFill>
        <p:spPr bwMode="auto">
          <a:xfrm>
            <a:off x="838200" y="2514600"/>
            <a:ext cx="6934200" cy="1676400"/>
          </a:xfrm>
          <a:prstGeom prst="rect">
            <a:avLst/>
          </a:prstGeom>
          <a:noFill/>
          <a:ln w="9525">
            <a:noFill/>
            <a:miter lim="800000"/>
            <a:headEnd/>
            <a:tailEnd/>
          </a:ln>
        </p:spPr>
      </p:pic>
      <p:sp>
        <p:nvSpPr>
          <p:cNvPr id="128006" name="Rectangle 6"/>
          <p:cNvSpPr>
            <a:spLocks noChangeArrowheads="1"/>
          </p:cNvSpPr>
          <p:nvPr/>
        </p:nvSpPr>
        <p:spPr bwMode="auto">
          <a:xfrm>
            <a:off x="838200" y="4572000"/>
            <a:ext cx="7010400" cy="1311275"/>
          </a:xfrm>
          <a:prstGeom prst="rect">
            <a:avLst/>
          </a:prstGeom>
          <a:noFill/>
          <a:ln w="9525">
            <a:noFill/>
            <a:miter lim="800000"/>
            <a:headEnd/>
            <a:tailEnd/>
          </a:ln>
        </p:spPr>
        <p:txBody>
          <a:bodyPr anchor="ctr">
            <a:spAutoFit/>
          </a:bodyPr>
          <a:lstStyle/>
          <a:p>
            <a:pPr algn="ctr"/>
            <a:r>
              <a:rPr lang="en-US" b="1"/>
              <a:t>ARTINYA :</a:t>
            </a:r>
            <a:endParaRPr lang="en-US"/>
          </a:p>
          <a:p>
            <a:pPr algn="ctr"/>
            <a:r>
              <a:rPr lang="en-US" i="1"/>
              <a:t>"</a:t>
            </a:r>
            <a:r>
              <a:rPr lang="en-US" i="1">
                <a:latin typeface="Arial" charset="0"/>
              </a:rPr>
              <a:t>WAHAI TUHAN KAMI, ANUGERAHKANLAH KAMI KEBAIKAN DI DUNIA DAN AKHIRAT DAN HINDARKANLAH KAMI DARI SIKSA NERAKA".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8004"/>
                                        </p:tgtEl>
                                        <p:attrNameLst>
                                          <p:attrName>style.visibility</p:attrName>
                                        </p:attrNameLst>
                                      </p:cBhvr>
                                      <p:to>
                                        <p:strVal val="visible"/>
                                      </p:to>
                                    </p:set>
                                    <p:anim calcmode="lin" valueType="num">
                                      <p:cBhvr>
                                        <p:cTn id="7" dur="1000" fill="hold"/>
                                        <p:tgtEl>
                                          <p:spTgt spid="128004"/>
                                        </p:tgtEl>
                                        <p:attrNameLst>
                                          <p:attrName>ppt_w</p:attrName>
                                        </p:attrNameLst>
                                      </p:cBhvr>
                                      <p:tavLst>
                                        <p:tav tm="0">
                                          <p:val>
                                            <p:strVal val="#ppt_w*0.70"/>
                                          </p:val>
                                        </p:tav>
                                        <p:tav tm="100000">
                                          <p:val>
                                            <p:strVal val="#ppt_w"/>
                                          </p:val>
                                        </p:tav>
                                      </p:tavLst>
                                    </p:anim>
                                    <p:anim calcmode="lin" valueType="num">
                                      <p:cBhvr>
                                        <p:cTn id="8" dur="1000" fill="hold"/>
                                        <p:tgtEl>
                                          <p:spTgt spid="128004"/>
                                        </p:tgtEl>
                                        <p:attrNameLst>
                                          <p:attrName>ppt_h</p:attrName>
                                        </p:attrNameLst>
                                      </p:cBhvr>
                                      <p:tavLst>
                                        <p:tav tm="0">
                                          <p:val>
                                            <p:strVal val="#ppt_h"/>
                                          </p:val>
                                        </p:tav>
                                        <p:tav tm="100000">
                                          <p:val>
                                            <p:strVal val="#ppt_h"/>
                                          </p:val>
                                        </p:tav>
                                      </p:tavLst>
                                    </p:anim>
                                    <p:animEffect transition="in" filter="fade">
                                      <p:cBhvr>
                                        <p:cTn id="9" dur="1000"/>
                                        <p:tgtEl>
                                          <p:spTgt spid="128004"/>
                                        </p:tgtEl>
                                      </p:cBhvr>
                                    </p:animEffect>
                                  </p:childTnLst>
                                </p:cTn>
                              </p:par>
                              <p:par>
                                <p:cTn id="10" presetID="55" presetClass="entr" presetSubtype="0" fill="hold" nodeType="withEffect">
                                  <p:stCondLst>
                                    <p:cond delay="0"/>
                                  </p:stCondLst>
                                  <p:childTnLst>
                                    <p:set>
                                      <p:cBhvr>
                                        <p:cTn id="11" dur="1" fill="hold">
                                          <p:stCondLst>
                                            <p:cond delay="0"/>
                                          </p:stCondLst>
                                        </p:cTn>
                                        <p:tgtEl>
                                          <p:spTgt spid="128005"/>
                                        </p:tgtEl>
                                        <p:attrNameLst>
                                          <p:attrName>style.visibility</p:attrName>
                                        </p:attrNameLst>
                                      </p:cBhvr>
                                      <p:to>
                                        <p:strVal val="visible"/>
                                      </p:to>
                                    </p:set>
                                    <p:anim calcmode="lin" valueType="num">
                                      <p:cBhvr>
                                        <p:cTn id="12" dur="1000" fill="hold"/>
                                        <p:tgtEl>
                                          <p:spTgt spid="128005"/>
                                        </p:tgtEl>
                                        <p:attrNameLst>
                                          <p:attrName>ppt_w</p:attrName>
                                        </p:attrNameLst>
                                      </p:cBhvr>
                                      <p:tavLst>
                                        <p:tav tm="0">
                                          <p:val>
                                            <p:strVal val="#ppt_w*0.70"/>
                                          </p:val>
                                        </p:tav>
                                        <p:tav tm="100000">
                                          <p:val>
                                            <p:strVal val="#ppt_w"/>
                                          </p:val>
                                        </p:tav>
                                      </p:tavLst>
                                    </p:anim>
                                    <p:anim calcmode="lin" valueType="num">
                                      <p:cBhvr>
                                        <p:cTn id="13" dur="1000" fill="hold"/>
                                        <p:tgtEl>
                                          <p:spTgt spid="128005"/>
                                        </p:tgtEl>
                                        <p:attrNameLst>
                                          <p:attrName>ppt_h</p:attrName>
                                        </p:attrNameLst>
                                      </p:cBhvr>
                                      <p:tavLst>
                                        <p:tav tm="0">
                                          <p:val>
                                            <p:strVal val="#ppt_h"/>
                                          </p:val>
                                        </p:tav>
                                        <p:tav tm="100000">
                                          <p:val>
                                            <p:strVal val="#ppt_h"/>
                                          </p:val>
                                        </p:tav>
                                      </p:tavLst>
                                    </p:anim>
                                    <p:animEffect transition="in" filter="fade">
                                      <p:cBhvr>
                                        <p:cTn id="14" dur="1000"/>
                                        <p:tgtEl>
                                          <p:spTgt spid="12800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28006"/>
                                        </p:tgtEl>
                                        <p:attrNameLst>
                                          <p:attrName>style.visibility</p:attrName>
                                        </p:attrNameLst>
                                      </p:cBhvr>
                                      <p:to>
                                        <p:strVal val="visible"/>
                                      </p:to>
                                    </p:set>
                                    <p:animEffect transition="in" filter="dissolve">
                                      <p:cBhvr>
                                        <p:cTn id="19" dur="500"/>
                                        <p:tgtEl>
                                          <p:spTgt spid="1280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4" grpId="0"/>
      <p:bldP spid="12800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4"/>
          <p:cNvSpPr>
            <a:spLocks noChangeArrowheads="1"/>
          </p:cNvSpPr>
          <p:nvPr/>
        </p:nvSpPr>
        <p:spPr bwMode="auto">
          <a:xfrm>
            <a:off x="3048000" y="274638"/>
            <a:ext cx="2347913" cy="579437"/>
          </a:xfrm>
          <a:prstGeom prst="rect">
            <a:avLst/>
          </a:prstGeom>
          <a:noFill/>
          <a:ln w="9525">
            <a:noFill/>
            <a:miter lim="800000"/>
            <a:headEnd/>
            <a:tailEnd/>
          </a:ln>
        </p:spPr>
        <p:txBody>
          <a:bodyPr wrap="none" anchor="ctr">
            <a:spAutoFit/>
          </a:bodyPr>
          <a:lstStyle/>
          <a:p>
            <a:r>
              <a:rPr lang="en-US" sz="3200" b="1">
                <a:solidFill>
                  <a:srgbClr val="000066"/>
                </a:solidFill>
                <a:latin typeface="Arial Black" pitchFamily="34" charset="0"/>
              </a:rPr>
              <a:t>DO'A SA'I</a:t>
            </a:r>
            <a:r>
              <a:rPr lang="en-US"/>
              <a:t> </a:t>
            </a:r>
          </a:p>
        </p:txBody>
      </p:sp>
      <p:sp>
        <p:nvSpPr>
          <p:cNvPr id="126981" name="Rectangle 5"/>
          <p:cNvSpPr>
            <a:spLocks noChangeArrowheads="1"/>
          </p:cNvSpPr>
          <p:nvPr/>
        </p:nvSpPr>
        <p:spPr bwMode="auto">
          <a:xfrm>
            <a:off x="838200" y="914400"/>
            <a:ext cx="7162800" cy="1938338"/>
          </a:xfrm>
          <a:prstGeom prst="rect">
            <a:avLst/>
          </a:prstGeom>
          <a:noFill/>
          <a:ln w="9525">
            <a:noFill/>
            <a:miter lim="800000"/>
            <a:headEnd/>
            <a:tailEnd/>
          </a:ln>
        </p:spPr>
        <p:txBody>
          <a:bodyPr anchor="ctr">
            <a:spAutoFit/>
          </a:bodyPr>
          <a:lstStyle/>
          <a:p>
            <a:r>
              <a:rPr lang="en-US" b="1">
                <a:solidFill>
                  <a:srgbClr val="000066"/>
                </a:solidFill>
              </a:rPr>
              <a:t>HADIS YANG DIRIWAYATKAN IMAM MUSLIM, AHMAD DAN NASAI DARI JABIR R.A. DALAM KITAB NAILUL AUTHAR JILID 5 HALAMAN 126. DI KALA AKAN MEMULAI SA'I HENDAKLAH MENGHADAP KIBLAT LALU BERJALAN DARI SAFA MENUJU MARWA SAMBIL MEMBACA DO'A SEBANYAK 3X SEBAGAI BERIKUT :</a:t>
            </a:r>
            <a:r>
              <a:rPr lang="en-US">
                <a:solidFill>
                  <a:srgbClr val="000066"/>
                </a:solidFill>
              </a:rPr>
              <a:t> </a:t>
            </a:r>
          </a:p>
        </p:txBody>
      </p:sp>
      <p:pic>
        <p:nvPicPr>
          <p:cNvPr id="126982" name="Picture 6"/>
          <p:cNvPicPr>
            <a:picLocks noChangeAspect="1" noChangeArrowheads="1"/>
          </p:cNvPicPr>
          <p:nvPr/>
        </p:nvPicPr>
        <p:blipFill>
          <a:blip r:embed="rId2"/>
          <a:srcRect/>
          <a:stretch>
            <a:fillRect/>
          </a:stretch>
        </p:blipFill>
        <p:spPr bwMode="auto">
          <a:xfrm>
            <a:off x="838200" y="3200400"/>
            <a:ext cx="7010400" cy="32226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6980"/>
                                        </p:tgtEl>
                                        <p:attrNameLst>
                                          <p:attrName>style.visibility</p:attrName>
                                        </p:attrNameLst>
                                      </p:cBhvr>
                                      <p:to>
                                        <p:strVal val="visible"/>
                                      </p:to>
                                    </p:set>
                                    <p:animEffect transition="in" filter="dissolve">
                                      <p:cBhvr>
                                        <p:cTn id="7" dur="500"/>
                                        <p:tgtEl>
                                          <p:spTgt spid="12698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26982"/>
                                        </p:tgtEl>
                                        <p:attrNameLst>
                                          <p:attrName>style.visibility</p:attrName>
                                        </p:attrNameLst>
                                      </p:cBhvr>
                                      <p:to>
                                        <p:strVal val="visible"/>
                                      </p:to>
                                    </p:set>
                                    <p:animEffect transition="in" filter="checkerboard(across)">
                                      <p:cBhvr>
                                        <p:cTn id="12" dur="500"/>
                                        <p:tgtEl>
                                          <p:spTgt spid="126982"/>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126981"/>
                                        </p:tgtEl>
                                        <p:attrNameLst>
                                          <p:attrName>style.visibility</p:attrName>
                                        </p:attrNameLst>
                                      </p:cBhvr>
                                      <p:to>
                                        <p:strVal val="visible"/>
                                      </p:to>
                                    </p:set>
                                    <p:animEffect transition="in" filter="checkerboard(across)">
                                      <p:cBhvr>
                                        <p:cTn id="15" dur="500"/>
                                        <p:tgtEl>
                                          <p:spTgt spid="1269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0" grpId="0"/>
      <p:bldP spid="12698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8" name="Rectangle 4"/>
          <p:cNvSpPr>
            <a:spLocks noChangeArrowheads="1"/>
          </p:cNvSpPr>
          <p:nvPr/>
        </p:nvSpPr>
        <p:spPr bwMode="auto">
          <a:xfrm>
            <a:off x="609600" y="249238"/>
            <a:ext cx="7543800" cy="5691187"/>
          </a:xfrm>
          <a:prstGeom prst="rect">
            <a:avLst/>
          </a:prstGeom>
          <a:noFill/>
          <a:ln w="9525">
            <a:noFill/>
            <a:miter lim="800000"/>
            <a:headEnd/>
            <a:tailEnd/>
          </a:ln>
        </p:spPr>
        <p:txBody>
          <a:bodyPr anchor="ctr">
            <a:spAutoFit/>
          </a:bodyPr>
          <a:lstStyle/>
          <a:p>
            <a:pPr algn="ctr"/>
            <a:r>
              <a:rPr lang="en-US" sz="3200" b="1">
                <a:solidFill>
                  <a:srgbClr val="000066"/>
                </a:solidFill>
              </a:rPr>
              <a:t>ARTINYA :</a:t>
            </a:r>
            <a:endParaRPr lang="en-US" sz="3200">
              <a:solidFill>
                <a:srgbClr val="000066"/>
              </a:solidFill>
            </a:endParaRPr>
          </a:p>
          <a:p>
            <a:pPr algn="ctr"/>
            <a:r>
              <a:rPr lang="en-US" sz="2400" b="1" i="1">
                <a:solidFill>
                  <a:srgbClr val="000066"/>
                </a:solidFill>
              </a:rPr>
              <a:t>TIDAK ADA TUHAN YANG (BERHAK) DISEMBAH SELAIN ALLAH. ALLAH MAHA BESAR. TIDAK ADA TUHAN YANG (BERHAK) DISEMBAH SELAIN ALLAH YANG MAHA ESA TIDAK ADA SEKUTU BAGINYA. KERAJAAN DAN PUJIAN HANYA MILIKNYA. DIALAH YANG MENGHIDUPKAN DAN MEMATIKAN. DI TANGANNYA SEGALA KEBAJIKAN. DIALAH BERKUASA ATAS SEGALA SESUATU. TIDAK ADA TUHAN YANG (BERHAK) DISEMBAH SELAIN ALLAH YANG MAHA ESA, TIDAK ADA SEKUTU BAGINYA YANG TELAH MENEPATI JANJINYA, MENOLONG HAMBANYA DAN MENGALAHKAN SENDIRI KELOMPOK-KELOMPOK MUSUHNYA.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9028"/>
                                        </p:tgtEl>
                                        <p:attrNameLst>
                                          <p:attrName>style.visibility</p:attrName>
                                        </p:attrNameLst>
                                      </p:cBhvr>
                                      <p:to>
                                        <p:strVal val="visible"/>
                                      </p:to>
                                    </p:set>
                                    <p:animEffect transition="in" filter="blinds(horizontal)">
                                      <p:cBhvr>
                                        <p:cTn id="7" dur="500"/>
                                        <p:tgtEl>
                                          <p:spTgt spid="129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endParaRPr lang="id-ID" dirty="0"/>
          </a:p>
        </p:txBody>
      </p:sp>
      <p:sp>
        <p:nvSpPr>
          <p:cNvPr id="3" name="Content Placeholder 2"/>
          <p:cNvSpPr>
            <a:spLocks noGrp="1"/>
          </p:cNvSpPr>
          <p:nvPr>
            <p:ph idx="1"/>
          </p:nvPr>
        </p:nvSpPr>
        <p:spPr>
          <a:xfrm>
            <a:off x="500034" y="857232"/>
            <a:ext cx="8229600" cy="5268931"/>
          </a:xfrm>
        </p:spPr>
        <p:txBody>
          <a:bodyPr>
            <a:normAutofit fontScale="92500" lnSpcReduction="20000"/>
          </a:bodyPr>
          <a:lstStyle/>
          <a:p>
            <a:pPr algn="r">
              <a:buNone/>
            </a:pPr>
            <a:r>
              <a:rPr lang="ar-SA" sz="4400" dirty="0" smtClean="0">
                <a:latin typeface="Aldhabi" pitchFamily="2" charset="-78"/>
                <a:cs typeface="Aldhabi" pitchFamily="2" charset="-78"/>
              </a:rPr>
              <a:t>فِيهِ آيَاتٌ بَيِّـنَاتٌ مَّقَامُ إِبْرَاهِيمَ وَمَن دَخَلَهُ كَانَ آمِناً وَلِلّهِ عَلَى النَّاسِ حِجُّ الْبَيْتِ مَنِ اسْتَطَاعَ إِلَيْهِ سَبِيلاً وَمَن كَفَرَ فَإِنَّ الله غَنِيٌّ عَنِ الْعَالَمِينَ –٩٧</a:t>
            </a:r>
            <a:endParaRPr lang="id-ID" sz="4400" dirty="0" smtClean="0">
              <a:latin typeface="Aldhabi" pitchFamily="2" charset="-78"/>
              <a:cs typeface="Aldhabi" pitchFamily="2" charset="-78"/>
            </a:endParaRPr>
          </a:p>
          <a:p>
            <a:r>
              <a:rPr lang="id-ID" dirty="0" smtClean="0"/>
              <a:t>Di sana terdapat tanda-tanda yang jelas, (di antaranya) maqam Ibrahim.** Barangsiapa memasukinya (Baitullah) amanlah dia. Dan (di antara) kewajiban manusia terhadap Allah adalah melaksanakan ibadah haji ke Baitullah, yaitu bagi orang-orang yang mampu** mengadakan perjalanan ke sana. Barangsiapa mengingkari (kewajiban) haji, maka ketahuilah bahwa Allah Maha Kaya (tidak memerlukan sesuatu) dari seluruh alam.  </a:t>
            </a:r>
          </a:p>
          <a:p>
            <a:r>
              <a:rPr lang="id-ID" dirty="0" smtClean="0"/>
              <a:t>**Lihat Q.S. 2 al-Baqarah: 125  </a:t>
            </a:r>
          </a:p>
          <a:p>
            <a:pPr>
              <a:buNone/>
            </a:pP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HAJI MABRUR</a:t>
            </a:r>
            <a:endParaRPr lang="id-ID" dirty="0"/>
          </a:p>
        </p:txBody>
      </p:sp>
      <p:sp>
        <p:nvSpPr>
          <p:cNvPr id="3" name="Content Placeholder 2"/>
          <p:cNvSpPr>
            <a:spLocks noGrp="1"/>
          </p:cNvSpPr>
          <p:nvPr>
            <p:ph idx="1"/>
          </p:nvPr>
        </p:nvSpPr>
        <p:spPr/>
        <p:txBody>
          <a:bodyPr/>
          <a:lstStyle/>
          <a:p>
            <a:r>
              <a:rPr lang="id-ID" dirty="0" smtClean="0"/>
              <a:t>Haji Mabrur ialah Haji yang diterima Oleh Allah SWT yaitu Haji yang tidak dicampuri dengan dosa, sunyi dari riya’ dan tidak dinodai dengan rofas, fusuk dan jidal </a:t>
            </a:r>
          </a:p>
          <a:p>
            <a:r>
              <a:rPr lang="id-ID" dirty="0" smtClean="0"/>
              <a:t>Sebaliknya Haji Mardud ialah Haji yang ditolak yaitu haji yang bercampur dengan dosa dan keharaman  </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857256"/>
          </a:xfrm>
        </p:spPr>
        <p:txBody>
          <a:bodyPr>
            <a:normAutofit/>
          </a:bodyPr>
          <a:lstStyle/>
          <a:p>
            <a:r>
              <a:rPr lang="id-ID" sz="3200" dirty="0" smtClean="0"/>
              <a:t>PERSIAPAN FISIK, MENTAL DAN MATERIAL</a:t>
            </a:r>
            <a:endParaRPr lang="id-ID" sz="3200" dirty="0"/>
          </a:p>
        </p:txBody>
      </p:sp>
      <p:sp>
        <p:nvSpPr>
          <p:cNvPr id="3" name="Content Placeholder 2"/>
          <p:cNvSpPr>
            <a:spLocks noGrp="1"/>
          </p:cNvSpPr>
          <p:nvPr>
            <p:ph idx="1"/>
          </p:nvPr>
        </p:nvSpPr>
        <p:spPr>
          <a:xfrm>
            <a:off x="500034" y="1428736"/>
            <a:ext cx="8229600" cy="5217238"/>
          </a:xfrm>
        </p:spPr>
        <p:txBody>
          <a:bodyPr/>
          <a:lstStyle/>
          <a:p>
            <a:r>
              <a:rPr lang="id-ID" dirty="0" smtClean="0"/>
              <a:t>Setiap kegiatan perlu ada persiapan untuk mencapai inti kegiatan tersebut</a:t>
            </a:r>
          </a:p>
          <a:p>
            <a:r>
              <a:rPr lang="id-ID" dirty="0" smtClean="0"/>
              <a:t>Persiapan dimaksudkan adalah memenuhi segala kebutuhan yang diperlukan oleh kegiatan tersebut</a:t>
            </a:r>
          </a:p>
          <a:p>
            <a:r>
              <a:rPr lang="id-ID" dirty="0" smtClean="0"/>
              <a:t>Kebutuhan dimaksud adalah kebutuhan pisik yang sehat, mental yang stabil dan material yang cukup dalam menunaikan ibadah haji di tanah suci Mekkah dan Medinah  </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42918"/>
            <a:ext cx="8229600" cy="642942"/>
          </a:xfrm>
        </p:spPr>
        <p:txBody>
          <a:bodyPr>
            <a:normAutofit fontScale="90000"/>
          </a:bodyPr>
          <a:lstStyle/>
          <a:p>
            <a:r>
              <a:rPr lang="id-ID" dirty="0" smtClean="0"/>
              <a:t>KESIAPAN FISIK</a:t>
            </a:r>
            <a:endParaRPr lang="id-ID" dirty="0"/>
          </a:p>
        </p:txBody>
      </p:sp>
      <p:sp>
        <p:nvSpPr>
          <p:cNvPr id="3" name="Content Placeholder 2"/>
          <p:cNvSpPr>
            <a:spLocks noGrp="1"/>
          </p:cNvSpPr>
          <p:nvPr>
            <p:ph idx="1"/>
          </p:nvPr>
        </p:nvSpPr>
        <p:spPr>
          <a:xfrm>
            <a:off x="457200" y="1357298"/>
            <a:ext cx="8229600" cy="5217238"/>
          </a:xfrm>
        </p:spPr>
        <p:txBody>
          <a:bodyPr/>
          <a:lstStyle/>
          <a:p>
            <a:r>
              <a:rPr lang="id-ID" sz="3200" dirty="0" smtClean="0"/>
              <a:t>Lakukan pemeriksaan kesehatan sedini mungkin, minimal 6 bulan sebelum berangkat </a:t>
            </a:r>
          </a:p>
          <a:p>
            <a:r>
              <a:rPr lang="id-ID" sz="3200" dirty="0" smtClean="0"/>
              <a:t>Jika diketahui ada penyakit, segera berobat agar pada saat berangkat dalam keadaan sudah sehat</a:t>
            </a:r>
          </a:p>
          <a:p>
            <a:r>
              <a:rPr lang="id-ID" sz="3200" dirty="0" smtClean="0"/>
              <a:t>Mintalah saran kepada dokter apa saja yang harus dilakukan dan apa saja yang harus dihindari</a:t>
            </a:r>
          </a:p>
          <a:p>
            <a:endParaRPr lang="id-ID" dirty="0" smtClean="0"/>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229600" cy="1066800"/>
          </a:xfrm>
        </p:spPr>
        <p:txBody>
          <a:bodyPr/>
          <a:lstStyle/>
          <a:p>
            <a:r>
              <a:rPr lang="id-ID" dirty="0" smtClean="0"/>
              <a:t>Lakukan latihan fisik setiap hari al.</a:t>
            </a:r>
            <a:endParaRPr lang="id-ID" dirty="0"/>
          </a:p>
        </p:txBody>
      </p:sp>
      <p:sp>
        <p:nvSpPr>
          <p:cNvPr id="3" name="Content Placeholder 2"/>
          <p:cNvSpPr>
            <a:spLocks noGrp="1"/>
          </p:cNvSpPr>
          <p:nvPr>
            <p:ph idx="1"/>
          </p:nvPr>
        </p:nvSpPr>
        <p:spPr>
          <a:xfrm>
            <a:off x="457200" y="1571612"/>
            <a:ext cx="8229600" cy="5002924"/>
          </a:xfrm>
        </p:spPr>
        <p:txBody>
          <a:bodyPr>
            <a:normAutofit/>
          </a:bodyPr>
          <a:lstStyle/>
          <a:p>
            <a:r>
              <a:rPr lang="id-ID" sz="4000" dirty="0" smtClean="0"/>
              <a:t>Melakukan Senam</a:t>
            </a:r>
          </a:p>
          <a:p>
            <a:r>
              <a:rPr lang="id-ID" sz="4000" dirty="0" smtClean="0"/>
              <a:t>Lakukan fitnes (jika memungkinkan)</a:t>
            </a:r>
          </a:p>
          <a:p>
            <a:r>
              <a:rPr lang="id-ID" sz="4000" dirty="0" smtClean="0"/>
              <a:t>Kalau tidak bisa, minimal melakukan jalan kaki setiap hati satu jam </a:t>
            </a:r>
          </a:p>
          <a:p>
            <a:r>
              <a:rPr lang="id-ID" sz="4000" dirty="0" smtClean="0"/>
              <a:t>Dan olahraga lainnya</a:t>
            </a:r>
            <a:endParaRPr lang="id-ID"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29600" cy="1066800"/>
          </a:xfrm>
        </p:spPr>
        <p:txBody>
          <a:bodyPr/>
          <a:lstStyle/>
          <a:p>
            <a:r>
              <a:rPr lang="id-ID" dirty="0" smtClean="0"/>
              <a:t>KESIAPAN MENTAL</a:t>
            </a:r>
            <a:endParaRPr lang="id-ID" dirty="0"/>
          </a:p>
        </p:txBody>
      </p:sp>
      <p:sp>
        <p:nvSpPr>
          <p:cNvPr id="3" name="Content Placeholder 2"/>
          <p:cNvSpPr>
            <a:spLocks noGrp="1"/>
          </p:cNvSpPr>
          <p:nvPr>
            <p:ph idx="1"/>
          </p:nvPr>
        </p:nvSpPr>
        <p:spPr>
          <a:xfrm>
            <a:off x="457200" y="1928802"/>
            <a:ext cx="8229600" cy="4645734"/>
          </a:xfrm>
        </p:spPr>
        <p:txBody>
          <a:bodyPr/>
          <a:lstStyle/>
          <a:p>
            <a:r>
              <a:rPr lang="id-ID" sz="4400" dirty="0" smtClean="0"/>
              <a:t>Melakukan manasik haji sebanyak banyaknya dengan sempurna</a:t>
            </a:r>
          </a:p>
          <a:p>
            <a:r>
              <a:rPr lang="id-ID" sz="4400" dirty="0" smtClean="0"/>
              <a:t>Manasik adalah perbuatan dan perkataan dalam ibadah haji </a:t>
            </a:r>
          </a:p>
          <a:p>
            <a:r>
              <a:rPr lang="id-ID" sz="4400" dirty="0" smtClean="0"/>
              <a:t>Allah berfirman : (Qs 2 : 200)</a:t>
            </a:r>
            <a:endParaRPr lang="id-ID" sz="4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928810"/>
          </a:xfrm>
        </p:spPr>
        <p:txBody>
          <a:bodyPr>
            <a:normAutofit/>
          </a:bodyPr>
          <a:lstStyle/>
          <a:p>
            <a:pPr algn="r"/>
            <a:r>
              <a:rPr lang="ar-SA" b="1" dirty="0" smtClean="0">
                <a:latin typeface="Arabic Typesetting" pitchFamily="66" charset="-78"/>
                <a:cs typeface="Arabic Typesetting" pitchFamily="66" charset="-78"/>
              </a:rPr>
              <a:t>فَإِذَا قَضَيْتُم مَّنَاسِكَكُمْ فَاذْكُرُواْ اللّهَ كَذِكْرِكُمْ آبَاءكُمْ أَوْ أَشَدَّ ذِكْراً فَمِنَ النَّاسِ مَن يَقُولُ رَبَّنَا آتِنَا فِي الدُّنْيَا وَمَا لَهُ فِي الآخِرَةِ مِنْ خَلاَقٍ -٢٠٠-</a:t>
            </a:r>
            <a:r>
              <a:rPr lang="ar-SA" dirty="0" smtClean="0">
                <a:latin typeface="Arabic Typesetting" pitchFamily="66" charset="-78"/>
                <a:cs typeface="Arabic Typesetting" pitchFamily="66" charset="-78"/>
              </a:rPr>
              <a:t> </a:t>
            </a:r>
            <a:r>
              <a:rPr lang="id-ID" dirty="0" smtClean="0">
                <a:latin typeface="Arabic Typesetting" pitchFamily="66" charset="-78"/>
                <a:cs typeface="Arabic Typesetting" pitchFamily="66" charset="-78"/>
              </a:rPr>
              <a:t/>
            </a:r>
            <a:br>
              <a:rPr lang="id-ID" dirty="0" smtClean="0">
                <a:latin typeface="Arabic Typesetting" pitchFamily="66" charset="-78"/>
                <a:cs typeface="Arabic Typesetting" pitchFamily="66" charset="-78"/>
              </a:rPr>
            </a:br>
            <a:endParaRPr lang="id-ID" dirty="0">
              <a:latin typeface="Arabic Typesetting" pitchFamily="66" charset="-78"/>
              <a:cs typeface="Arabic Typesetting" pitchFamily="66" charset="-78"/>
            </a:endParaRPr>
          </a:p>
        </p:txBody>
      </p:sp>
      <p:sp>
        <p:nvSpPr>
          <p:cNvPr id="3" name="Content Placeholder 2"/>
          <p:cNvSpPr>
            <a:spLocks noGrp="1"/>
          </p:cNvSpPr>
          <p:nvPr>
            <p:ph idx="1"/>
          </p:nvPr>
        </p:nvSpPr>
        <p:spPr>
          <a:xfrm>
            <a:off x="457200" y="2714620"/>
            <a:ext cx="8229600" cy="3859916"/>
          </a:xfrm>
        </p:spPr>
        <p:txBody>
          <a:bodyPr>
            <a:normAutofit fontScale="85000" lnSpcReduction="10000"/>
          </a:bodyPr>
          <a:lstStyle/>
          <a:p>
            <a:r>
              <a:rPr lang="id-ID" dirty="0" smtClean="0"/>
              <a:t>Apabila kamu telah menyelesaikan ibadah haji, maka berzikirlah kepada Allah, sebagaimana kamu menyebut-nyebut nenek moyang kamu,** bahkan berzikirlah lebih dari itu. Maka di antara manusia ada yang berdoa, “Ya Tuhan kami, berilah kami (kebaikan) di dunia,” dan di akhirat dia tidak memperoleh bagian apa pun. </a:t>
            </a:r>
          </a:p>
          <a:p>
            <a:pPr>
              <a:buNone/>
            </a:pPr>
            <a:endParaRPr lang="id-ID" dirty="0" smtClean="0"/>
          </a:p>
          <a:p>
            <a:r>
              <a:rPr lang="id-ID" dirty="0" smtClean="0"/>
              <a:t>**Kebiasaan orang-orang Arab Jahiliah setelah menunaikan haji mengagungkan kebesaran nenek moyangnya. Setelah ayat ini diturunkan, kebiasaan tersebut diganti dengan zikir kepada Allah. </a:t>
            </a:r>
          </a:p>
          <a:p>
            <a:endParaRPr lang="id-ID" dirty="0" smtClean="0"/>
          </a:p>
          <a:p>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559</TotalTime>
  <Words>1011</Words>
  <Application>Microsoft Office PowerPoint</Application>
  <PresentationFormat>On-screen Show (4:3)</PresentationFormat>
  <Paragraphs>158</Paragraphs>
  <Slides>26</Slides>
  <Notes>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Urban</vt:lpstr>
      <vt:lpstr>TATA CARA PELAKSANAAN IBADAH HAJI DAN UMRAH</vt:lpstr>
      <vt:lpstr>RIWAYAT </vt:lpstr>
      <vt:lpstr>Slide 3</vt:lpstr>
      <vt:lpstr>HAJI MABRUR</vt:lpstr>
      <vt:lpstr>PERSIAPAN FISIK, MENTAL DAN MATERIAL</vt:lpstr>
      <vt:lpstr>KESIAPAN FISIK</vt:lpstr>
      <vt:lpstr>Lakukan latihan fisik setiap hari al.</vt:lpstr>
      <vt:lpstr>KESIAPAN MENTAL</vt:lpstr>
      <vt:lpstr>فَإِذَا قَضَيْتُم مَّنَاسِكَكُمْ فَاذْكُرُواْ اللّهَ كَذِكْرِكُمْ آبَاءكُمْ أَوْ أَشَدَّ ذِكْراً فَمِنَ النَّاسِ مَن يَقُولُ رَبَّنَا آتِنَا فِي الدُّنْيَا وَمَا لَهُ فِي الآخِرَةِ مِنْ خَلاَقٍ -٢٠٠-  </vt:lpstr>
      <vt:lpstr>TATA CARA UMRAH DAN HAJI</vt:lpstr>
      <vt:lpstr>TATA CARA HAJI</vt:lpstr>
      <vt:lpstr>Tgl. 11, 12 dan 13 Dzulhijjah (hari tasyrik) </vt:lpstr>
      <vt:lpstr>Pengertian Haji dan Umrah</vt:lpstr>
      <vt:lpstr>Syarat Haji dan Umrah</vt:lpstr>
      <vt:lpstr>Syarat Haji dan Umrah</vt:lpstr>
      <vt:lpstr>Rukun Haji dan Umrah</vt:lpstr>
      <vt:lpstr>Rukun Haji dan Umrah</vt:lpstr>
      <vt:lpstr>Wajib Haji dan Umrah</vt:lpstr>
      <vt:lpstr>LARANGAN-LARANGAN IHRAM</vt:lpstr>
      <vt:lpstr>Lanjutan </vt:lpstr>
      <vt:lpstr>BACAAN TALBIYAH </vt:lpstr>
      <vt:lpstr>Slide 22</vt:lpstr>
      <vt:lpstr>Slide 23</vt:lpstr>
      <vt:lpstr>Slide 24</vt:lpstr>
      <vt:lpstr>Slide 25</vt:lpstr>
      <vt:lpstr>Slide 26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TATA CARA PELAKSANAAN IBADAH HAJI DAN UMRAH</dc:title>
  <dc:creator>User</dc:creator>
  <cp:lastModifiedBy>LENOVO</cp:lastModifiedBy>
  <cp:revision>14</cp:revision>
  <dcterms:created xsi:type="dcterms:W3CDTF">2016-07-14T00:00:56Z</dcterms:created>
  <dcterms:modified xsi:type="dcterms:W3CDTF">2016-08-08T01:52:30Z</dcterms:modified>
</cp:coreProperties>
</file>