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4"/>
  </p:notesMasterIdLst>
  <p:handoutMasterIdLst>
    <p:handoutMasterId r:id="rId35"/>
  </p:handoutMasterIdLst>
  <p:sldIdLst>
    <p:sldId id="282" r:id="rId2"/>
    <p:sldId id="303" r:id="rId3"/>
    <p:sldId id="283" r:id="rId4"/>
    <p:sldId id="277" r:id="rId5"/>
    <p:sldId id="290" r:id="rId6"/>
    <p:sldId id="285" r:id="rId7"/>
    <p:sldId id="292" r:id="rId8"/>
    <p:sldId id="293" r:id="rId9"/>
    <p:sldId id="294" r:id="rId10"/>
    <p:sldId id="286" r:id="rId11"/>
    <p:sldId id="300" r:id="rId12"/>
    <p:sldId id="298" r:id="rId13"/>
    <p:sldId id="262" r:id="rId14"/>
    <p:sldId id="301" r:id="rId15"/>
    <p:sldId id="299" r:id="rId16"/>
    <p:sldId id="287" r:id="rId17"/>
    <p:sldId id="263" r:id="rId18"/>
    <p:sldId id="291" r:id="rId19"/>
    <p:sldId id="295" r:id="rId20"/>
    <p:sldId id="264" r:id="rId21"/>
    <p:sldId id="296" r:id="rId22"/>
    <p:sldId id="297" r:id="rId23"/>
    <p:sldId id="265" r:id="rId24"/>
    <p:sldId id="266" r:id="rId25"/>
    <p:sldId id="267" r:id="rId26"/>
    <p:sldId id="268" r:id="rId27"/>
    <p:sldId id="269" r:id="rId28"/>
    <p:sldId id="302" r:id="rId29"/>
    <p:sldId id="273" r:id="rId30"/>
    <p:sldId id="274" r:id="rId31"/>
    <p:sldId id="289" r:id="rId32"/>
    <p:sldId id="276" r:id="rId33"/>
  </p:sldIdLst>
  <p:sldSz cx="9906000" cy="6858000" type="A4"/>
  <p:notesSz cx="6858000" cy="9945688"/>
  <p:defaultTextStyle>
    <a:defPPr>
      <a:defRPr lang="en-US"/>
    </a:defPPr>
    <a:lvl1pPr marL="0" algn="l" defTabSz="98462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2315" algn="l" defTabSz="98462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84629" algn="l" defTabSz="98462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76944" algn="l" defTabSz="98462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69260" algn="l" defTabSz="98462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61574" algn="l" defTabSz="98462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53889" algn="l" defTabSz="98462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46204" algn="l" defTabSz="98462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38518" algn="l" defTabSz="98462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32" autoAdjust="0"/>
    <p:restoredTop sz="94615" autoAdjust="0"/>
  </p:normalViewPr>
  <p:slideViewPr>
    <p:cSldViewPr>
      <p:cViewPr>
        <p:scale>
          <a:sx n="70" d="100"/>
          <a:sy n="70" d="100"/>
        </p:scale>
        <p:origin x="-1272" y="-18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5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75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5BF46-2129-4646-80A8-18ED995E4A3F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534"/>
            <a:ext cx="2971800" cy="4975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534"/>
            <a:ext cx="2971800" cy="4975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73F5D-3919-4806-847F-0BEAAF93B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7286"/>
          </a:xfrm>
          <a:prstGeom prst="rect">
            <a:avLst/>
          </a:prstGeom>
        </p:spPr>
        <p:txBody>
          <a:bodyPr vert="horz" lIns="94678" tIns="47339" rIns="94678" bIns="4733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286"/>
          </a:xfrm>
          <a:prstGeom prst="rect">
            <a:avLst/>
          </a:prstGeom>
        </p:spPr>
        <p:txBody>
          <a:bodyPr vert="horz" lIns="94678" tIns="47339" rIns="94678" bIns="47339" rtlCol="0"/>
          <a:lstStyle>
            <a:lvl1pPr algn="r">
              <a:defRPr sz="1300"/>
            </a:lvl1pPr>
          </a:lstStyle>
          <a:p>
            <a:fld id="{74C200AC-8ADF-413E-A562-2F560C6AD56A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746125"/>
            <a:ext cx="5387975" cy="3732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78" tIns="47339" rIns="94678" bIns="4733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24201"/>
            <a:ext cx="5486400" cy="4475559"/>
          </a:xfrm>
          <a:prstGeom prst="rect">
            <a:avLst/>
          </a:prstGeom>
        </p:spPr>
        <p:txBody>
          <a:bodyPr vert="horz" lIns="94678" tIns="47339" rIns="94678" bIns="4733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6677"/>
            <a:ext cx="2971800" cy="497286"/>
          </a:xfrm>
          <a:prstGeom prst="rect">
            <a:avLst/>
          </a:prstGeom>
        </p:spPr>
        <p:txBody>
          <a:bodyPr vert="horz" lIns="94678" tIns="47339" rIns="94678" bIns="4733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46677"/>
            <a:ext cx="2971800" cy="497286"/>
          </a:xfrm>
          <a:prstGeom prst="rect">
            <a:avLst/>
          </a:prstGeom>
        </p:spPr>
        <p:txBody>
          <a:bodyPr vert="horz" lIns="94678" tIns="47339" rIns="94678" bIns="47339" rtlCol="0" anchor="b"/>
          <a:lstStyle>
            <a:lvl1pPr algn="r">
              <a:defRPr sz="1300"/>
            </a:lvl1pPr>
          </a:lstStyle>
          <a:p>
            <a:fld id="{C33D9BE0-A5D4-4348-8DF3-850BA19BE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846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2315" algn="l" defTabSz="9846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84629" algn="l" defTabSz="9846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76944" algn="l" defTabSz="9846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69260" algn="l" defTabSz="9846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61574" algn="l" defTabSz="9846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53889" algn="l" defTabSz="9846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46204" algn="l" defTabSz="9846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38518" algn="l" defTabSz="9846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2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D9BE0-A5D4-4348-8DF3-850BA19BE1A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2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D9BE0-A5D4-4348-8DF3-850BA19BE1A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2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D9BE0-A5D4-4348-8DF3-850BA19BE1A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2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D9BE0-A5D4-4348-8DF3-850BA19BE1A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2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D9BE0-A5D4-4348-8DF3-850BA19BE1A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2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D9BE0-A5D4-4348-8DF3-850BA19BE1A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2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D9BE0-A5D4-4348-8DF3-850BA19BE1A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2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D9BE0-A5D4-4348-8DF3-850BA19BE1A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2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D9BE0-A5D4-4348-8DF3-850BA19BE1A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2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D9BE0-A5D4-4348-8DF3-850BA19BE1A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2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D9BE0-A5D4-4348-8DF3-850BA19BE1A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2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D9BE0-A5D4-4348-8DF3-850BA19BE1A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2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D9BE0-A5D4-4348-8DF3-850BA19BE1A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2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D9BE0-A5D4-4348-8DF3-850BA19BE1A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2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D9BE0-A5D4-4348-8DF3-850BA19BE1A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2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D9BE0-A5D4-4348-8DF3-850BA19BE1A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2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D9BE0-A5D4-4348-8DF3-850BA19BE1A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2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D9BE0-A5D4-4348-8DF3-850BA19BE1A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2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D9BE0-A5D4-4348-8DF3-850BA19BE1A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2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D9BE0-A5D4-4348-8DF3-850BA19BE1A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567F-FBE0-41D5-AE51-7320CBEDCE25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F171-3740-4DC7-BE0E-C8F2C1849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567F-FBE0-41D5-AE51-7320CBEDCE25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F171-3740-4DC7-BE0E-C8F2C1849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567F-FBE0-41D5-AE51-7320CBEDCE25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F171-3740-4DC7-BE0E-C8F2C1849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567F-FBE0-41D5-AE51-7320CBEDCE25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F171-3740-4DC7-BE0E-C8F2C1849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567F-FBE0-41D5-AE51-7320CBEDCE25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F171-3740-4DC7-BE0E-C8F2C1849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567F-FBE0-41D5-AE51-7320CBEDCE25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F171-3740-4DC7-BE0E-C8F2C1849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567F-FBE0-41D5-AE51-7320CBEDCE25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F171-3740-4DC7-BE0E-C8F2C1849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567F-FBE0-41D5-AE51-7320CBEDCE25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F171-3740-4DC7-BE0E-C8F2C1849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567F-FBE0-41D5-AE51-7320CBEDCE25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F171-3740-4DC7-BE0E-C8F2C1849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567F-FBE0-41D5-AE51-7320CBEDCE25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F171-3740-4DC7-BE0E-C8F2C1849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567F-FBE0-41D5-AE51-7320CBEDCE25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F171-3740-4DC7-BE0E-C8F2C1849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B567F-FBE0-41D5-AE51-7320CBEDCE25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DF171-3740-4DC7-BE0E-C8F2C1849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ftarhajiumroh.com/glossary/jabal-rahmah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5300" y="500042"/>
            <a:ext cx="8915400" cy="1143000"/>
          </a:xfrm>
        </p:spPr>
        <p:txBody>
          <a:bodyPr/>
          <a:lstStyle/>
          <a:p>
            <a:r>
              <a:rPr lang="en-US" sz="4800" dirty="0" err="1" smtClean="0">
                <a:latin typeface="Arial Rounded MT Bold" pitchFamily="34" charset="0"/>
              </a:rPr>
              <a:t>Persiapan</a:t>
            </a:r>
            <a:r>
              <a:rPr lang="en-US" sz="4800" dirty="0" smtClean="0">
                <a:latin typeface="Arial Rounded MT Bold" pitchFamily="34" charset="0"/>
              </a:rPr>
              <a:t> </a:t>
            </a:r>
            <a:r>
              <a:rPr lang="en-US" sz="4800" dirty="0" err="1" smtClean="0">
                <a:latin typeface="Arial Rounded MT Bold" pitchFamily="34" charset="0"/>
              </a:rPr>
              <a:t>Awal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600" dirty="0" err="1" smtClean="0">
                <a:latin typeface="Arial Rounded MT Bold" pitchFamily="34" charset="0"/>
              </a:rPr>
              <a:t>Mulai</a:t>
            </a:r>
            <a:r>
              <a:rPr lang="en-US" sz="3600" dirty="0" smtClean="0">
                <a:latin typeface="Arial Rounded MT Bold" pitchFamily="34" charset="0"/>
              </a:rPr>
              <a:t> </a:t>
            </a:r>
            <a:r>
              <a:rPr lang="en-US" sz="3600" dirty="0" err="1" smtClean="0">
                <a:latin typeface="Arial Rounded MT Bold" pitchFamily="34" charset="0"/>
              </a:rPr>
              <a:t>Dengan</a:t>
            </a:r>
            <a:r>
              <a:rPr lang="en-US" sz="3600" dirty="0" smtClean="0">
                <a:latin typeface="Arial Rounded MT Bold" pitchFamily="34" charset="0"/>
              </a:rPr>
              <a:t> </a:t>
            </a:r>
            <a:r>
              <a:rPr lang="en-US" sz="3600" dirty="0" err="1" smtClean="0">
                <a:latin typeface="Arial Rounded MT Bold" pitchFamily="34" charset="0"/>
              </a:rPr>
              <a:t>Bertaubat</a:t>
            </a:r>
            <a:r>
              <a:rPr lang="en-US" sz="3600" dirty="0" smtClean="0">
                <a:latin typeface="Arial Rounded MT Bold" pitchFamily="34" charset="0"/>
              </a:rPr>
              <a:t>  Dan </a:t>
            </a:r>
            <a:r>
              <a:rPr lang="en-US" sz="3600" dirty="0" err="1" smtClean="0">
                <a:latin typeface="Arial Rounded MT Bold" pitchFamily="34" charset="0"/>
              </a:rPr>
              <a:t>Mohon</a:t>
            </a:r>
            <a:r>
              <a:rPr lang="en-US" sz="3600" dirty="0" smtClean="0">
                <a:latin typeface="Arial Rounded MT Bold" pitchFamily="34" charset="0"/>
              </a:rPr>
              <a:t> </a:t>
            </a:r>
            <a:r>
              <a:rPr lang="en-US" sz="3600" dirty="0" err="1" smtClean="0">
                <a:latin typeface="Arial Rounded MT Bold" pitchFamily="34" charset="0"/>
              </a:rPr>
              <a:t>Ampun</a:t>
            </a:r>
            <a:r>
              <a:rPr lang="en-US" sz="3600" dirty="0" smtClean="0">
                <a:latin typeface="Arial Rounded MT Bold" pitchFamily="34" charset="0"/>
              </a:rPr>
              <a:t> </a:t>
            </a:r>
            <a:r>
              <a:rPr lang="en-US" sz="3600" dirty="0" err="1" smtClean="0">
                <a:latin typeface="Arial Rounded MT Bold" pitchFamily="34" charset="0"/>
              </a:rPr>
              <a:t>Atas</a:t>
            </a:r>
            <a:r>
              <a:rPr lang="en-US" sz="3600" dirty="0" smtClean="0">
                <a:latin typeface="Arial Rounded MT Bold" pitchFamily="34" charset="0"/>
              </a:rPr>
              <a:t> </a:t>
            </a:r>
            <a:r>
              <a:rPr lang="en-US" sz="3600" dirty="0" err="1" smtClean="0">
                <a:latin typeface="Arial Rounded MT Bold" pitchFamily="34" charset="0"/>
              </a:rPr>
              <a:t>Dosa-Dosa</a:t>
            </a:r>
            <a:endParaRPr lang="en-US" sz="3600" dirty="0" smtClean="0">
              <a:latin typeface="Arial Rounded MT Bold" pitchFamily="34" charset="0"/>
            </a:endParaRPr>
          </a:p>
          <a:p>
            <a:r>
              <a:rPr lang="en-US" sz="3600" dirty="0" err="1" smtClean="0">
                <a:solidFill>
                  <a:srgbClr val="00B050"/>
                </a:solidFill>
                <a:latin typeface="Arial Rounded MT Bold" pitchFamily="34" charset="0"/>
              </a:rPr>
              <a:t>Meminta</a:t>
            </a:r>
            <a:r>
              <a:rPr lang="en-US" sz="36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Arial Rounded MT Bold" pitchFamily="34" charset="0"/>
              </a:rPr>
              <a:t>Maaf</a:t>
            </a:r>
            <a:r>
              <a:rPr lang="en-US" sz="3600" dirty="0" smtClean="0">
                <a:solidFill>
                  <a:srgbClr val="00B050"/>
                </a:solidFill>
                <a:latin typeface="Arial Rounded MT Bold" pitchFamily="34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Arial Rounded MT Bold" pitchFamily="34" charset="0"/>
              </a:rPr>
              <a:t>Meminta</a:t>
            </a:r>
            <a:r>
              <a:rPr lang="en-US" sz="36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Arial Rounded MT Bold" pitchFamily="34" charset="0"/>
              </a:rPr>
              <a:t>Halal</a:t>
            </a:r>
            <a:r>
              <a:rPr lang="en-US" sz="3600" dirty="0" smtClean="0">
                <a:solidFill>
                  <a:srgbClr val="00B050"/>
                </a:solidFill>
                <a:latin typeface="Arial Rounded MT Bold" pitchFamily="34" charset="0"/>
              </a:rPr>
              <a:t> Dan </a:t>
            </a:r>
            <a:r>
              <a:rPr lang="en-US" sz="3600" dirty="0" err="1" smtClean="0">
                <a:solidFill>
                  <a:srgbClr val="00B050"/>
                </a:solidFill>
                <a:latin typeface="Arial Rounded MT Bold" pitchFamily="34" charset="0"/>
              </a:rPr>
              <a:t>Kerelaan</a:t>
            </a:r>
            <a:r>
              <a:rPr lang="en-US" sz="36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Arial Rounded MT Bold" pitchFamily="34" charset="0"/>
              </a:rPr>
              <a:t>Orang</a:t>
            </a:r>
            <a:r>
              <a:rPr lang="en-US" sz="3600" dirty="0" smtClean="0">
                <a:solidFill>
                  <a:srgbClr val="00B050"/>
                </a:solidFill>
                <a:latin typeface="Arial Rounded MT Bold" pitchFamily="34" charset="0"/>
              </a:rPr>
              <a:t> Yang </a:t>
            </a:r>
            <a:r>
              <a:rPr lang="en-US" sz="3600" dirty="0" err="1" smtClean="0">
                <a:solidFill>
                  <a:srgbClr val="00B050"/>
                </a:solidFill>
                <a:latin typeface="Arial Rounded MT Bold" pitchFamily="34" charset="0"/>
              </a:rPr>
              <a:t>Pernah</a:t>
            </a:r>
            <a:r>
              <a:rPr lang="en-US" sz="3600" dirty="0" smtClean="0">
                <a:solidFill>
                  <a:srgbClr val="00B050"/>
                </a:solidFill>
                <a:latin typeface="Arial Rounded MT Bold" pitchFamily="34" charset="0"/>
              </a:rPr>
              <a:t> Kita  </a:t>
            </a:r>
            <a:r>
              <a:rPr lang="en-US" sz="3600" dirty="0" err="1" smtClean="0">
                <a:solidFill>
                  <a:srgbClr val="00B050"/>
                </a:solidFill>
                <a:latin typeface="Arial Rounded MT Bold" pitchFamily="34" charset="0"/>
              </a:rPr>
              <a:t>Zalimi</a:t>
            </a:r>
            <a:endParaRPr lang="en-US" sz="3600" dirty="0" smtClean="0">
              <a:latin typeface="Arial Rounded MT Bold" pitchFamily="34" charset="0"/>
            </a:endParaRPr>
          </a:p>
          <a:p>
            <a:r>
              <a:rPr lang="en-US" sz="3600" dirty="0" err="1" smtClean="0">
                <a:latin typeface="Arial Rounded MT Bold" pitchFamily="34" charset="0"/>
              </a:rPr>
              <a:t>Meminta</a:t>
            </a:r>
            <a:r>
              <a:rPr lang="en-US" sz="3600" dirty="0" smtClean="0">
                <a:latin typeface="Arial Rounded MT Bold" pitchFamily="34" charset="0"/>
              </a:rPr>
              <a:t> </a:t>
            </a:r>
            <a:r>
              <a:rPr lang="en-US" sz="3600" dirty="0" err="1" smtClean="0">
                <a:latin typeface="Arial Rounded MT Bold" pitchFamily="34" charset="0"/>
              </a:rPr>
              <a:t>Ridla</a:t>
            </a:r>
            <a:r>
              <a:rPr lang="en-US" sz="3600" dirty="0" smtClean="0">
                <a:latin typeface="Arial Rounded MT Bold" pitchFamily="34" charset="0"/>
              </a:rPr>
              <a:t> </a:t>
            </a:r>
            <a:r>
              <a:rPr lang="en-US" sz="3600" dirty="0" err="1" smtClean="0">
                <a:latin typeface="Arial Rounded MT Bold" pitchFamily="34" charset="0"/>
              </a:rPr>
              <a:t>Orang</a:t>
            </a:r>
            <a:r>
              <a:rPr lang="en-US" sz="3600" dirty="0" smtClean="0">
                <a:latin typeface="Arial Rounded MT Bold" pitchFamily="34" charset="0"/>
              </a:rPr>
              <a:t> </a:t>
            </a:r>
            <a:r>
              <a:rPr lang="en-US" sz="3600" dirty="0" err="1" smtClean="0">
                <a:latin typeface="Arial Rounded MT Bold" pitchFamily="34" charset="0"/>
              </a:rPr>
              <a:t>Tua</a:t>
            </a:r>
            <a:r>
              <a:rPr lang="en-US" sz="3600" dirty="0" smtClean="0">
                <a:latin typeface="Arial Rounded MT Bold" pitchFamily="34" charset="0"/>
              </a:rPr>
              <a:t>, Guru Dan </a:t>
            </a:r>
            <a:r>
              <a:rPr lang="en-US" sz="3600" dirty="0" err="1" smtClean="0">
                <a:latin typeface="Arial Rounded MT Bold" pitchFamily="34" charset="0"/>
              </a:rPr>
              <a:t>Orang</a:t>
            </a:r>
            <a:r>
              <a:rPr lang="en-US" sz="3600" dirty="0" smtClean="0">
                <a:latin typeface="Arial Rounded MT Bold" pitchFamily="34" charset="0"/>
              </a:rPr>
              <a:t> Yang </a:t>
            </a:r>
            <a:r>
              <a:rPr lang="en-US" sz="3600" dirty="0" err="1" smtClean="0">
                <a:latin typeface="Arial Rounded MT Bold" pitchFamily="34" charset="0"/>
              </a:rPr>
              <a:t>Dihormati</a:t>
            </a:r>
            <a:endParaRPr lang="en-US" sz="3600" dirty="0" smtClean="0">
              <a:latin typeface="Arial Rounded MT Bold" pitchFamily="34" charset="0"/>
            </a:endParaRPr>
          </a:p>
          <a:p>
            <a:r>
              <a:rPr lang="en-US" sz="3600" dirty="0" err="1" smtClean="0">
                <a:solidFill>
                  <a:srgbClr val="00B050"/>
                </a:solidFill>
                <a:latin typeface="Arial Rounded MT Bold" pitchFamily="34" charset="0"/>
              </a:rPr>
              <a:t>Menyelesaikan</a:t>
            </a:r>
            <a:r>
              <a:rPr lang="en-US" sz="36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Arial Rounded MT Bold" pitchFamily="34" charset="0"/>
              </a:rPr>
              <a:t>Hutang-Piutang</a:t>
            </a:r>
            <a:r>
              <a:rPr lang="en-US" sz="36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Arial Rounded MT Bold" pitchFamily="34" charset="0"/>
              </a:rPr>
              <a:t>Bila</a:t>
            </a:r>
            <a:r>
              <a:rPr lang="en-US" sz="36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Arial Rounded MT Bold" pitchFamily="34" charset="0"/>
              </a:rPr>
              <a:t>Ada</a:t>
            </a:r>
            <a:r>
              <a:rPr lang="en-US" sz="3600" dirty="0" smtClean="0">
                <a:solidFill>
                  <a:srgbClr val="00B050"/>
                </a:solidFill>
                <a:latin typeface="Arial Rounded MT Bold" pitchFamily="34" charset="0"/>
              </a:rPr>
              <a:t>  </a:t>
            </a:r>
          </a:p>
          <a:p>
            <a:r>
              <a:rPr lang="en-US" sz="3600" dirty="0" err="1" smtClean="0">
                <a:latin typeface="Arial Rounded MT Bold" pitchFamily="34" charset="0"/>
              </a:rPr>
              <a:t>Menyiapkan</a:t>
            </a:r>
            <a:r>
              <a:rPr lang="en-US" sz="3600" dirty="0" smtClean="0">
                <a:latin typeface="Arial Rounded MT Bold" pitchFamily="34" charset="0"/>
              </a:rPr>
              <a:t> </a:t>
            </a:r>
            <a:r>
              <a:rPr lang="en-US" sz="3600" dirty="0" err="1" smtClean="0">
                <a:latin typeface="Arial Rounded MT Bold" pitchFamily="34" charset="0"/>
              </a:rPr>
              <a:t>Bekal</a:t>
            </a:r>
            <a:r>
              <a:rPr lang="en-US" sz="3600" dirty="0" smtClean="0">
                <a:latin typeface="Arial Rounded MT Bold" pitchFamily="34" charset="0"/>
              </a:rPr>
              <a:t>  </a:t>
            </a:r>
            <a:r>
              <a:rPr lang="en-US" sz="3600" dirty="0" err="1" smtClean="0">
                <a:latin typeface="Arial Rounded MT Bold" pitchFamily="34" charset="0"/>
              </a:rPr>
              <a:t>Keluarga</a:t>
            </a:r>
            <a:r>
              <a:rPr lang="en-US" sz="3600" dirty="0" smtClean="0">
                <a:latin typeface="Arial Rounded MT Bold" pitchFamily="34" charset="0"/>
              </a:rPr>
              <a:t> </a:t>
            </a:r>
          </a:p>
          <a:p>
            <a:r>
              <a:rPr lang="en-US" sz="3600" dirty="0" err="1" smtClean="0">
                <a:solidFill>
                  <a:srgbClr val="0070C0"/>
                </a:solidFill>
                <a:latin typeface="Arial Rounded MT Bold" pitchFamily="34" charset="0"/>
              </a:rPr>
              <a:t>Berbekal</a:t>
            </a:r>
            <a:r>
              <a:rPr lang="en-US" sz="36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 Rounded MT Bold" pitchFamily="34" charset="0"/>
              </a:rPr>
              <a:t>Dengan</a:t>
            </a:r>
            <a:r>
              <a:rPr lang="en-US" sz="36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 Rounded MT Bold" pitchFamily="34" charset="0"/>
              </a:rPr>
              <a:t>Harta</a:t>
            </a:r>
            <a:r>
              <a:rPr lang="en-US" sz="36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 Rounded MT Bold" pitchFamily="34" charset="0"/>
              </a:rPr>
              <a:t>Halal</a:t>
            </a:r>
            <a:endParaRPr lang="en-US" sz="3600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r>
              <a:rPr lang="en-US" sz="3600" dirty="0" err="1" smtClean="0">
                <a:latin typeface="Arial Rounded MT Bold" pitchFamily="34" charset="0"/>
              </a:rPr>
              <a:t>Bersedekahlah</a:t>
            </a:r>
            <a:r>
              <a:rPr lang="en-US" sz="3600" dirty="0" smtClean="0">
                <a:latin typeface="Arial Rounded MT Bold" pitchFamily="34" charset="0"/>
              </a:rPr>
              <a:t> </a:t>
            </a:r>
            <a:r>
              <a:rPr lang="en-US" sz="3600" dirty="0" err="1" smtClean="0">
                <a:latin typeface="Arial Rounded MT Bold" pitchFamily="34" charset="0"/>
              </a:rPr>
              <a:t>Sebelum</a:t>
            </a:r>
            <a:r>
              <a:rPr lang="en-US" sz="3600" dirty="0" smtClean="0">
                <a:latin typeface="Arial Rounded MT Bold" pitchFamily="34" charset="0"/>
              </a:rPr>
              <a:t> </a:t>
            </a:r>
            <a:r>
              <a:rPr lang="en-US" sz="3600" dirty="0" err="1" smtClean="0">
                <a:latin typeface="Arial Rounded MT Bold" pitchFamily="34" charset="0"/>
              </a:rPr>
              <a:t>Pergi</a:t>
            </a:r>
            <a:r>
              <a:rPr lang="en-US" sz="3600" dirty="0" smtClean="0">
                <a:latin typeface="Arial Rounded MT Bold" pitchFamily="34" charset="0"/>
              </a:rPr>
              <a:t> </a:t>
            </a:r>
            <a:r>
              <a:rPr lang="en-US" sz="3600" dirty="0" err="1" smtClean="0">
                <a:latin typeface="Arial Rounded MT Bold" pitchFamily="34" charset="0"/>
              </a:rPr>
              <a:t>Ke</a:t>
            </a:r>
            <a:r>
              <a:rPr lang="en-US" sz="3600" dirty="0" smtClean="0">
                <a:latin typeface="Arial Rounded MT Bold" pitchFamily="34" charset="0"/>
              </a:rPr>
              <a:t> Tanah </a:t>
            </a:r>
            <a:r>
              <a:rPr lang="en-US" sz="3600" dirty="0" err="1" smtClean="0">
                <a:latin typeface="Arial Rounded MT Bold" pitchFamily="34" charset="0"/>
              </a:rPr>
              <a:t>Suci</a:t>
            </a:r>
            <a:endParaRPr lang="en-US" sz="3600" dirty="0" smtClean="0">
              <a:latin typeface="Arial Rounded MT Bold" pitchFamily="34" charset="0"/>
            </a:endParaRPr>
          </a:p>
          <a:p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Berteman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Dengan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Orang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Saleh</a:t>
            </a:r>
            <a:endParaRPr lang="en-US" sz="3600" dirty="0" smtClean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  <a:p>
            <a:r>
              <a:rPr lang="en-US" sz="3600" dirty="0" err="1" smtClean="0">
                <a:latin typeface="Arial Rounded MT Bold" pitchFamily="34" charset="0"/>
              </a:rPr>
              <a:t>Berwasiat</a:t>
            </a:r>
            <a:r>
              <a:rPr lang="en-US" sz="3600" dirty="0" smtClean="0">
                <a:latin typeface="Arial Rounded MT Bold" pitchFamily="34" charset="0"/>
              </a:rPr>
              <a:t> </a:t>
            </a:r>
            <a:r>
              <a:rPr lang="en-US" sz="3600" dirty="0" err="1" smtClean="0">
                <a:latin typeface="Arial Rounded MT Bold" pitchFamily="34" charset="0"/>
              </a:rPr>
              <a:t>Kepada</a:t>
            </a:r>
            <a:r>
              <a:rPr lang="en-US" sz="3600" dirty="0" smtClean="0">
                <a:latin typeface="Arial Rounded MT Bold" pitchFamily="34" charset="0"/>
              </a:rPr>
              <a:t> </a:t>
            </a:r>
            <a:r>
              <a:rPr lang="en-US" sz="3600" dirty="0" err="1" smtClean="0">
                <a:latin typeface="Arial Rounded MT Bold" pitchFamily="34" charset="0"/>
              </a:rPr>
              <a:t>Keluarga</a:t>
            </a:r>
            <a:r>
              <a:rPr lang="en-US" sz="3600" dirty="0" smtClean="0">
                <a:latin typeface="Arial Rounded MT Bold" pitchFamily="34" charset="0"/>
              </a:rPr>
              <a:t> Dan </a:t>
            </a:r>
            <a:r>
              <a:rPr lang="en-US" sz="3600" dirty="0" err="1" smtClean="0">
                <a:latin typeface="Arial Rounded MT Bold" pitchFamily="34" charset="0"/>
              </a:rPr>
              <a:t>Berpesan</a:t>
            </a:r>
            <a:r>
              <a:rPr lang="en-US" sz="3600" dirty="0" smtClean="0">
                <a:latin typeface="Arial Rounded MT Bold" pitchFamily="34" charset="0"/>
              </a:rPr>
              <a:t>  (</a:t>
            </a:r>
            <a:r>
              <a:rPr lang="en-US" sz="3600" dirty="0" err="1" smtClean="0">
                <a:latin typeface="Arial Rounded MT Bold" pitchFamily="34" charset="0"/>
              </a:rPr>
              <a:t>Menitip</a:t>
            </a:r>
            <a:r>
              <a:rPr lang="en-US" sz="3600" dirty="0" smtClean="0">
                <a:latin typeface="Arial Rounded MT Bold" pitchFamily="34" charset="0"/>
              </a:rPr>
              <a:t>) </a:t>
            </a:r>
            <a:r>
              <a:rPr lang="en-US" sz="3600" dirty="0" err="1" smtClean="0">
                <a:latin typeface="Arial Rounded MT Bold" pitchFamily="34" charset="0"/>
              </a:rPr>
              <a:t>Kepada</a:t>
            </a:r>
            <a:r>
              <a:rPr lang="en-US" sz="3600" dirty="0" smtClean="0">
                <a:latin typeface="Arial Rounded MT Bold" pitchFamily="34" charset="0"/>
              </a:rPr>
              <a:t>  </a:t>
            </a:r>
            <a:r>
              <a:rPr lang="en-US" sz="3600" dirty="0" err="1" smtClean="0">
                <a:latin typeface="Arial Rounded MT Bold" pitchFamily="34" charset="0"/>
              </a:rPr>
              <a:t>Tetangga</a:t>
            </a:r>
            <a:endParaRPr lang="en-US" sz="3600" dirty="0" smtClean="0">
              <a:latin typeface="Arial Rounded MT Bold" pitchFamily="34" charset="0"/>
            </a:endParaRPr>
          </a:p>
          <a:p>
            <a:r>
              <a:rPr lang="en-US" sz="3600" dirty="0" err="1" smtClean="0">
                <a:latin typeface="Arial Rounded MT Bold" pitchFamily="34" charset="0"/>
              </a:rPr>
              <a:t>Mohon</a:t>
            </a:r>
            <a:r>
              <a:rPr lang="en-US" sz="3600" dirty="0" smtClean="0">
                <a:latin typeface="Arial Rounded MT Bold" pitchFamily="34" charset="0"/>
              </a:rPr>
              <a:t> </a:t>
            </a:r>
            <a:r>
              <a:rPr lang="en-US" sz="3600" dirty="0" err="1" smtClean="0">
                <a:latin typeface="Arial Rounded MT Bold" pitchFamily="34" charset="0"/>
              </a:rPr>
              <a:t>Pertolongan</a:t>
            </a:r>
            <a:r>
              <a:rPr lang="en-US" sz="3600" dirty="0" smtClean="0">
                <a:latin typeface="Arial Rounded MT Bold" pitchFamily="34" charset="0"/>
              </a:rPr>
              <a:t> Allah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67776" y="571480"/>
            <a:ext cx="316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5300" y="-24"/>
            <a:ext cx="9029732" cy="107157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00B050"/>
                </a:solidFill>
                <a:latin typeface="+mn-lt"/>
                <a:cs typeface="Aharoni" pitchFamily="2" charset="-79"/>
              </a:rPr>
              <a:t>TAWAF UMRAH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8093" y="1142984"/>
            <a:ext cx="9429817" cy="5572164"/>
          </a:xfrm>
        </p:spPr>
        <p:txBody>
          <a:bodyPr>
            <a:normAutofit fontScale="47500" lnSpcReduction="20000"/>
          </a:bodyPr>
          <a:lstStyle/>
          <a:p>
            <a:r>
              <a:rPr lang="en-US" sz="4500" dirty="0" err="1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Masuk</a:t>
            </a:r>
            <a:r>
              <a:rPr lang="en-US" sz="45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Masjid</a:t>
            </a:r>
            <a:r>
              <a:rPr lang="en-US" sz="45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Kaki </a:t>
            </a:r>
            <a:r>
              <a:rPr lang="en-US" sz="4500" dirty="0" err="1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Kanan</a:t>
            </a:r>
            <a:r>
              <a:rPr lang="en-US" sz="45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4500" dirty="0" err="1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Berdo’a</a:t>
            </a:r>
            <a:r>
              <a:rPr lang="en-US" sz="45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4500" dirty="0" err="1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Niat</a:t>
            </a:r>
            <a:r>
              <a:rPr lang="en-US" sz="45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I’tikaf</a:t>
            </a:r>
            <a:r>
              <a:rPr lang="en-US" sz="45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&amp; </a:t>
            </a:r>
            <a:r>
              <a:rPr lang="en-US" sz="4500" dirty="0" err="1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Berdo’a</a:t>
            </a:r>
            <a:r>
              <a:rPr lang="en-US" sz="45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Melihat</a:t>
            </a:r>
            <a:r>
              <a:rPr lang="en-US" sz="45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Ka’bah</a:t>
            </a:r>
            <a:endParaRPr lang="en-US" sz="4500" dirty="0" smtClean="0">
              <a:solidFill>
                <a:srgbClr val="7030A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en-US" sz="45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Hentikan</a:t>
            </a:r>
            <a:r>
              <a:rPr lang="en-US" sz="4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Talbiyah</a:t>
            </a:r>
            <a:r>
              <a:rPr lang="en-US" sz="4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&amp; </a:t>
            </a:r>
            <a:r>
              <a:rPr lang="en-US" sz="45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Bagi</a:t>
            </a:r>
            <a:r>
              <a:rPr lang="en-US" sz="4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Laki-Laki</a:t>
            </a:r>
            <a:r>
              <a:rPr lang="en-US" sz="4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IDTIBA.</a:t>
            </a:r>
          </a:p>
          <a:p>
            <a:r>
              <a:rPr lang="en-US" sz="4500" dirty="0" err="1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Memulai</a:t>
            </a:r>
            <a:r>
              <a:rPr lang="en-US" sz="4500" dirty="0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Tawaf</a:t>
            </a:r>
            <a:r>
              <a:rPr lang="en-US" sz="4500" dirty="0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</a:t>
            </a:r>
            <a:r>
              <a:rPr lang="en-US" sz="4500" dirty="0" err="1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Sedikit</a:t>
            </a:r>
            <a:r>
              <a:rPr lang="en-US" sz="4500" dirty="0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Sebelum</a:t>
            </a:r>
            <a:r>
              <a:rPr lang="en-US" sz="4500" dirty="0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Hajar</a:t>
            </a:r>
            <a:r>
              <a:rPr lang="en-US" sz="4500" dirty="0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Aswad</a:t>
            </a:r>
            <a:r>
              <a:rPr lang="en-US" sz="4500" dirty="0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4500" dirty="0" err="1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Muka</a:t>
            </a:r>
            <a:r>
              <a:rPr lang="en-US" sz="4500" dirty="0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&amp; </a:t>
            </a:r>
            <a:r>
              <a:rPr lang="en-US" sz="4500" dirty="0" err="1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Badan</a:t>
            </a:r>
            <a:r>
              <a:rPr lang="en-US" sz="4500" dirty="0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Menghadap</a:t>
            </a:r>
            <a:r>
              <a:rPr lang="en-US" sz="4500" dirty="0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Hajar</a:t>
            </a:r>
            <a:r>
              <a:rPr lang="en-US" sz="4500" dirty="0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Aswad</a:t>
            </a:r>
            <a:r>
              <a:rPr lang="en-US" sz="4500" dirty="0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4500" dirty="0" err="1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Berniat</a:t>
            </a:r>
            <a:r>
              <a:rPr lang="en-US" sz="4500" dirty="0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Tawaf</a:t>
            </a:r>
            <a:r>
              <a:rPr lang="en-US" sz="4500" dirty="0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, </a:t>
            </a:r>
            <a:r>
              <a:rPr lang="en-US" sz="4500" dirty="0" err="1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Angkat</a:t>
            </a:r>
            <a:r>
              <a:rPr lang="en-US" sz="4500" dirty="0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Tangan</a:t>
            </a:r>
            <a:r>
              <a:rPr lang="en-US" sz="4500" dirty="0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Dan </a:t>
            </a:r>
            <a:r>
              <a:rPr lang="en-US" sz="4500" dirty="0" err="1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Kecup</a:t>
            </a:r>
            <a:r>
              <a:rPr lang="en-US" sz="4500" dirty="0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(</a:t>
            </a:r>
            <a:r>
              <a:rPr lang="en-US" sz="4500" dirty="0" err="1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Tanpa</a:t>
            </a:r>
            <a:r>
              <a:rPr lang="en-US" sz="4500" dirty="0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Bersuara</a:t>
            </a:r>
            <a:r>
              <a:rPr lang="en-US" sz="4500" dirty="0" smtClean="0"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</a:p>
          <a:p>
            <a:r>
              <a:rPr lang="en-US" sz="4500" dirty="0" err="1" smtClean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Tawaf</a:t>
            </a:r>
            <a:r>
              <a:rPr lang="en-US" sz="4500" dirty="0" smtClean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7 x </a:t>
            </a:r>
            <a:r>
              <a:rPr lang="en-US" sz="4500" dirty="0" err="1" smtClean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Putaran</a:t>
            </a:r>
            <a:r>
              <a:rPr lang="en-US" sz="4500" dirty="0" smtClean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Sempurna</a:t>
            </a:r>
            <a:r>
              <a:rPr lang="en-US" sz="4500" dirty="0" smtClean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( </a:t>
            </a:r>
            <a:r>
              <a:rPr lang="en-US" sz="4500" dirty="0" err="1" smtClean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Khusus</a:t>
            </a:r>
            <a:r>
              <a:rPr lang="en-US" sz="4500" dirty="0" smtClean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</a:t>
            </a:r>
            <a:r>
              <a:rPr lang="en-US" sz="4500" dirty="0" err="1" smtClean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Laki</a:t>
            </a:r>
            <a:r>
              <a:rPr lang="en-US" sz="4500" dirty="0" smtClean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</a:t>
            </a:r>
            <a:r>
              <a:rPr lang="en-US" sz="4500" dirty="0" err="1" smtClean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Laki</a:t>
            </a:r>
            <a:r>
              <a:rPr lang="en-US" sz="4500" dirty="0" smtClean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; 3 </a:t>
            </a:r>
            <a:r>
              <a:rPr lang="en-US" sz="4500" dirty="0" err="1" smtClean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Putaran</a:t>
            </a:r>
            <a:r>
              <a:rPr lang="en-US" sz="4500" dirty="0" smtClean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Lari-Lari</a:t>
            </a:r>
            <a:r>
              <a:rPr lang="en-US" sz="4500" dirty="0" smtClean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Kecil, 4 </a:t>
            </a:r>
            <a:r>
              <a:rPr lang="en-US" sz="4500" dirty="0" err="1" smtClean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Putaran</a:t>
            </a:r>
            <a:r>
              <a:rPr lang="en-US" sz="4500" dirty="0" smtClean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Jalan</a:t>
            </a:r>
            <a:r>
              <a:rPr lang="en-US" sz="4500" dirty="0" smtClean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Biasa</a:t>
            </a:r>
            <a:r>
              <a:rPr lang="en-US" sz="4500" dirty="0" smtClean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</a:p>
          <a:p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Berdo’a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Saat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Tawaf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Atau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Zikir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Baca </a:t>
            </a:r>
            <a:r>
              <a:rPr lang="en-US" sz="45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Subhanallah</a:t>
            </a:r>
            <a:r>
              <a:rPr lang="en-US" sz="45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</a:t>
            </a:r>
            <a:r>
              <a:rPr lang="en-US" sz="45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Walhamdulillah</a:t>
            </a:r>
            <a:r>
              <a:rPr lang="en-US" sz="45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</a:t>
            </a:r>
            <a:r>
              <a:rPr lang="en-US" sz="45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Wa</a:t>
            </a:r>
            <a:r>
              <a:rPr lang="en-US" sz="45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Laa</a:t>
            </a:r>
            <a:r>
              <a:rPr lang="en-US" sz="45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ilaaha</a:t>
            </a:r>
            <a:r>
              <a:rPr lang="en-US" sz="45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Illaahu</a:t>
            </a:r>
            <a:r>
              <a:rPr lang="en-US" sz="45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</a:t>
            </a:r>
            <a:r>
              <a:rPr lang="en-US" sz="45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Wallaahu</a:t>
            </a:r>
            <a:r>
              <a:rPr lang="en-US" sz="45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Akbar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… 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dst</a:t>
            </a:r>
            <a:endParaRPr lang="en-US" sz="45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en-US" sz="4500" dirty="0" err="1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Lewat</a:t>
            </a:r>
            <a:r>
              <a:rPr lang="en-US" sz="4500" dirty="0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</a:t>
            </a:r>
            <a:r>
              <a:rPr lang="en-US" sz="4500" dirty="0" err="1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Rukun</a:t>
            </a:r>
            <a:r>
              <a:rPr lang="en-US" sz="4500" dirty="0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Yamani </a:t>
            </a:r>
            <a:r>
              <a:rPr lang="en-US" sz="4500" dirty="0" err="1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Angkat</a:t>
            </a:r>
            <a:r>
              <a:rPr lang="en-US" sz="4500" dirty="0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Tangan</a:t>
            </a:r>
            <a:r>
              <a:rPr lang="en-US" sz="4500" dirty="0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Tanpa</a:t>
            </a:r>
            <a:r>
              <a:rPr lang="en-US" sz="4500" dirty="0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Mengecup</a:t>
            </a:r>
            <a:endParaRPr lang="en-US" sz="4500" dirty="0" smtClean="0">
              <a:solidFill>
                <a:srgbClr val="C0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en-US" sz="4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Baca  </a:t>
            </a:r>
            <a:r>
              <a:rPr lang="en-US" sz="45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Do’a</a:t>
            </a:r>
            <a:r>
              <a:rPr lang="en-US" sz="45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</a:t>
            </a:r>
            <a:r>
              <a:rPr lang="en-US" sz="45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Rabbana</a:t>
            </a:r>
            <a:r>
              <a:rPr lang="en-US" sz="45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Aatinaa</a:t>
            </a:r>
            <a:r>
              <a:rPr lang="en-US" sz="4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…  </a:t>
            </a:r>
            <a:r>
              <a:rPr lang="en-US" sz="45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Hingga</a:t>
            </a:r>
            <a:r>
              <a:rPr lang="en-US" sz="4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Hajar</a:t>
            </a:r>
            <a:r>
              <a:rPr lang="en-US" sz="4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Aswad</a:t>
            </a:r>
            <a:r>
              <a:rPr lang="en-US" sz="45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</a:p>
          <a:p>
            <a:r>
              <a:rPr lang="en-US" sz="4500" dirty="0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Di </a:t>
            </a:r>
            <a:r>
              <a:rPr lang="en-US" sz="4500" dirty="0" err="1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Rukun</a:t>
            </a:r>
            <a:r>
              <a:rPr lang="en-US" sz="4500" dirty="0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Hajar</a:t>
            </a:r>
            <a:r>
              <a:rPr lang="en-US" sz="4500" dirty="0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Aswad</a:t>
            </a:r>
            <a:r>
              <a:rPr lang="en-US" sz="4500" dirty="0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Mengangkat</a:t>
            </a:r>
            <a:r>
              <a:rPr lang="en-US" sz="4500" dirty="0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Tangan</a:t>
            </a:r>
            <a:r>
              <a:rPr lang="en-US" sz="4500" dirty="0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Dan </a:t>
            </a:r>
            <a:r>
              <a:rPr lang="en-US" sz="4500" dirty="0" err="1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Dikecup</a:t>
            </a:r>
            <a:r>
              <a:rPr lang="en-US" sz="4500" dirty="0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Tanpa</a:t>
            </a:r>
            <a:r>
              <a:rPr lang="en-US" sz="4500" dirty="0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Bersuara</a:t>
            </a:r>
            <a:endParaRPr lang="en-US" sz="4500" dirty="0" smtClean="0">
              <a:solidFill>
                <a:schemeClr val="accent2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en-US" sz="4500" dirty="0" err="1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Saat</a:t>
            </a:r>
            <a:r>
              <a:rPr lang="en-US" sz="4500" dirty="0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Mengusap</a:t>
            </a:r>
            <a:r>
              <a:rPr lang="en-US" sz="4500" dirty="0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Rukun</a:t>
            </a:r>
            <a:r>
              <a:rPr lang="en-US" sz="4500" dirty="0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Yamani Dan </a:t>
            </a:r>
            <a:r>
              <a:rPr lang="en-US" sz="4500" dirty="0" err="1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Hajar</a:t>
            </a:r>
            <a:r>
              <a:rPr lang="en-US" sz="4500" dirty="0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Aswad</a:t>
            </a:r>
            <a:r>
              <a:rPr lang="en-US" sz="4500" dirty="0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Cukup</a:t>
            </a:r>
            <a:r>
              <a:rPr lang="en-US" sz="4500" dirty="0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Dengan</a:t>
            </a:r>
            <a:r>
              <a:rPr lang="en-US" sz="4500" dirty="0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Angkat</a:t>
            </a:r>
            <a:r>
              <a:rPr lang="en-US" sz="4500" dirty="0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Tangan</a:t>
            </a:r>
            <a:r>
              <a:rPr lang="en-US" sz="4500" dirty="0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Dari </a:t>
            </a:r>
            <a:r>
              <a:rPr lang="en-US" sz="4500" dirty="0" err="1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Jauh</a:t>
            </a:r>
            <a:r>
              <a:rPr lang="en-US" sz="4500" dirty="0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4500" dirty="0" err="1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Badan</a:t>
            </a:r>
            <a:r>
              <a:rPr lang="en-US" sz="4500" dirty="0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/Dada </a:t>
            </a:r>
            <a:r>
              <a:rPr lang="en-US" sz="4500" dirty="0" err="1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Tidak</a:t>
            </a:r>
            <a:r>
              <a:rPr lang="en-US" sz="4500" dirty="0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Usah</a:t>
            </a:r>
            <a:r>
              <a:rPr lang="en-US" sz="4500" dirty="0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Berbalik</a:t>
            </a:r>
            <a:r>
              <a:rPr lang="en-US" sz="4500" dirty="0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Mengarah</a:t>
            </a:r>
            <a:r>
              <a:rPr lang="en-US" sz="4500" dirty="0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Ke</a:t>
            </a:r>
            <a:r>
              <a:rPr lang="en-US" sz="4500" dirty="0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Ka’bah</a:t>
            </a:r>
            <a:endParaRPr lang="en-US" sz="4500" dirty="0" smtClean="0">
              <a:solidFill>
                <a:schemeClr val="accent2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en-US" sz="45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Akhiri</a:t>
            </a:r>
            <a:r>
              <a:rPr lang="en-US" sz="45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Tawaf</a:t>
            </a:r>
            <a:r>
              <a:rPr lang="en-US" sz="45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Lebih</a:t>
            </a:r>
            <a:r>
              <a:rPr lang="en-US" sz="45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Sedikit</a:t>
            </a:r>
            <a:r>
              <a:rPr lang="en-US" sz="45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45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Muka</a:t>
            </a:r>
            <a:r>
              <a:rPr lang="en-US" sz="45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&amp; </a:t>
            </a:r>
            <a:r>
              <a:rPr lang="en-US" sz="45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Badan</a:t>
            </a:r>
            <a:r>
              <a:rPr lang="en-US" sz="45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Menghadap</a:t>
            </a:r>
            <a:r>
              <a:rPr lang="en-US" sz="45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Hajar</a:t>
            </a:r>
            <a:r>
              <a:rPr lang="en-US" sz="45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Aswad</a:t>
            </a:r>
            <a:r>
              <a:rPr lang="en-US" sz="45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45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Angkat</a:t>
            </a:r>
            <a:r>
              <a:rPr lang="en-US" sz="45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Tangan</a:t>
            </a:r>
            <a:r>
              <a:rPr lang="en-US" sz="45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Dan </a:t>
            </a:r>
            <a:r>
              <a:rPr lang="en-US" sz="45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Kecup</a:t>
            </a:r>
            <a:r>
              <a:rPr lang="en-US" sz="45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r>
              <a:rPr lang="en-US" sz="4500" dirty="0" err="1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Selendang</a:t>
            </a:r>
            <a:r>
              <a:rPr lang="en-US" sz="45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Dilepas</a:t>
            </a:r>
            <a:r>
              <a:rPr lang="en-US" sz="45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&amp; </a:t>
            </a:r>
            <a:r>
              <a:rPr lang="en-US" sz="4500" dirty="0" err="1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Salat</a:t>
            </a:r>
            <a:r>
              <a:rPr lang="en-US" sz="45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Sunnat</a:t>
            </a:r>
            <a:r>
              <a:rPr lang="en-US" sz="45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Tawaf</a:t>
            </a:r>
            <a:r>
              <a:rPr lang="en-US" sz="45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2 </a:t>
            </a:r>
            <a:r>
              <a:rPr lang="en-US" sz="4500" dirty="0" err="1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Raka’at</a:t>
            </a:r>
            <a:r>
              <a:rPr lang="en-US" sz="45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( </a:t>
            </a:r>
            <a:r>
              <a:rPr lang="en-US" sz="4500" dirty="0" err="1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Raka’at</a:t>
            </a:r>
            <a:r>
              <a:rPr lang="en-US" sz="45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1Setelah  </a:t>
            </a:r>
            <a:r>
              <a:rPr lang="en-US" sz="4500" dirty="0" err="1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Fatihah</a:t>
            </a:r>
            <a:r>
              <a:rPr lang="en-US" sz="45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Baca  </a:t>
            </a:r>
            <a:r>
              <a:rPr lang="en-US" sz="4500" i="1" dirty="0" err="1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Qul</a:t>
            </a:r>
            <a:r>
              <a:rPr lang="en-US" sz="4500" i="1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i="1" dirty="0" err="1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Yaa</a:t>
            </a:r>
            <a:r>
              <a:rPr lang="en-US" sz="4500" i="1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i="1" dirty="0" err="1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Ayyuhal</a:t>
            </a:r>
            <a:r>
              <a:rPr lang="en-US" sz="4500" i="1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i="1" dirty="0" err="1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Kaafirun</a:t>
            </a:r>
            <a:r>
              <a:rPr lang="en-US" sz="45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…. Dan </a:t>
            </a:r>
            <a:r>
              <a:rPr lang="en-US" sz="4500" dirty="0" err="1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Raka’at</a:t>
            </a:r>
            <a:r>
              <a:rPr lang="en-US" sz="45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2 Baca </a:t>
            </a:r>
            <a:r>
              <a:rPr lang="en-US" sz="4500" i="1" dirty="0" err="1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Qul</a:t>
            </a:r>
            <a:r>
              <a:rPr lang="en-US" sz="4500" i="1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i="1" dirty="0" err="1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Huwalllahu</a:t>
            </a:r>
            <a:r>
              <a:rPr lang="en-US" sz="4500" i="1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i="1" dirty="0" err="1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Ahad</a:t>
            </a:r>
            <a:r>
              <a:rPr lang="en-US" sz="45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…</a:t>
            </a:r>
          </a:p>
          <a:p>
            <a:r>
              <a:rPr lang="en-US" sz="45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Berdo’alah</a:t>
            </a:r>
            <a:r>
              <a:rPr lang="en-US" sz="45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Kemudian</a:t>
            </a:r>
            <a:r>
              <a:rPr lang="en-US" sz="45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</a:t>
            </a:r>
            <a:r>
              <a:rPr lang="en-US" sz="45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Menuju</a:t>
            </a:r>
            <a:r>
              <a:rPr lang="en-US" sz="45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Tempat</a:t>
            </a:r>
            <a:r>
              <a:rPr lang="en-US" sz="45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Air </a:t>
            </a:r>
            <a:r>
              <a:rPr lang="en-US" sz="45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Zam-Zam</a:t>
            </a:r>
            <a:r>
              <a:rPr lang="en-US" sz="45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45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Minum</a:t>
            </a:r>
            <a:r>
              <a:rPr lang="en-US" sz="45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</a:t>
            </a:r>
            <a:r>
              <a:rPr lang="en-US" sz="45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Disertai</a:t>
            </a:r>
            <a:r>
              <a:rPr lang="en-US" sz="45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Do’a</a:t>
            </a:r>
            <a:r>
              <a:rPr lang="en-US" sz="45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</a:t>
            </a:r>
          </a:p>
          <a:p>
            <a:endParaRPr lang="en-US" sz="45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3600" b="1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67776" y="334012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6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8420100" y="2971800"/>
            <a:ext cx="1238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HIJR ISMAIL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3384550" y="0"/>
            <a:ext cx="2806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Arial" charset="0"/>
              </a:rPr>
              <a:t>KA’BAH</a:t>
            </a:r>
          </a:p>
        </p:txBody>
      </p:sp>
    </p:spTree>
  </p:cSld>
  <p:clrMapOvr>
    <a:masterClrMapping/>
  </p:clrMapOvr>
  <p:transition spd="slow">
    <p:newsflash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100" smtClean="0">
                <a:latin typeface="Porky's" pitchFamily="2" charset="0"/>
              </a:rPr>
              <a:t>THAWAF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2008717" y="2022476"/>
          <a:ext cx="5849012" cy="3579813"/>
        </p:xfrm>
        <a:graphic>
          <a:graphicData uri="http://schemas.openxmlformats.org/presentationml/2006/ole">
            <p:oleObj spid="_x0000_s1026" name="Image" r:id="rId3" imgW="5399736" imgH="3579965" progId="">
              <p:embed/>
            </p:oleObj>
          </a:graphicData>
        </a:graphic>
      </p:graphicFrame>
      <p:sp>
        <p:nvSpPr>
          <p:cNvPr id="3076" name="AutoShape 7"/>
          <p:cNvSpPr>
            <a:spLocks noChangeArrowheads="1"/>
          </p:cNvSpPr>
          <p:nvPr/>
        </p:nvSpPr>
        <p:spPr bwMode="auto">
          <a:xfrm flipH="1">
            <a:off x="818621" y="2997200"/>
            <a:ext cx="1403350" cy="647700"/>
          </a:xfrm>
          <a:prstGeom prst="wedgeRectCallout">
            <a:avLst>
              <a:gd name="adj1" fmla="val -96449"/>
              <a:gd name="adj2" fmla="val 99755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Eras Demi ITC" pitchFamily="34" charset="0"/>
              </a:rPr>
              <a:t>Rukun</a:t>
            </a:r>
          </a:p>
          <a:p>
            <a:pPr algn="ctr"/>
            <a:r>
              <a:rPr lang="en-US">
                <a:latin typeface="Eras Demi ITC" pitchFamily="34" charset="0"/>
              </a:rPr>
              <a:t>Yamani</a:t>
            </a:r>
          </a:p>
        </p:txBody>
      </p:sp>
      <p:sp>
        <p:nvSpPr>
          <p:cNvPr id="3077" name="Line 8"/>
          <p:cNvSpPr>
            <a:spLocks noChangeShapeType="1"/>
          </p:cNvSpPr>
          <p:nvPr/>
        </p:nvSpPr>
        <p:spPr bwMode="auto">
          <a:xfrm flipH="1">
            <a:off x="4249606" y="6308726"/>
            <a:ext cx="156501" cy="5492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AutoShape 9"/>
          <p:cNvSpPr>
            <a:spLocks noChangeArrowheads="1"/>
          </p:cNvSpPr>
          <p:nvPr/>
        </p:nvSpPr>
        <p:spPr bwMode="auto">
          <a:xfrm flipH="1">
            <a:off x="271727" y="5949950"/>
            <a:ext cx="2574529" cy="647700"/>
          </a:xfrm>
          <a:prstGeom prst="wedgeRectCallout">
            <a:avLst>
              <a:gd name="adj1" fmla="val -102639"/>
              <a:gd name="adj2" fmla="val 45097"/>
            </a:avLst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Eras Demi ITC" pitchFamily="34" charset="0"/>
              </a:rPr>
              <a:t>Tempat mulai/akhir Thawaf</a:t>
            </a:r>
          </a:p>
        </p:txBody>
      </p:sp>
      <p:sp>
        <p:nvSpPr>
          <p:cNvPr id="3079" name="AutoShape 10"/>
          <p:cNvSpPr>
            <a:spLocks noChangeArrowheads="1"/>
          </p:cNvSpPr>
          <p:nvPr/>
        </p:nvSpPr>
        <p:spPr bwMode="auto">
          <a:xfrm flipH="1">
            <a:off x="7450138" y="3573463"/>
            <a:ext cx="1403350" cy="647700"/>
          </a:xfrm>
          <a:prstGeom prst="wedgeRectCallout">
            <a:avLst>
              <a:gd name="adj1" fmla="val 65315"/>
              <a:gd name="adj2" fmla="val 234065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Eras Demi ITC" pitchFamily="34" charset="0"/>
              </a:rPr>
              <a:t>Hijir</a:t>
            </a:r>
          </a:p>
          <a:p>
            <a:pPr algn="ctr"/>
            <a:r>
              <a:rPr lang="en-US">
                <a:latin typeface="Eras Demi ITC" pitchFamily="34" charset="0"/>
              </a:rPr>
              <a:t>Ismail</a:t>
            </a:r>
          </a:p>
        </p:txBody>
      </p:sp>
      <p:sp>
        <p:nvSpPr>
          <p:cNvPr id="3080" name="AutoShape 11"/>
          <p:cNvSpPr>
            <a:spLocks noChangeArrowheads="1"/>
          </p:cNvSpPr>
          <p:nvPr/>
        </p:nvSpPr>
        <p:spPr bwMode="auto">
          <a:xfrm flipH="1">
            <a:off x="8072702" y="4652963"/>
            <a:ext cx="1403350" cy="647700"/>
          </a:xfrm>
          <a:prstGeom prst="wedgeRectCallout">
            <a:avLst>
              <a:gd name="adj1" fmla="val 49384"/>
              <a:gd name="adj2" fmla="val 208574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Eras Demi ITC" pitchFamily="34" charset="0"/>
              </a:rPr>
              <a:t>Maqom</a:t>
            </a:r>
          </a:p>
          <a:p>
            <a:pPr algn="ctr"/>
            <a:r>
              <a:rPr lang="en-US">
                <a:latin typeface="Eras Demi ITC" pitchFamily="34" charset="0"/>
              </a:rPr>
              <a:t>Ibrahim</a:t>
            </a:r>
          </a:p>
        </p:txBody>
      </p:sp>
      <p:sp>
        <p:nvSpPr>
          <p:cNvPr id="3081" name="AutoShape 12"/>
          <p:cNvSpPr>
            <a:spLocks noChangeArrowheads="1"/>
          </p:cNvSpPr>
          <p:nvPr/>
        </p:nvSpPr>
        <p:spPr bwMode="auto">
          <a:xfrm flipH="1">
            <a:off x="5343393" y="1989138"/>
            <a:ext cx="1403350" cy="647700"/>
          </a:xfrm>
          <a:prstGeom prst="wedgeRectCallout">
            <a:avLst>
              <a:gd name="adj1" fmla="val 26838"/>
              <a:gd name="adj2" fmla="val 17940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Eras Demi ITC" pitchFamily="34" charset="0"/>
              </a:rPr>
              <a:t>Pancuran</a:t>
            </a:r>
          </a:p>
          <a:p>
            <a:pPr algn="ctr"/>
            <a:r>
              <a:rPr lang="en-US">
                <a:latin typeface="Eras Demi ITC" pitchFamily="34" charset="0"/>
              </a:rPr>
              <a:t>Mas</a:t>
            </a:r>
          </a:p>
        </p:txBody>
      </p:sp>
      <p:sp>
        <p:nvSpPr>
          <p:cNvPr id="3082" name="AutoShape 13"/>
          <p:cNvSpPr>
            <a:spLocks noChangeArrowheads="1"/>
          </p:cNvSpPr>
          <p:nvPr/>
        </p:nvSpPr>
        <p:spPr bwMode="auto">
          <a:xfrm flipH="1">
            <a:off x="3314039" y="2133600"/>
            <a:ext cx="1403350" cy="647700"/>
          </a:xfrm>
          <a:prstGeom prst="wedgeRectCallout">
            <a:avLst>
              <a:gd name="adj1" fmla="val -73287"/>
              <a:gd name="adj2" fmla="val 13553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Eras Demi ITC" pitchFamily="34" charset="0"/>
              </a:rPr>
              <a:t>Rukun Syamsi</a:t>
            </a:r>
          </a:p>
        </p:txBody>
      </p:sp>
      <p:sp>
        <p:nvSpPr>
          <p:cNvPr id="3083" name="AutoShape 14"/>
          <p:cNvSpPr>
            <a:spLocks noChangeArrowheads="1"/>
          </p:cNvSpPr>
          <p:nvPr/>
        </p:nvSpPr>
        <p:spPr bwMode="auto">
          <a:xfrm flipH="1">
            <a:off x="7214527" y="2276475"/>
            <a:ext cx="1403350" cy="647700"/>
          </a:xfrm>
          <a:prstGeom prst="wedgeRectCallout">
            <a:avLst>
              <a:gd name="adj1" fmla="val 89579"/>
              <a:gd name="adj2" fmla="val 144116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Eras Demi ITC" pitchFamily="34" charset="0"/>
              </a:rPr>
              <a:t>Rukun Iraki</a:t>
            </a:r>
          </a:p>
        </p:txBody>
      </p:sp>
      <p:pic>
        <p:nvPicPr>
          <p:cNvPr id="3084" name="Picture 16" descr="talang m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4283" y="260350"/>
            <a:ext cx="4275402" cy="156686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085" name="Rectangle 17"/>
          <p:cNvSpPr>
            <a:spLocks noChangeArrowheads="1"/>
          </p:cNvSpPr>
          <p:nvPr/>
        </p:nvSpPr>
        <p:spPr bwMode="auto">
          <a:xfrm>
            <a:off x="5264283" y="260351"/>
            <a:ext cx="4290880" cy="15843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086" name="Rectangle 18"/>
          <p:cNvSpPr>
            <a:spLocks noChangeArrowheads="1"/>
          </p:cNvSpPr>
          <p:nvPr/>
        </p:nvSpPr>
        <p:spPr bwMode="auto">
          <a:xfrm>
            <a:off x="5295240" y="304800"/>
            <a:ext cx="4211769" cy="14827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087" name="Text Box 19"/>
          <p:cNvSpPr txBox="1">
            <a:spLocks noChangeArrowheads="1"/>
          </p:cNvSpPr>
          <p:nvPr/>
        </p:nvSpPr>
        <p:spPr bwMode="auto">
          <a:xfrm>
            <a:off x="5499894" y="1268413"/>
            <a:ext cx="2283883" cy="40011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Pancuran Mas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1414"/>
            <a:ext cx="8886856" cy="857248"/>
          </a:xfrm>
        </p:spPr>
        <p:txBody>
          <a:bodyPr>
            <a:normAutofit/>
          </a:bodyPr>
          <a:lstStyle/>
          <a:p>
            <a:pPr algn="ctr"/>
            <a:r>
              <a:rPr lang="en-US" sz="4300" dirty="0" smtClean="0">
                <a:solidFill>
                  <a:srgbClr val="0070C0"/>
                </a:solidFill>
                <a:latin typeface="Arial Rounded MT Bold" pitchFamily="34" charset="0"/>
              </a:rPr>
              <a:t>SA’I  UMRAH &amp; CUKUR</a:t>
            </a:r>
            <a:endParaRPr lang="en-US" sz="43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92" y="928670"/>
            <a:ext cx="9501254" cy="564360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Bagi</a:t>
            </a:r>
            <a:r>
              <a:rPr lang="en-US" sz="2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Laki-Laki</a:t>
            </a:r>
            <a:r>
              <a:rPr lang="en-US" sz="2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Selendangkan</a:t>
            </a:r>
            <a:r>
              <a:rPr lang="en-US" sz="2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Kembali</a:t>
            </a:r>
            <a:r>
              <a:rPr lang="en-US" sz="2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Pakaian</a:t>
            </a:r>
            <a:r>
              <a:rPr lang="en-US" sz="2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Ihramnya</a:t>
            </a:r>
            <a:r>
              <a:rPr lang="en-US" sz="2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r>
              <a:rPr lang="en-US" sz="24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Jalan</a:t>
            </a: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</a:t>
            </a: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Safa</a:t>
            </a: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Menanjak</a:t>
            </a: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Baca;</a:t>
            </a:r>
            <a:r>
              <a:rPr lang="en-US" sz="24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Abdau</a:t>
            </a:r>
            <a:r>
              <a:rPr lang="en-US" sz="24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</a:t>
            </a: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Innas</a:t>
            </a:r>
            <a:r>
              <a:rPr lang="en-US" sz="24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shafa</a:t>
            </a:r>
            <a:r>
              <a:rPr lang="en-US" sz="24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wal</a:t>
            </a:r>
            <a:r>
              <a:rPr lang="en-US" sz="24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marwata</a:t>
            </a:r>
            <a:r>
              <a:rPr lang="en-US" sz="24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</a:t>
            </a:r>
          </a:p>
          <a:p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Puncak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Safa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Menghadap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Ka’bah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Mengangkat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Tangan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Berdo’a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Dan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Bertakbir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Mulai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Sa’i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Jalan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Biasa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Baca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Zikir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Dan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Do’a</a:t>
            </a: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Antara</a:t>
            </a:r>
            <a:r>
              <a:rPr lang="en-US" sz="24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 </a:t>
            </a:r>
            <a:r>
              <a:rPr lang="en-US" sz="24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Lampu</a:t>
            </a:r>
            <a:r>
              <a:rPr lang="en-US" sz="24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Hijau</a:t>
            </a:r>
            <a:r>
              <a:rPr lang="en-US" sz="24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(</a:t>
            </a:r>
            <a:r>
              <a:rPr lang="en-US" sz="24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Khusus</a:t>
            </a:r>
            <a:r>
              <a:rPr lang="en-US" sz="24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Laki-Laki</a:t>
            </a:r>
            <a:r>
              <a:rPr lang="en-US" sz="24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 </a:t>
            </a:r>
            <a:r>
              <a:rPr lang="en-US" sz="24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Lari-Lari</a:t>
            </a:r>
            <a:r>
              <a:rPr lang="en-US" sz="24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Kecil/</a:t>
            </a:r>
            <a:r>
              <a:rPr lang="en-US" sz="24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Raml</a:t>
            </a:r>
            <a:r>
              <a:rPr lang="en-US" sz="24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en-US" sz="24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Berdo’a</a:t>
            </a:r>
            <a:r>
              <a:rPr lang="en-US" sz="24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sz="24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Rabbighfir</a:t>
            </a:r>
            <a:r>
              <a:rPr lang="en-US" sz="24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Warham</a:t>
            </a:r>
            <a:r>
              <a:rPr lang="en-US" sz="24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Wa’fu</a:t>
            </a:r>
            <a:r>
              <a:rPr lang="en-US" sz="24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Watakarram</a:t>
            </a:r>
            <a:r>
              <a:rPr lang="en-US" sz="24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</a:t>
            </a:r>
          </a:p>
          <a:p>
            <a:r>
              <a:rPr lang="en-US" sz="24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Jalan</a:t>
            </a:r>
            <a:r>
              <a:rPr lang="en-US" sz="2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Biasa</a:t>
            </a:r>
            <a:r>
              <a:rPr lang="en-US" sz="2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Lagi</a:t>
            </a:r>
            <a:r>
              <a:rPr lang="en-US" sz="2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Berdo’a</a:t>
            </a:r>
            <a:r>
              <a:rPr lang="en-US" sz="2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Zikir</a:t>
            </a:r>
            <a:r>
              <a:rPr lang="en-US" sz="2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Atau</a:t>
            </a:r>
            <a:r>
              <a:rPr lang="en-US" sz="2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Baca Al-Qur’an</a:t>
            </a:r>
          </a:p>
          <a:p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Jalan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Marwah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Menanjak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;</a:t>
            </a:r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Innas</a:t>
            </a:r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shafa</a:t>
            </a:r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wal</a:t>
            </a:r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marwata</a:t>
            </a:r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</a:t>
            </a:r>
            <a:r>
              <a:rPr lang="en-US" sz="24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dst</a:t>
            </a:r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Puncak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Marwah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Berhenti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Berdo’a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Singkat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),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Takbir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Dan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Jalan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Biasa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Sambil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Zikir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Do’a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Atau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Baca Al-Qur’an</a:t>
            </a:r>
          </a:p>
          <a:p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Lakukan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Seperti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itu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7 x (Finish Di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Marwah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r>
              <a:rPr lang="en-US" sz="24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Puncak</a:t>
            </a:r>
            <a:r>
              <a:rPr lang="en-US" sz="24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Marwah</a:t>
            </a:r>
            <a:r>
              <a:rPr lang="en-US" sz="24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sz="24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Akhir</a:t>
            </a:r>
            <a:r>
              <a:rPr lang="en-US" sz="24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Sa’i</a:t>
            </a:r>
            <a:r>
              <a:rPr lang="en-US" sz="24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 </a:t>
            </a:r>
            <a:r>
              <a:rPr lang="en-US" sz="24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Berdo’a</a:t>
            </a:r>
            <a:r>
              <a:rPr lang="en-US" sz="24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sz="24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Agak</a:t>
            </a:r>
            <a:r>
              <a:rPr lang="en-US" sz="24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Panjang</a:t>
            </a:r>
            <a:r>
              <a:rPr lang="en-US" sz="24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 </a:t>
            </a:r>
            <a:r>
              <a:rPr lang="en-US" sz="24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Kemudian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i="1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Cukur</a:t>
            </a:r>
            <a:r>
              <a:rPr lang="en-US" sz="2400" i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i="1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Rambutnya</a:t>
            </a:r>
            <a:r>
              <a:rPr lang="en-US" sz="2400" i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i="1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Berarti</a:t>
            </a:r>
            <a:r>
              <a:rPr lang="en-US" sz="2400" i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Kita </a:t>
            </a:r>
            <a:r>
              <a:rPr lang="en-US" sz="2400" i="1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Tahallul</a:t>
            </a:r>
            <a:r>
              <a:rPr lang="en-US" sz="2400" i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i="1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Umrah</a:t>
            </a:r>
            <a:r>
              <a:rPr lang="en-US" sz="24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Bebas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&amp; </a:t>
            </a:r>
            <a:r>
              <a:rPr lang="en-US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Pantangan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Ihram </a:t>
            </a:r>
            <a:r>
              <a:rPr lang="en-US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Tidak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Berlaku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Lagi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 </a:t>
            </a:r>
          </a:p>
          <a:p>
            <a:endParaRPr lang="en-US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10651" y="357166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7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330200" y="381000"/>
            <a:ext cx="8089900" cy="7620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DENAH MAS’A</a:t>
            </a:r>
          </a:p>
        </p:txBody>
      </p:sp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577850" y="4800601"/>
            <a:ext cx="214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  <a:latin typeface="Arial" charset="0"/>
              </a:rPr>
              <a:t>KETERANGAN</a:t>
            </a:r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1444625" y="6019801"/>
            <a:ext cx="487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  <a:latin typeface="Arial" charset="0"/>
              </a:rPr>
              <a:t>D: ROUTE SAI MULAI DARI SHA</a:t>
            </a:r>
          </a:p>
        </p:txBody>
      </p:sp>
      <p:sp>
        <p:nvSpPr>
          <p:cNvPr id="35845" name="Text Box 10"/>
          <p:cNvSpPr txBox="1">
            <a:spLocks noChangeArrowheads="1"/>
          </p:cNvSpPr>
          <p:nvPr/>
        </p:nvSpPr>
        <p:spPr bwMode="auto">
          <a:xfrm>
            <a:off x="1444625" y="5105401"/>
            <a:ext cx="5035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  <a:latin typeface="Arial" charset="0"/>
              </a:rPr>
              <a:t>A: MAS’A BAGI JEMAAH SEHAT</a:t>
            </a:r>
          </a:p>
        </p:txBody>
      </p:sp>
      <p:sp>
        <p:nvSpPr>
          <p:cNvPr id="35846" name="Text Box 11"/>
          <p:cNvSpPr txBox="1">
            <a:spLocks noChangeArrowheads="1"/>
          </p:cNvSpPr>
          <p:nvPr/>
        </p:nvSpPr>
        <p:spPr bwMode="auto">
          <a:xfrm>
            <a:off x="1458383" y="5410201"/>
            <a:ext cx="5035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  <a:latin typeface="Arial" charset="0"/>
              </a:rPr>
              <a:t>B: MAS’A BAGI JEMAAH SAKIT</a:t>
            </a:r>
          </a:p>
        </p:txBody>
      </p:sp>
      <p:sp>
        <p:nvSpPr>
          <p:cNvPr id="35847" name="Text Box 12"/>
          <p:cNvSpPr txBox="1">
            <a:spLocks noChangeArrowheads="1"/>
          </p:cNvSpPr>
          <p:nvPr/>
        </p:nvSpPr>
        <p:spPr bwMode="auto">
          <a:xfrm>
            <a:off x="1444625" y="5715001"/>
            <a:ext cx="5035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  <a:latin typeface="Arial" charset="0"/>
              </a:rPr>
              <a:t>C: SA’I BERAKHIR DI MARWAH</a:t>
            </a:r>
          </a:p>
        </p:txBody>
      </p:sp>
      <p:pic>
        <p:nvPicPr>
          <p:cNvPr id="35848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1143000"/>
            <a:ext cx="89979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Text Box 14"/>
          <p:cNvSpPr txBox="1">
            <a:spLocks noChangeArrowheads="1"/>
          </p:cNvSpPr>
          <p:nvPr/>
        </p:nvSpPr>
        <p:spPr bwMode="auto">
          <a:xfrm>
            <a:off x="4292600" y="3886201"/>
            <a:ext cx="1238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KA’BAH</a:t>
            </a:r>
          </a:p>
        </p:txBody>
      </p:sp>
    </p:spTree>
  </p:cSld>
  <p:clrMapOvr>
    <a:masterClrMapping/>
  </p:clrMapOvr>
  <p:transition spd="slow">
    <p:wedge/>
    <p:sndAc>
      <p:stSnd>
        <p:snd r:embed="rId2" name="cashreg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GP52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229" y="260351"/>
            <a:ext cx="9049544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38" y="71414"/>
            <a:ext cx="8958294" cy="857256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tx2"/>
                </a:solidFill>
                <a:latin typeface="Arial Rounded MT Bold" pitchFamily="34" charset="0"/>
              </a:rPr>
              <a:t>Di </a:t>
            </a:r>
            <a:r>
              <a:rPr lang="en-US" sz="4800" dirty="0" err="1" smtClean="0">
                <a:solidFill>
                  <a:schemeClr val="tx2"/>
                </a:solidFill>
                <a:latin typeface="Arial Rounded MT Bold" pitchFamily="34" charset="0"/>
              </a:rPr>
              <a:t>Mekkah</a:t>
            </a:r>
            <a:r>
              <a:rPr lang="en-US" sz="4800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Arial Rounded MT Bold" pitchFamily="34" charset="0"/>
              </a:rPr>
              <a:t>Sebelum</a:t>
            </a:r>
            <a:r>
              <a:rPr lang="en-US" sz="4800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Arial Rounded MT Bold" pitchFamily="34" charset="0"/>
              </a:rPr>
              <a:t>Wukuf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54" y="857232"/>
            <a:ext cx="9501254" cy="5857916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n-US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Kegiatan</a:t>
            </a:r>
            <a:r>
              <a:rPr lang="en-US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Sampai</a:t>
            </a:r>
            <a:r>
              <a:rPr lang="en-US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Tanggal</a:t>
            </a:r>
            <a:r>
              <a:rPr lang="en-US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8 </a:t>
            </a:r>
            <a:r>
              <a:rPr lang="en-US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Zulhijjah</a:t>
            </a:r>
            <a:r>
              <a:rPr lang="en-US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Sebelum</a:t>
            </a:r>
            <a:r>
              <a:rPr lang="en-US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</a:t>
            </a:r>
            <a:r>
              <a:rPr lang="en-US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Arafah</a:t>
            </a:r>
            <a:r>
              <a:rPr lang="en-US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):</a:t>
            </a:r>
          </a:p>
          <a:p>
            <a:pPr>
              <a:buFont typeface="+mj-lt"/>
              <a:buAutoNum type="arabicPeriod"/>
            </a:pP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Salat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Wajib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5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Waktu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Selalu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Berjama’ah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Di (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Dalam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Masjidil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Haram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Masuk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Masjid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Dahulukan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Kaki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Kanan,Baca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Do’a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Berniat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I’tikaf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Selalu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Saya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Niat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I’tikaf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Di </a:t>
            </a: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Masjid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Ini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Sunnat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karena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Allah </a:t>
            </a: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Ta’ala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Dan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Salat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Tahiyyatal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Masjid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20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Setiap</a:t>
            </a:r>
            <a:r>
              <a:rPr lang="en-US" sz="20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Salat</a:t>
            </a:r>
            <a:r>
              <a:rPr lang="en-US" sz="20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Baca Al-Qur’an, </a:t>
            </a:r>
            <a:r>
              <a:rPr lang="en-US" sz="20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Zikir</a:t>
            </a:r>
            <a:r>
              <a:rPr lang="en-US" sz="20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Do’a</a:t>
            </a:r>
            <a:r>
              <a:rPr lang="en-US" sz="20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Atau</a:t>
            </a:r>
            <a:r>
              <a:rPr lang="en-US" sz="20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Duduk</a:t>
            </a:r>
            <a:r>
              <a:rPr lang="en-US" sz="20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Di </a:t>
            </a:r>
            <a:r>
              <a:rPr lang="en-US" sz="20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Masjid</a:t>
            </a:r>
            <a:r>
              <a:rPr lang="en-US" sz="20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Usahakan</a:t>
            </a:r>
            <a:r>
              <a:rPr lang="en-US" sz="20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Dekat</a:t>
            </a:r>
            <a:r>
              <a:rPr lang="en-US" sz="20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Ka’bah</a:t>
            </a:r>
            <a:r>
              <a:rPr lang="en-US" sz="20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Dan </a:t>
            </a:r>
            <a:r>
              <a:rPr lang="en-US" sz="20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Memandangnya</a:t>
            </a:r>
            <a:r>
              <a:rPr lang="en-US" sz="20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Penuh</a:t>
            </a:r>
            <a:r>
              <a:rPr lang="en-US" sz="20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Hormat</a:t>
            </a:r>
            <a:r>
              <a:rPr lang="en-US" sz="20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Cinta</a:t>
            </a:r>
            <a:r>
              <a:rPr lang="en-US" sz="20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Kerinduan</a:t>
            </a:r>
            <a:r>
              <a:rPr lang="en-US" sz="20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Dan </a:t>
            </a:r>
            <a:r>
              <a:rPr lang="en-US" sz="20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Pengagungan</a:t>
            </a:r>
            <a:r>
              <a:rPr lang="en-US" sz="20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Kepada</a:t>
            </a:r>
            <a:r>
              <a:rPr lang="en-US" sz="20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Allah.</a:t>
            </a:r>
          </a:p>
          <a:p>
            <a:pPr>
              <a:buFont typeface="+mj-lt"/>
              <a:buAutoNum type="arabicPeriod"/>
            </a:pP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Targetkan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Khatam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Al-Qur’an,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Salat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Tahajud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&amp;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Witir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Sebelum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Subuh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Usahakan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Salat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Dhuha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Di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Mesjid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Al-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Haram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.)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Atau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Tawaf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Sunnat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Saja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Tanpa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Salat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Sunnat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Tawaf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Dan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Tanpa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Sa’i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0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Atur</a:t>
            </a:r>
            <a:r>
              <a:rPr lang="en-US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Waktu</a:t>
            </a:r>
            <a:r>
              <a:rPr lang="en-US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Pulang-Pergi</a:t>
            </a:r>
            <a:r>
              <a:rPr lang="en-US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Masjid</a:t>
            </a:r>
            <a:r>
              <a:rPr lang="en-US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Al-</a:t>
            </a:r>
            <a:r>
              <a:rPr lang="en-US" sz="20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Haram</a:t>
            </a:r>
            <a:r>
              <a:rPr lang="en-US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Dengan</a:t>
            </a:r>
            <a:r>
              <a:rPr lang="en-US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Baik</a:t>
            </a:r>
            <a:r>
              <a:rPr lang="en-US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Cukup</a:t>
            </a:r>
            <a:r>
              <a:rPr lang="en-US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Istirahat</a:t>
            </a:r>
            <a:r>
              <a:rPr lang="en-US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</a:t>
            </a:r>
            <a:r>
              <a:rPr lang="en-US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Hotel </a:t>
            </a:r>
            <a:r>
              <a:rPr lang="en-US" sz="20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Atau</a:t>
            </a:r>
            <a:r>
              <a:rPr lang="en-US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Di </a:t>
            </a:r>
            <a:r>
              <a:rPr lang="en-US" sz="20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Masjid</a:t>
            </a:r>
            <a:r>
              <a:rPr lang="en-US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Al-</a:t>
            </a:r>
            <a:r>
              <a:rPr lang="en-US" sz="20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Haram</a:t>
            </a:r>
            <a:r>
              <a:rPr lang="en-US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Juga</a:t>
            </a:r>
            <a:r>
              <a:rPr lang="en-US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Boleh</a:t>
            </a:r>
            <a:r>
              <a:rPr lang="en-US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67842" y="428604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8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70" y="142860"/>
            <a:ext cx="8915400" cy="1143000"/>
          </a:xfrm>
        </p:spPr>
        <p:txBody>
          <a:bodyPr/>
          <a:lstStyle/>
          <a:p>
            <a:r>
              <a:rPr lang="en-US" sz="43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Ihram </a:t>
            </a:r>
            <a:r>
              <a:rPr lang="en-US" sz="4300" dirty="0" err="1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Haji</a:t>
            </a:r>
            <a:r>
              <a:rPr lang="en-US" sz="43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 &amp; </a:t>
            </a:r>
            <a:r>
              <a:rPr lang="en-US" sz="4300" dirty="0" err="1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Menuju</a:t>
            </a:r>
            <a:r>
              <a:rPr lang="en-US" sz="43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4300" dirty="0" err="1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Arafah</a:t>
            </a:r>
            <a:r>
              <a:rPr lang="en-US" sz="4300" dirty="0" smtClean="0">
                <a:latin typeface="Arial Rounded MT Bold" pitchFamily="34" charset="0"/>
              </a:rPr>
              <a:t>  </a:t>
            </a:r>
            <a:endParaRPr lang="en-US" sz="4300" dirty="0">
              <a:latin typeface="Arial Rounded MT Bold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9532" y="1357298"/>
            <a:ext cx="9358378" cy="5500726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Tanggal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8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Zulhijjah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;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Siapkan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Tas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Dan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Perlengkapan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Untuk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Wukuf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Di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Arafah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Dan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Mabit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2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Atau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3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Hari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Di Mina</a:t>
            </a:r>
          </a:p>
          <a:p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Cukur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Rambut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/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Bulu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 Dan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Gunting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 Kuku,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Mandi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Sunnat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 Ihram Dan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Berpakaian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 Ihram Serta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Memakai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Wewangian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.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Salat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Sunnat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Ihramlah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 2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Raka’at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 ( 1. Al-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Kafirun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 Dan  2. Al-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Ikhlas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) </a:t>
            </a:r>
          </a:p>
          <a:p>
            <a:r>
              <a:rPr lang="en-US" sz="2400" dirty="0" err="1" smtClean="0">
                <a:solidFill>
                  <a:schemeClr val="tx2"/>
                </a:solidFill>
                <a:latin typeface="Arial Rounded MT Bold" pitchFamily="34" charset="0"/>
              </a:rPr>
              <a:t>Menanti</a:t>
            </a:r>
            <a:r>
              <a:rPr lang="en-US" sz="2400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 Rounded MT Bold" pitchFamily="34" charset="0"/>
              </a:rPr>
              <a:t>Dengan</a:t>
            </a:r>
            <a:r>
              <a:rPr lang="en-US" sz="2400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 Rounded MT Bold" pitchFamily="34" charset="0"/>
              </a:rPr>
              <a:t>Tertib</a:t>
            </a:r>
            <a:r>
              <a:rPr lang="en-US" sz="2400" dirty="0" smtClean="0">
                <a:solidFill>
                  <a:schemeClr val="tx2"/>
                </a:solidFill>
                <a:latin typeface="Arial Rounded MT Bold" pitchFamily="34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Arial Rounded MT Bold" pitchFamily="34" charset="0"/>
              </a:rPr>
              <a:t>Sabar</a:t>
            </a:r>
            <a:r>
              <a:rPr lang="en-US" sz="2400" dirty="0" smtClean="0">
                <a:solidFill>
                  <a:schemeClr val="tx2"/>
                </a:solidFill>
                <a:latin typeface="Arial Rounded MT Bold" pitchFamily="34" charset="0"/>
              </a:rPr>
              <a:t> Dan </a:t>
            </a:r>
            <a:r>
              <a:rPr lang="en-US" sz="2400" dirty="0" err="1" smtClean="0">
                <a:solidFill>
                  <a:schemeClr val="tx2"/>
                </a:solidFill>
                <a:latin typeface="Arial Rounded MT Bold" pitchFamily="34" charset="0"/>
              </a:rPr>
              <a:t>Antre</a:t>
            </a:r>
            <a:r>
              <a:rPr lang="en-US" sz="2400" dirty="0" smtClean="0">
                <a:solidFill>
                  <a:schemeClr val="tx2"/>
                </a:solidFill>
                <a:latin typeface="Arial Rounded MT Bold" pitchFamily="34" charset="0"/>
              </a:rPr>
              <a:t> Bus Yang </a:t>
            </a:r>
            <a:r>
              <a:rPr lang="en-US" sz="2400" dirty="0" err="1" smtClean="0">
                <a:solidFill>
                  <a:schemeClr val="tx2"/>
                </a:solidFill>
                <a:latin typeface="Arial Rounded MT Bold" pitchFamily="34" charset="0"/>
              </a:rPr>
              <a:t>Akan</a:t>
            </a:r>
            <a:r>
              <a:rPr lang="en-US" sz="2400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 Rounded MT Bold" pitchFamily="34" charset="0"/>
              </a:rPr>
              <a:t>Mengantar</a:t>
            </a:r>
            <a:r>
              <a:rPr lang="en-US" sz="2400" dirty="0" smtClean="0">
                <a:solidFill>
                  <a:schemeClr val="tx2"/>
                </a:solidFill>
                <a:latin typeface="Arial Rounded MT Bold" pitchFamily="34" charset="0"/>
              </a:rPr>
              <a:t> Kita </a:t>
            </a:r>
            <a:r>
              <a:rPr lang="en-US" sz="2400" dirty="0" err="1" smtClean="0">
                <a:solidFill>
                  <a:schemeClr val="tx2"/>
                </a:solidFill>
                <a:latin typeface="Arial Rounded MT Bold" pitchFamily="34" charset="0"/>
              </a:rPr>
              <a:t>Ke</a:t>
            </a:r>
            <a:r>
              <a:rPr lang="en-US" sz="2400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 Rounded MT Bold" pitchFamily="34" charset="0"/>
              </a:rPr>
              <a:t>Arafah</a:t>
            </a:r>
            <a:r>
              <a:rPr lang="en-US" sz="2400" dirty="0" smtClean="0">
                <a:solidFill>
                  <a:schemeClr val="tx2"/>
                </a:solidFill>
                <a:latin typeface="Arial Rounded MT Bold" pitchFamily="34" charset="0"/>
              </a:rPr>
              <a:t>. </a:t>
            </a:r>
            <a:r>
              <a:rPr lang="en-US" sz="2400" dirty="0" err="1" smtClean="0">
                <a:solidFill>
                  <a:schemeClr val="tx2"/>
                </a:solidFill>
                <a:latin typeface="Arial Rounded MT Bold" pitchFamily="34" charset="0"/>
              </a:rPr>
              <a:t>Berniatlah</a:t>
            </a:r>
            <a:r>
              <a:rPr lang="en-US" sz="2400" dirty="0" smtClean="0">
                <a:solidFill>
                  <a:schemeClr val="tx2"/>
                </a:solidFill>
                <a:latin typeface="Arial Rounded MT Bold" pitchFamily="34" charset="0"/>
              </a:rPr>
              <a:t> Ihram  </a:t>
            </a:r>
            <a:r>
              <a:rPr lang="en-US" sz="2400" dirty="0" err="1" smtClean="0">
                <a:solidFill>
                  <a:schemeClr val="tx2"/>
                </a:solidFill>
                <a:latin typeface="Arial Rounded MT Bold" pitchFamily="34" charset="0"/>
              </a:rPr>
              <a:t>Untuk</a:t>
            </a:r>
            <a:r>
              <a:rPr lang="en-US" sz="2400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 Rounded MT Bold" pitchFamily="34" charset="0"/>
              </a:rPr>
              <a:t>Haji</a:t>
            </a:r>
            <a:r>
              <a:rPr lang="en-US" sz="2400" dirty="0" smtClean="0">
                <a:solidFill>
                  <a:schemeClr val="tx2"/>
                </a:solidFill>
                <a:latin typeface="Arial Rounded MT Bold" pitchFamily="34" charset="0"/>
              </a:rPr>
              <a:t> (</a:t>
            </a:r>
            <a:r>
              <a:rPr lang="en-US" sz="2400" i="1" dirty="0" err="1" smtClean="0">
                <a:solidFill>
                  <a:schemeClr val="tx2"/>
                </a:solidFill>
                <a:latin typeface="Arial Rounded MT Bold" pitchFamily="34" charset="0"/>
              </a:rPr>
              <a:t>Labbaikallahumma</a:t>
            </a:r>
            <a:r>
              <a:rPr lang="en-US" sz="2400" i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Arial Rounded MT Bold" pitchFamily="34" charset="0"/>
              </a:rPr>
              <a:t>Hajjan</a:t>
            </a:r>
            <a:r>
              <a:rPr lang="en-US" sz="2400" i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 Rounded MT Bold" pitchFamily="34" charset="0"/>
              </a:rPr>
              <a:t>Artinya</a:t>
            </a:r>
            <a:r>
              <a:rPr lang="en-US" sz="2400" dirty="0" smtClean="0">
                <a:solidFill>
                  <a:schemeClr val="tx2"/>
                </a:solidFill>
                <a:latin typeface="Arial Rounded MT Bold" pitchFamily="34" charset="0"/>
              </a:rPr>
              <a:t>; </a:t>
            </a:r>
            <a:r>
              <a:rPr lang="en-US" sz="2400" dirty="0" err="1" smtClean="0">
                <a:solidFill>
                  <a:schemeClr val="tx2"/>
                </a:solidFill>
                <a:latin typeface="Arial Rounded MT Bold" pitchFamily="34" charset="0"/>
              </a:rPr>
              <a:t>Aku</a:t>
            </a:r>
            <a:r>
              <a:rPr lang="en-US" sz="2400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 Rounded MT Bold" pitchFamily="34" charset="0"/>
              </a:rPr>
              <a:t>Penuhi</a:t>
            </a:r>
            <a:r>
              <a:rPr lang="en-US" sz="2400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 Rounded MT Bold" pitchFamily="34" charset="0"/>
              </a:rPr>
              <a:t>Panggilan</a:t>
            </a:r>
            <a:r>
              <a:rPr lang="en-US" sz="2400" dirty="0" smtClean="0">
                <a:solidFill>
                  <a:schemeClr val="tx2"/>
                </a:solidFill>
                <a:latin typeface="Arial Rounded MT Bold" pitchFamily="34" charset="0"/>
              </a:rPr>
              <a:t>-Mu </a:t>
            </a:r>
            <a:r>
              <a:rPr lang="en-US" sz="2400" dirty="0" err="1" smtClean="0">
                <a:solidFill>
                  <a:schemeClr val="tx2"/>
                </a:solidFill>
                <a:latin typeface="Arial Rounded MT Bold" pitchFamily="34" charset="0"/>
              </a:rPr>
              <a:t>Wahai</a:t>
            </a:r>
            <a:r>
              <a:rPr lang="en-US" sz="2400" dirty="0" smtClean="0">
                <a:solidFill>
                  <a:schemeClr val="tx2"/>
                </a:solidFill>
                <a:latin typeface="Arial Rounded MT Bold" pitchFamily="34" charset="0"/>
              </a:rPr>
              <a:t> Allah </a:t>
            </a:r>
            <a:r>
              <a:rPr lang="en-US" sz="2400" dirty="0" err="1" smtClean="0">
                <a:solidFill>
                  <a:schemeClr val="tx2"/>
                </a:solidFill>
                <a:latin typeface="Arial Rounded MT Bold" pitchFamily="34" charset="0"/>
              </a:rPr>
              <a:t>Untuk</a:t>
            </a:r>
            <a:r>
              <a:rPr lang="en-US" sz="2400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 Rounded MT Bold" pitchFamily="34" charset="0"/>
              </a:rPr>
              <a:t>Berhaji</a:t>
            </a:r>
            <a:r>
              <a:rPr lang="en-US" sz="2400" dirty="0" smtClean="0">
                <a:solidFill>
                  <a:schemeClr val="tx2"/>
                </a:solidFill>
                <a:latin typeface="Arial Rounded MT Bold" pitchFamily="34" charset="0"/>
              </a:rPr>
              <a:t>)</a:t>
            </a:r>
          </a:p>
          <a:p>
            <a:r>
              <a:rPr lang="en-US" sz="2400" dirty="0" err="1" smtClean="0">
                <a:solidFill>
                  <a:schemeClr val="accent2"/>
                </a:solidFill>
                <a:latin typeface="Arial Rounded MT Bold" pitchFamily="34" charset="0"/>
              </a:rPr>
              <a:t>Perbanyaklah</a:t>
            </a:r>
            <a:r>
              <a:rPr lang="en-US" sz="2400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Arial Rounded MT Bold" pitchFamily="34" charset="0"/>
              </a:rPr>
              <a:t>Talbiyah</a:t>
            </a:r>
            <a:r>
              <a:rPr lang="en-US" sz="2400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Arial Rounded MT Bold" pitchFamily="34" charset="0"/>
              </a:rPr>
              <a:t>Sepenuh</a:t>
            </a:r>
            <a:r>
              <a:rPr lang="en-US" sz="2400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Arial Rounded MT Bold" pitchFamily="34" charset="0"/>
              </a:rPr>
              <a:t>Hati</a:t>
            </a:r>
            <a:r>
              <a:rPr lang="en-US" sz="2400" dirty="0" smtClean="0">
                <a:solidFill>
                  <a:schemeClr val="accent2"/>
                </a:solidFill>
                <a:latin typeface="Arial Rounded MT Bold" pitchFamily="34" charset="0"/>
              </a:rPr>
              <a:t>, Kita </a:t>
            </a:r>
            <a:r>
              <a:rPr lang="en-US" sz="2400" dirty="0" err="1" smtClean="0">
                <a:solidFill>
                  <a:schemeClr val="accent2"/>
                </a:solidFill>
                <a:latin typeface="Arial Rounded MT Bold" pitchFamily="34" charset="0"/>
              </a:rPr>
              <a:t>Akan</a:t>
            </a:r>
            <a:r>
              <a:rPr lang="en-US" sz="2400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Arial Rounded MT Bold" pitchFamily="34" charset="0"/>
              </a:rPr>
              <a:t>Melaksanakan</a:t>
            </a:r>
            <a:r>
              <a:rPr lang="en-US" sz="2400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Arial Rounded MT Bold" pitchFamily="34" charset="0"/>
              </a:rPr>
              <a:t>Puncak</a:t>
            </a:r>
            <a:r>
              <a:rPr lang="en-US" sz="2400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Arial Rounded MT Bold" pitchFamily="34" charset="0"/>
              </a:rPr>
              <a:t>Haji</a:t>
            </a:r>
            <a:r>
              <a:rPr lang="en-US" sz="2400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Arial Rounded MT Bold" pitchFamily="34" charset="0"/>
              </a:rPr>
              <a:t>Yakni</a:t>
            </a:r>
            <a:r>
              <a:rPr lang="en-US" sz="2400" dirty="0" smtClean="0">
                <a:solidFill>
                  <a:schemeClr val="accent2"/>
                </a:solidFill>
                <a:latin typeface="Arial Rounded MT Bold" pitchFamily="34" charset="0"/>
              </a:rPr>
              <a:t>, WUKUF Di </a:t>
            </a:r>
            <a:r>
              <a:rPr lang="en-US" sz="2400" dirty="0" err="1" smtClean="0">
                <a:solidFill>
                  <a:schemeClr val="accent2"/>
                </a:solidFill>
                <a:latin typeface="Arial Rounded MT Bold" pitchFamily="34" charset="0"/>
              </a:rPr>
              <a:t>Arafah</a:t>
            </a:r>
            <a:endParaRPr lang="en-US" sz="2400" dirty="0" smtClean="0">
              <a:solidFill>
                <a:schemeClr val="accent2"/>
              </a:solidFill>
              <a:latin typeface="Arial Rounded MT Bold" pitchFamily="34" charset="0"/>
            </a:endParaRPr>
          </a:p>
          <a:p>
            <a:r>
              <a:rPr lang="en-U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Naik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 Bus Baca </a:t>
            </a:r>
            <a:r>
              <a:rPr lang="en-U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Do’a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Talbiyah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Teruskan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Tiada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Henti</a:t>
            </a:r>
            <a:endParaRPr lang="en-US" sz="2400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r>
              <a:rPr lang="en-US" sz="2400" dirty="0" err="1" smtClean="0">
                <a:latin typeface="Arial Rounded MT Bold" pitchFamily="34" charset="0"/>
              </a:rPr>
              <a:t>Sejak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Berniat</a:t>
            </a:r>
            <a:r>
              <a:rPr lang="en-US" sz="2400" dirty="0" smtClean="0">
                <a:latin typeface="Arial Rounded MT Bold" pitchFamily="34" charset="0"/>
              </a:rPr>
              <a:t> Ihram </a:t>
            </a:r>
            <a:r>
              <a:rPr lang="en-US" sz="2400" dirty="0" err="1" smtClean="0">
                <a:latin typeface="Arial Rounded MT Bold" pitchFamily="34" charset="0"/>
              </a:rPr>
              <a:t>Haji</a:t>
            </a:r>
            <a:r>
              <a:rPr lang="en-US" sz="2400" dirty="0" smtClean="0">
                <a:latin typeface="Arial Rounded MT Bold" pitchFamily="34" charset="0"/>
              </a:rPr>
              <a:t>, </a:t>
            </a:r>
            <a:r>
              <a:rPr lang="en-US" sz="2400" dirty="0" err="1" smtClean="0">
                <a:latin typeface="Arial Rounded MT Bold" pitchFamily="34" charset="0"/>
              </a:rPr>
              <a:t>Pantangan</a:t>
            </a:r>
            <a:r>
              <a:rPr lang="en-US" sz="2400" dirty="0" smtClean="0">
                <a:latin typeface="Arial Rounded MT Bold" pitchFamily="34" charset="0"/>
              </a:rPr>
              <a:t> Ihram </a:t>
            </a:r>
            <a:r>
              <a:rPr lang="en-US" sz="2400" dirty="0" err="1" smtClean="0">
                <a:latin typeface="Arial Rounded MT Bold" pitchFamily="34" charset="0"/>
              </a:rPr>
              <a:t>Berlaku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Lagi</a:t>
            </a:r>
            <a:endParaRPr lang="en-US" sz="2400" dirty="0" smtClean="0">
              <a:latin typeface="Arial Rounded MT Bold" pitchFamily="34" charset="0"/>
            </a:endParaRPr>
          </a:p>
          <a:p>
            <a:endParaRPr lang="en-US" sz="1600" dirty="0" smtClean="0">
              <a:latin typeface="Arial Rounded MT Bold" pitchFamily="34" charset="0"/>
            </a:endParaRPr>
          </a:p>
          <a:p>
            <a:endParaRPr lang="en-US" sz="1600" dirty="0" smtClean="0">
              <a:latin typeface="Arial Rounded MT Bold" pitchFamily="34" charset="0"/>
            </a:endParaRPr>
          </a:p>
          <a:p>
            <a:endParaRPr lang="en-US" sz="1600" dirty="0" smtClean="0">
              <a:latin typeface="Arial Rounded MT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14748" y="142852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9</a:t>
            </a:r>
            <a:endParaRPr lang="en-US" sz="2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508" y="-214338"/>
            <a:ext cx="89154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Wukuf</a:t>
            </a:r>
            <a:r>
              <a:rPr lang="en-US" dirty="0" smtClean="0">
                <a:solidFill>
                  <a:srgbClr val="00B050"/>
                </a:solidFill>
              </a:rPr>
              <a:t> Di </a:t>
            </a:r>
            <a:r>
              <a:rPr lang="en-US" dirty="0" err="1" smtClean="0">
                <a:solidFill>
                  <a:srgbClr val="00B050"/>
                </a:solidFill>
              </a:rPr>
              <a:t>Arafah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2" y="1071546"/>
            <a:ext cx="9172608" cy="5643578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Di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Arafah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Istirahatlah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Yang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Cukup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.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Malam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9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Zulhijjah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Baca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Zikir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Dan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Tasbih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Yang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Banyak</a:t>
            </a:r>
            <a:endParaRPr lang="en-US" sz="3600" dirty="0" smtClean="0">
              <a:solidFill>
                <a:schemeClr val="accent5">
                  <a:lumMod val="75000"/>
                </a:schemeClr>
              </a:solidFill>
              <a:latin typeface="Arial Rounded MT Bold" pitchFamily="34" charset="0"/>
            </a:endParaRPr>
          </a:p>
          <a:p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Salat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Subuh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Seperti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Biasa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.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Agak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 Siang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Mandi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Sunnat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Hendak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Wukuf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  <a:p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Waktu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Zuhur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Mendengar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Khutbah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Wukuf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Lalu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Salat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Zuhur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&amp;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Ashar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Berjama’ah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, JAMA’ QOSOR.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Kemudian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Berzikir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Serta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Berdo’a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Kemudian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Makan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Siang &amp;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Istirahat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Secukupnya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(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Jangan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Tidur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!)</a:t>
            </a:r>
          </a:p>
          <a:p>
            <a:r>
              <a:rPr lang="en-US" sz="3600" dirty="0" err="1" smtClean="0">
                <a:solidFill>
                  <a:srgbClr val="7030A0"/>
                </a:solidFill>
                <a:latin typeface="Arial Rounded MT Bold" pitchFamily="34" charset="0"/>
              </a:rPr>
              <a:t>Tafakkur</a:t>
            </a:r>
            <a:r>
              <a:rPr lang="en-US" sz="3600" dirty="0" smtClean="0">
                <a:solidFill>
                  <a:srgbClr val="7030A0"/>
                </a:solidFill>
                <a:latin typeface="Arial Rounded MT Bold" pitchFamily="34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Arial Rounded MT Bold" pitchFamily="34" charset="0"/>
              </a:rPr>
              <a:t>Merenung</a:t>
            </a:r>
            <a:r>
              <a:rPr lang="en-US" sz="3600" dirty="0" smtClean="0">
                <a:solidFill>
                  <a:srgbClr val="7030A0"/>
                </a:solidFill>
                <a:latin typeface="Arial Rounded MT Bold" pitchFamily="34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Arial Rounded MT Bold" pitchFamily="34" charset="0"/>
              </a:rPr>
              <a:t>Istighfar</a:t>
            </a:r>
            <a:r>
              <a:rPr lang="en-US" sz="3600" dirty="0" smtClean="0">
                <a:solidFill>
                  <a:srgbClr val="7030A0"/>
                </a:solidFill>
                <a:latin typeface="Arial Rounded MT Bold" pitchFamily="34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Arial Rounded MT Bold" pitchFamily="34" charset="0"/>
              </a:rPr>
              <a:t>Zikir</a:t>
            </a:r>
            <a:r>
              <a:rPr lang="en-US" sz="3600" dirty="0" smtClean="0">
                <a:solidFill>
                  <a:srgbClr val="7030A0"/>
                </a:solidFill>
                <a:latin typeface="Arial Rounded MT Bold" pitchFamily="34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Arial Rounded MT Bold" pitchFamily="34" charset="0"/>
              </a:rPr>
              <a:t>Munajat</a:t>
            </a:r>
            <a:r>
              <a:rPr lang="en-US" sz="3600" dirty="0" smtClean="0">
                <a:solidFill>
                  <a:srgbClr val="7030A0"/>
                </a:solidFill>
                <a:latin typeface="Arial Rounded MT Bold" pitchFamily="34" charset="0"/>
              </a:rPr>
              <a:t> Dan </a:t>
            </a:r>
            <a:r>
              <a:rPr lang="en-US" sz="3600" dirty="0" err="1" smtClean="0">
                <a:solidFill>
                  <a:srgbClr val="7030A0"/>
                </a:solidFill>
                <a:latin typeface="Arial Rounded MT Bold" pitchFamily="34" charset="0"/>
              </a:rPr>
              <a:t>Berdo’a</a:t>
            </a:r>
            <a:r>
              <a:rPr lang="en-US" sz="36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Arial Rounded MT Bold" pitchFamily="34" charset="0"/>
              </a:rPr>
              <a:t>Dengan</a:t>
            </a:r>
            <a:r>
              <a:rPr lang="en-US" sz="36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Arial Rounded MT Bold" pitchFamily="34" charset="0"/>
              </a:rPr>
              <a:t>Khusyu</a:t>
            </a:r>
            <a:r>
              <a:rPr lang="en-US" sz="3600" dirty="0" smtClean="0">
                <a:solidFill>
                  <a:srgbClr val="7030A0"/>
                </a:solidFill>
                <a:latin typeface="Arial Rounded MT Bold" pitchFamily="34" charset="0"/>
              </a:rPr>
              <a:t>’ </a:t>
            </a:r>
            <a:r>
              <a:rPr lang="en-US" sz="3600" dirty="0" err="1" smtClean="0">
                <a:solidFill>
                  <a:srgbClr val="7030A0"/>
                </a:solidFill>
                <a:latin typeface="Arial Rounded MT Bold" pitchFamily="34" charset="0"/>
              </a:rPr>
              <a:t>Sampai</a:t>
            </a:r>
            <a:r>
              <a:rPr lang="en-US" sz="36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Arial Rounded MT Bold" pitchFamily="34" charset="0"/>
              </a:rPr>
              <a:t>Matahari</a:t>
            </a:r>
            <a:r>
              <a:rPr lang="en-US" sz="36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Arial Rounded MT Bold" pitchFamily="34" charset="0"/>
              </a:rPr>
              <a:t>Terbenam</a:t>
            </a:r>
            <a:r>
              <a:rPr lang="en-US" sz="3600" dirty="0" smtClean="0">
                <a:solidFill>
                  <a:srgbClr val="7030A0"/>
                </a:solidFill>
                <a:latin typeface="Arial Rounded MT Bold" pitchFamily="34" charset="0"/>
              </a:rPr>
              <a:t> (</a:t>
            </a:r>
            <a:r>
              <a:rPr lang="en-US" sz="3600" dirty="0" err="1" smtClean="0">
                <a:solidFill>
                  <a:srgbClr val="7030A0"/>
                </a:solidFill>
                <a:latin typeface="Arial Rounded MT Bold" pitchFamily="34" charset="0"/>
              </a:rPr>
              <a:t>Berangkat</a:t>
            </a:r>
            <a:r>
              <a:rPr lang="en-US" sz="36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Arial Rounded MT Bold" pitchFamily="34" charset="0"/>
              </a:rPr>
              <a:t>Ke</a:t>
            </a:r>
            <a:r>
              <a:rPr lang="en-US" sz="36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Arial Rounded MT Bold" pitchFamily="34" charset="0"/>
              </a:rPr>
              <a:t>Muzdalifah</a:t>
            </a:r>
            <a:r>
              <a:rPr lang="en-US" sz="3600" dirty="0" smtClean="0">
                <a:solidFill>
                  <a:srgbClr val="7030A0"/>
                </a:solidFill>
                <a:latin typeface="Arial Rounded MT Bold" pitchFamily="34" charset="0"/>
              </a:rPr>
              <a:t>)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Arial Rounded MT Bold" pitchFamily="34" charset="0"/>
              </a:rPr>
              <a:t>Upayakan</a:t>
            </a:r>
            <a:r>
              <a:rPr lang="en-US" sz="36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 Rounded MT Bold" pitchFamily="34" charset="0"/>
              </a:rPr>
              <a:t>Saat</a:t>
            </a:r>
            <a:r>
              <a:rPr lang="en-US" sz="36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 Rounded MT Bold" pitchFamily="34" charset="0"/>
              </a:rPr>
              <a:t>Wukuf</a:t>
            </a:r>
            <a:r>
              <a:rPr lang="en-US" sz="3600" dirty="0" smtClean="0">
                <a:solidFill>
                  <a:srgbClr val="002060"/>
                </a:solidFill>
                <a:latin typeface="Arial Rounded MT Bold" pitchFamily="34" charset="0"/>
              </a:rPr>
              <a:t> (</a:t>
            </a:r>
            <a:r>
              <a:rPr lang="en-US" sz="3600" dirty="0" err="1" smtClean="0">
                <a:solidFill>
                  <a:srgbClr val="002060"/>
                </a:solidFill>
                <a:latin typeface="Arial Rounded MT Bold" pitchFamily="34" charset="0"/>
              </a:rPr>
              <a:t>Suci</a:t>
            </a:r>
            <a:r>
              <a:rPr lang="en-US" sz="3600" dirty="0" smtClean="0">
                <a:solidFill>
                  <a:srgbClr val="002060"/>
                </a:solidFill>
                <a:latin typeface="Arial Rounded MT Bold" pitchFamily="34" charset="0"/>
              </a:rPr>
              <a:t> /</a:t>
            </a:r>
            <a:r>
              <a:rPr lang="en-US" sz="3600" dirty="0" err="1" smtClean="0">
                <a:solidFill>
                  <a:srgbClr val="002060"/>
                </a:solidFill>
                <a:latin typeface="Arial Rounded MT Bold" pitchFamily="34" charset="0"/>
              </a:rPr>
              <a:t>Punya</a:t>
            </a:r>
            <a:r>
              <a:rPr lang="en-US" sz="36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 Rounded MT Bold" pitchFamily="34" charset="0"/>
              </a:rPr>
              <a:t>Wudlu</a:t>
            </a:r>
            <a:r>
              <a:rPr lang="en-US" sz="3600" dirty="0" smtClean="0">
                <a:solidFill>
                  <a:srgbClr val="002060"/>
                </a:solidFill>
                <a:latin typeface="Arial Rounded MT Bold" pitchFamily="34" charset="0"/>
              </a:rPr>
              <a:t> Dan </a:t>
            </a:r>
            <a:r>
              <a:rPr lang="en-US" sz="3600" dirty="0" err="1" smtClean="0">
                <a:solidFill>
                  <a:srgbClr val="002060"/>
                </a:solidFill>
                <a:latin typeface="Arial Rounded MT Bold" pitchFamily="34" charset="0"/>
              </a:rPr>
              <a:t>Selalu</a:t>
            </a:r>
            <a:r>
              <a:rPr lang="en-US" sz="36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 Rounded MT Bold" pitchFamily="34" charset="0"/>
              </a:rPr>
              <a:t>Menghadap</a:t>
            </a:r>
            <a:r>
              <a:rPr lang="en-US" sz="36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 Rounded MT Bold" pitchFamily="34" charset="0"/>
              </a:rPr>
              <a:t>Kiblat</a:t>
            </a:r>
            <a:r>
              <a:rPr lang="en-US" sz="3600" dirty="0" smtClean="0">
                <a:solidFill>
                  <a:srgbClr val="002060"/>
                </a:solidFill>
                <a:latin typeface="Arial Rounded MT Bold" pitchFamily="34" charset="0"/>
              </a:rPr>
              <a:t> Serta </a:t>
            </a:r>
            <a:r>
              <a:rPr lang="en-US" sz="3600" dirty="0" err="1" smtClean="0">
                <a:solidFill>
                  <a:srgbClr val="002060"/>
                </a:solidFill>
                <a:latin typeface="Arial Rounded MT Bold" pitchFamily="34" charset="0"/>
              </a:rPr>
              <a:t>Pilih</a:t>
            </a:r>
            <a:r>
              <a:rPr lang="en-US" sz="3600" dirty="0" smtClean="0">
                <a:solidFill>
                  <a:srgbClr val="002060"/>
                </a:solidFill>
                <a:latin typeface="Arial Rounded MT Bold" pitchFamily="34" charset="0"/>
              </a:rPr>
              <a:t> Di </a:t>
            </a:r>
            <a:r>
              <a:rPr lang="en-US" sz="3600" dirty="0" err="1" smtClean="0">
                <a:solidFill>
                  <a:srgbClr val="002060"/>
                </a:solidFill>
                <a:latin typeface="Arial Rounded MT Bold" pitchFamily="34" charset="0"/>
              </a:rPr>
              <a:t>Tempat</a:t>
            </a:r>
            <a:r>
              <a:rPr lang="en-US" sz="3600" dirty="0" smtClean="0">
                <a:solidFill>
                  <a:srgbClr val="002060"/>
                </a:solidFill>
                <a:latin typeface="Arial Rounded MT Bold" pitchFamily="34" charset="0"/>
              </a:rPr>
              <a:t> Terbuka/Di </a:t>
            </a:r>
            <a:r>
              <a:rPr lang="en-US" sz="3600" dirty="0" err="1" smtClean="0">
                <a:solidFill>
                  <a:srgbClr val="002060"/>
                </a:solidFill>
                <a:latin typeface="Arial Rounded MT Bold" pitchFamily="34" charset="0"/>
              </a:rPr>
              <a:t>Bawah</a:t>
            </a:r>
            <a:r>
              <a:rPr lang="en-US" sz="36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 Rounded MT Bold" pitchFamily="34" charset="0"/>
              </a:rPr>
              <a:t>Pohon</a:t>
            </a:r>
            <a:r>
              <a:rPr lang="en-US" sz="3600" dirty="0" smtClean="0">
                <a:solidFill>
                  <a:srgbClr val="002060"/>
                </a:solidFill>
                <a:latin typeface="Arial Rounded MT Bold" pitchFamily="34" charset="0"/>
              </a:rPr>
              <a:t>). </a:t>
            </a:r>
            <a:r>
              <a:rPr lang="en-US" sz="3600" dirty="0" err="1" smtClean="0">
                <a:solidFill>
                  <a:srgbClr val="002060"/>
                </a:solidFill>
                <a:latin typeface="Arial Rounded MT Bold" pitchFamily="34" charset="0"/>
              </a:rPr>
              <a:t>Ingat</a:t>
            </a:r>
            <a:r>
              <a:rPr lang="en-US" sz="3600" dirty="0" smtClean="0">
                <a:solidFill>
                  <a:srgbClr val="002060"/>
                </a:solidFill>
                <a:latin typeface="Arial Rounded MT Bold" pitchFamily="34" charset="0"/>
              </a:rPr>
              <a:t> ! </a:t>
            </a:r>
            <a:r>
              <a:rPr lang="en-US" sz="3600" b="1" dirty="0" err="1" smtClean="0">
                <a:solidFill>
                  <a:srgbClr val="002060"/>
                </a:solidFill>
                <a:latin typeface="Arial Rounded MT Bold" pitchFamily="34" charset="0"/>
              </a:rPr>
              <a:t>Pakaian</a:t>
            </a:r>
            <a:r>
              <a:rPr lang="en-US" sz="36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 Rounded MT Bold" pitchFamily="34" charset="0"/>
              </a:rPr>
              <a:t>IhramTidak</a:t>
            </a:r>
            <a:r>
              <a:rPr lang="en-US" sz="3600" b="1" dirty="0" smtClean="0">
                <a:solidFill>
                  <a:srgbClr val="002060"/>
                </a:solidFill>
                <a:latin typeface="Arial Rounded MT Bold" pitchFamily="34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Arial Rounded MT Bold" pitchFamily="34" charset="0"/>
              </a:rPr>
              <a:t>Perlu</a:t>
            </a:r>
            <a:r>
              <a:rPr lang="en-US" sz="36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 Rounded MT Bold" pitchFamily="34" charset="0"/>
              </a:rPr>
              <a:t>Diselendangkan</a:t>
            </a:r>
            <a:r>
              <a:rPr lang="en-US" sz="3600" b="1" dirty="0" smtClean="0">
                <a:solidFill>
                  <a:srgbClr val="002060"/>
                </a:solidFill>
                <a:latin typeface="Arial Rounded MT Bold" pitchFamily="34" charset="0"/>
              </a:rPr>
              <a:t>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10652" y="214294"/>
            <a:ext cx="577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10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828675"/>
          </a:xfrm>
        </p:spPr>
        <p:txBody>
          <a:bodyPr/>
          <a:lstStyle/>
          <a:p>
            <a:pPr>
              <a:defRPr/>
            </a:pPr>
            <a:r>
              <a:rPr lang="id-ID" sz="3600" dirty="0" smtClean="0">
                <a:latin typeface="+mn-lt"/>
                <a:ea typeface="+mn-ea"/>
                <a:cs typeface="+mn-cs"/>
              </a:rPr>
              <a:t>Kesalahan Kesalahan Wukuf Di Arofa</a:t>
            </a:r>
            <a:r>
              <a:rPr lang="en-US" sz="3600" dirty="0" smtClean="0">
                <a:latin typeface="+mn-lt"/>
                <a:ea typeface="+mn-ea"/>
                <a:cs typeface="+mn-cs"/>
              </a:rPr>
              <a:t>h</a:t>
            </a:r>
            <a:endParaRPr lang="en-US" sz="3600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95300" y="1285875"/>
            <a:ext cx="8915400" cy="45815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   </a:t>
            </a:r>
            <a:r>
              <a:rPr lang="id-ID" sz="2400" dirty="0" smtClean="0"/>
              <a:t>Di antara kesalahan-kesalahan yang sering dilakukan oleh jamaah haji ketika melakukan wukuf di Arafah adalah:</a:t>
            </a:r>
            <a:endParaRPr lang="en-US" sz="2400" dirty="0" smtClean="0"/>
          </a:p>
          <a:p>
            <a:r>
              <a:rPr lang="id-ID" sz="2400" dirty="0" smtClean="0"/>
              <a:t>1. Wukuf di luar wilayah Arafah</a:t>
            </a:r>
            <a:endParaRPr lang="en-US" sz="2400" dirty="0" smtClean="0"/>
          </a:p>
          <a:p>
            <a:r>
              <a:rPr lang="id-ID" sz="2400" dirty="0" smtClean="0"/>
              <a:t>2. Keluar dari Arafah sebelum matahari terbenam</a:t>
            </a:r>
            <a:endParaRPr lang="en-US" sz="2400" dirty="0" smtClean="0"/>
          </a:p>
          <a:p>
            <a:r>
              <a:rPr lang="id-ID" sz="2400" dirty="0" smtClean="0"/>
              <a:t>3. Menyibukkan diri dengan berbelanja dan berjalan-jalan</a:t>
            </a:r>
            <a:endParaRPr lang="en-US" sz="2400" dirty="0" smtClean="0"/>
          </a:p>
          <a:p>
            <a:r>
              <a:rPr lang="id-ID" sz="2400" dirty="0" smtClean="0"/>
              <a:t>4. Menghabiskan waktu untuk mendaki </a:t>
            </a:r>
            <a:r>
              <a:rPr lang="id-ID" sz="2400" dirty="0" smtClean="0">
                <a:hlinkClick r:id="rId2" tooltip="Glossary: Jabal Rahmah"/>
              </a:rPr>
              <a:t>Jabal Rahmah</a:t>
            </a:r>
            <a:r>
              <a:rPr lang="id-ID" sz="2400" dirty="0" smtClean="0"/>
              <a:t> dan </a:t>
            </a:r>
            <a:r>
              <a:rPr lang="en-US" sz="2400" dirty="0" smtClean="0"/>
              <a:t>    </a:t>
            </a:r>
            <a:r>
              <a:rPr lang="id-ID" sz="2400" dirty="0" smtClean="0"/>
              <a:t>menuliskan prasasti</a:t>
            </a:r>
            <a:endParaRPr lang="en-US" sz="2400" dirty="0" smtClean="0"/>
          </a:p>
          <a:p>
            <a:r>
              <a:rPr lang="id-ID" sz="2400" dirty="0" smtClean="0"/>
              <a:t>5. Berdo’a menghadap Jabal Rahmah dan membelakangi kiblat</a:t>
            </a:r>
            <a:endParaRPr lang="en-US" sz="2400" dirty="0" smtClean="0"/>
          </a:p>
          <a:p>
            <a:r>
              <a:rPr lang="id-ID" sz="2400" dirty="0" smtClean="0"/>
              <a:t>6. Tidur dan tidak mengoptimalkan berdo’a dan berdzikir</a:t>
            </a:r>
            <a:endParaRPr lang="en-US" sz="2400" dirty="0" smtClean="0"/>
          </a:p>
          <a:p>
            <a:r>
              <a:rPr lang="id-ID" sz="2400" dirty="0" smtClean="0"/>
              <a:t>7. Menyibukkan diri ber-nasis ria dengan berfoto-foto di Arafah</a:t>
            </a:r>
            <a:endParaRPr lang="en-US" sz="2400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312" y="928671"/>
            <a:ext cx="9163050" cy="1470025"/>
          </a:xfrm>
        </p:spPr>
        <p:txBody>
          <a:bodyPr/>
          <a:lstStyle/>
          <a:p>
            <a:r>
              <a:rPr lang="id-ID" dirty="0" smtClean="0"/>
              <a:t>BIMBINGAN PELAKSANAAN IBADAH HAJI DAN ADAB BERHAJI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2670" y="2786058"/>
            <a:ext cx="5365750" cy="1752600"/>
          </a:xfrm>
        </p:spPr>
        <p:txBody>
          <a:bodyPr>
            <a:normAutofit fontScale="85000" lnSpcReduction="20000"/>
          </a:bodyPr>
          <a:lstStyle/>
          <a:p>
            <a:r>
              <a:rPr lang="id-ID" dirty="0" smtClean="0">
                <a:solidFill>
                  <a:schemeClr val="tx1"/>
                </a:solidFill>
              </a:rPr>
              <a:t>Disampaikan oleh 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H. </a:t>
            </a:r>
            <a:r>
              <a:rPr lang="id-ID" dirty="0" smtClean="0">
                <a:solidFill>
                  <a:schemeClr val="tx1"/>
                </a:solidFill>
              </a:rPr>
              <a:t>Masruhan, S.Ag., M.Si</a:t>
            </a:r>
            <a:endParaRPr lang="id-ID" dirty="0" smtClean="0">
              <a:solidFill>
                <a:schemeClr val="tx1"/>
              </a:solidFill>
            </a:endParaRPr>
          </a:p>
          <a:p>
            <a:endParaRPr lang="id-ID" dirty="0" smtClean="0">
              <a:solidFill>
                <a:schemeClr val="tx1"/>
              </a:solidFill>
            </a:endParaRPr>
          </a:p>
          <a:p>
            <a:endParaRPr lang="id-ID" sz="1600" dirty="0" smtClean="0">
              <a:solidFill>
                <a:schemeClr val="tx1"/>
              </a:solidFill>
            </a:endParaRPr>
          </a:p>
          <a:p>
            <a:r>
              <a:rPr lang="id-ID" sz="1600" dirty="0" smtClean="0">
                <a:solidFill>
                  <a:schemeClr val="tx1"/>
                </a:solidFill>
              </a:rPr>
              <a:t>Minggu, </a:t>
            </a:r>
            <a:r>
              <a:rPr lang="id-ID" sz="1600" dirty="0" smtClean="0">
                <a:solidFill>
                  <a:schemeClr val="tx1"/>
                </a:solidFill>
              </a:rPr>
              <a:t>14</a:t>
            </a:r>
            <a:r>
              <a:rPr lang="id-ID" sz="1600" dirty="0" smtClean="0">
                <a:solidFill>
                  <a:schemeClr val="tx1"/>
                </a:solidFill>
              </a:rPr>
              <a:t> </a:t>
            </a:r>
            <a:r>
              <a:rPr lang="id-ID" sz="1600" dirty="0" smtClean="0">
                <a:solidFill>
                  <a:schemeClr val="tx1"/>
                </a:solidFill>
              </a:rPr>
              <a:t>Agustus 2016</a:t>
            </a:r>
            <a:endParaRPr lang="id-ID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5300" y="142860"/>
            <a:ext cx="89154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  <a:latin typeface="Arial Rounded MT Bold" pitchFamily="34" charset="0"/>
              </a:rPr>
              <a:t>Mabit</a:t>
            </a: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 Di </a:t>
            </a:r>
            <a:r>
              <a:rPr lang="en-US" dirty="0" err="1" smtClean="0">
                <a:solidFill>
                  <a:srgbClr val="0070C0"/>
                </a:solidFill>
                <a:latin typeface="Arial Rounded MT Bold" pitchFamily="34" charset="0"/>
              </a:rPr>
              <a:t>Muzdalifah</a:t>
            </a:r>
            <a:endParaRPr lang="en-US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5282" y="1643050"/>
            <a:ext cx="8858310" cy="4857784"/>
          </a:xfrm>
        </p:spPr>
        <p:txBody>
          <a:bodyPr>
            <a:normAutofit/>
          </a:bodyPr>
          <a:lstStyle/>
          <a:p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Teruskan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Talbiyah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Dan </a:t>
            </a: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Zikir</a:t>
            </a:r>
            <a:endParaRPr lang="en-US" sz="2600" dirty="0" smtClean="0">
              <a:solidFill>
                <a:schemeClr val="accent5">
                  <a:lumMod val="50000"/>
                </a:schemeClr>
              </a:solidFill>
              <a:latin typeface="Arial Rounded MT Bold" pitchFamily="34" charset="0"/>
            </a:endParaRPr>
          </a:p>
          <a:p>
            <a:r>
              <a:rPr lang="en-US" sz="2600" dirty="0" err="1" smtClean="0">
                <a:latin typeface="Arial Rounded MT Bold" pitchFamily="34" charset="0"/>
              </a:rPr>
              <a:t>Salat</a:t>
            </a:r>
            <a:r>
              <a:rPr lang="en-US" sz="2600" dirty="0" smtClean="0">
                <a:latin typeface="Arial Rounded MT Bold" pitchFamily="34" charset="0"/>
              </a:rPr>
              <a:t> </a:t>
            </a:r>
            <a:r>
              <a:rPr lang="en-US" sz="2600" dirty="0" err="1" smtClean="0">
                <a:latin typeface="Arial Rounded MT Bold" pitchFamily="34" charset="0"/>
              </a:rPr>
              <a:t>Maghrib</a:t>
            </a:r>
            <a:r>
              <a:rPr lang="en-US" sz="2600" dirty="0" smtClean="0">
                <a:latin typeface="Arial Rounded MT Bold" pitchFamily="34" charset="0"/>
              </a:rPr>
              <a:t> Dan </a:t>
            </a:r>
            <a:r>
              <a:rPr lang="en-US" sz="2600" dirty="0" err="1" smtClean="0">
                <a:latin typeface="Arial Rounded MT Bold" pitchFamily="34" charset="0"/>
              </a:rPr>
              <a:t>Isya’at</a:t>
            </a:r>
            <a:r>
              <a:rPr lang="en-US" sz="2600" dirty="0" smtClean="0">
                <a:latin typeface="Arial Rounded MT Bold" pitchFamily="34" charset="0"/>
              </a:rPr>
              <a:t> </a:t>
            </a:r>
            <a:r>
              <a:rPr lang="en-US" sz="2600" dirty="0" err="1" smtClean="0">
                <a:latin typeface="Arial Rounded MT Bold" pitchFamily="34" charset="0"/>
              </a:rPr>
              <a:t>Pada</a:t>
            </a:r>
            <a:r>
              <a:rPr lang="en-US" sz="2600" dirty="0" smtClean="0">
                <a:latin typeface="Arial Rounded MT Bold" pitchFamily="34" charset="0"/>
              </a:rPr>
              <a:t> </a:t>
            </a:r>
            <a:r>
              <a:rPr lang="en-US" sz="2600" dirty="0" err="1" smtClean="0">
                <a:latin typeface="Arial Rounded MT Bold" pitchFamily="34" charset="0"/>
              </a:rPr>
              <a:t>Waktunya</a:t>
            </a:r>
            <a:endParaRPr lang="en-US" sz="2600" dirty="0" smtClean="0">
              <a:latin typeface="Arial Rounded MT Bold" pitchFamily="34" charset="0"/>
            </a:endParaRPr>
          </a:p>
          <a:p>
            <a:r>
              <a:rPr lang="en-US" sz="2600" dirty="0" err="1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Zikir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600" dirty="0" err="1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Istighfar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Dan </a:t>
            </a:r>
            <a:r>
              <a:rPr lang="en-US" sz="2600" dirty="0" err="1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Do’a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(</a:t>
            </a:r>
            <a:r>
              <a:rPr lang="en-US" sz="2600" dirty="0" err="1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Sambil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Merenung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Dan </a:t>
            </a:r>
            <a:r>
              <a:rPr lang="en-US" sz="2600" dirty="0" err="1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Istirahat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/</a:t>
            </a:r>
            <a:r>
              <a:rPr lang="en-US" sz="2600" dirty="0" err="1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Tidur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Secukupnya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). </a:t>
            </a:r>
            <a:r>
              <a:rPr lang="en-US" sz="2600" dirty="0" err="1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Bersabar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600" dirty="0" err="1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Bersabar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… Dan </a:t>
            </a:r>
            <a:r>
              <a:rPr lang="en-US" sz="2600" dirty="0" err="1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Bersabarlah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..! </a:t>
            </a:r>
            <a:r>
              <a:rPr lang="en-US" sz="2600" dirty="0" err="1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Menanti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Bus </a:t>
            </a:r>
            <a:r>
              <a:rPr lang="en-US" sz="2600" dirty="0" err="1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Datang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600" dirty="0" err="1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Menjemput</a:t>
            </a:r>
            <a:endParaRPr lang="en-US" sz="2600" dirty="0" smtClean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  <a:p>
            <a:r>
              <a:rPr lang="en-US" sz="2600" dirty="0" err="1" smtClean="0">
                <a:latin typeface="Arial Rounded MT Bold" pitchFamily="34" charset="0"/>
              </a:rPr>
              <a:t>Pungut</a:t>
            </a:r>
            <a:r>
              <a:rPr lang="en-US" sz="2600" dirty="0" smtClean="0">
                <a:latin typeface="Arial Rounded MT Bold" pitchFamily="34" charset="0"/>
              </a:rPr>
              <a:t> 7 </a:t>
            </a:r>
            <a:r>
              <a:rPr lang="en-US" sz="2600" dirty="0" err="1" smtClean="0">
                <a:latin typeface="Arial Rounded MT Bold" pitchFamily="34" charset="0"/>
              </a:rPr>
              <a:t>Butir</a:t>
            </a:r>
            <a:r>
              <a:rPr lang="en-US" sz="2600" dirty="0" smtClean="0">
                <a:latin typeface="Arial Rounded MT Bold" pitchFamily="34" charset="0"/>
              </a:rPr>
              <a:t> </a:t>
            </a:r>
            <a:r>
              <a:rPr lang="en-US" sz="2600" dirty="0" err="1" smtClean="0">
                <a:latin typeface="Arial Rounded MT Bold" pitchFamily="34" charset="0"/>
              </a:rPr>
              <a:t>Batu</a:t>
            </a:r>
            <a:r>
              <a:rPr lang="en-US" sz="2600" dirty="0" smtClean="0">
                <a:latin typeface="Arial Rounded MT Bold" pitchFamily="34" charset="0"/>
              </a:rPr>
              <a:t> </a:t>
            </a:r>
            <a:r>
              <a:rPr lang="en-US" sz="2600" dirty="0" err="1" smtClean="0">
                <a:latin typeface="Arial Rounded MT Bold" pitchFamily="34" charset="0"/>
              </a:rPr>
              <a:t>Saja</a:t>
            </a:r>
            <a:r>
              <a:rPr lang="en-US" sz="2600" dirty="0" smtClean="0">
                <a:latin typeface="Arial Rounded MT Bold" pitchFamily="34" charset="0"/>
              </a:rPr>
              <a:t> ( </a:t>
            </a:r>
            <a:r>
              <a:rPr lang="en-US" sz="2600" dirty="0" err="1" smtClean="0">
                <a:latin typeface="Arial Rounded MT Bold" pitchFamily="34" charset="0"/>
              </a:rPr>
              <a:t>Atau</a:t>
            </a:r>
            <a:r>
              <a:rPr lang="en-US" sz="2600" dirty="0" smtClean="0">
                <a:latin typeface="Arial Rounded MT Bold" pitchFamily="34" charset="0"/>
              </a:rPr>
              <a:t> 49 </a:t>
            </a:r>
            <a:r>
              <a:rPr lang="en-US" sz="2600" dirty="0" err="1" smtClean="0">
                <a:latin typeface="Arial Rounded MT Bold" pitchFamily="34" charset="0"/>
              </a:rPr>
              <a:t>Atau</a:t>
            </a:r>
            <a:r>
              <a:rPr lang="en-US" sz="2600" dirty="0" smtClean="0">
                <a:latin typeface="Arial Rounded MT Bold" pitchFamily="34" charset="0"/>
              </a:rPr>
              <a:t> 70 </a:t>
            </a:r>
            <a:r>
              <a:rPr lang="en-US" sz="2600" dirty="0" err="1" smtClean="0">
                <a:latin typeface="Arial Rounded MT Bold" pitchFamily="34" charset="0"/>
              </a:rPr>
              <a:t>Butir</a:t>
            </a:r>
            <a:r>
              <a:rPr lang="en-US" sz="2600" dirty="0" smtClean="0">
                <a:latin typeface="Arial Rounded MT Bold" pitchFamily="34" charset="0"/>
              </a:rPr>
              <a:t>)</a:t>
            </a:r>
          </a:p>
          <a:p>
            <a:r>
              <a:rPr lang="en-US" sz="2600" dirty="0" err="1" smtClean="0">
                <a:solidFill>
                  <a:srgbClr val="C00000"/>
                </a:solidFill>
                <a:latin typeface="Arial Rounded MT Bold" pitchFamily="34" charset="0"/>
              </a:rPr>
              <a:t>Berangkat</a:t>
            </a:r>
            <a:r>
              <a:rPr lang="en-US" sz="2600" dirty="0" smtClean="0">
                <a:solidFill>
                  <a:srgbClr val="C00000"/>
                </a:solidFill>
                <a:latin typeface="Arial Rounded MT Bold" pitchFamily="34" charset="0"/>
              </a:rPr>
              <a:t> Dari </a:t>
            </a:r>
            <a:r>
              <a:rPr lang="en-US" sz="2600" dirty="0" err="1" smtClean="0">
                <a:solidFill>
                  <a:srgbClr val="C00000"/>
                </a:solidFill>
                <a:latin typeface="Arial Rounded MT Bold" pitchFamily="34" charset="0"/>
              </a:rPr>
              <a:t>Muzdalifah</a:t>
            </a:r>
            <a:r>
              <a:rPr lang="en-US" sz="26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Arial Rounded MT Bold" pitchFamily="34" charset="0"/>
              </a:rPr>
              <a:t>Ke</a:t>
            </a:r>
            <a:r>
              <a:rPr lang="en-US" sz="2600" dirty="0" smtClean="0">
                <a:solidFill>
                  <a:srgbClr val="C00000"/>
                </a:solidFill>
                <a:latin typeface="Arial Rounded MT Bold" pitchFamily="34" charset="0"/>
              </a:rPr>
              <a:t> Mina </a:t>
            </a:r>
            <a:r>
              <a:rPr lang="en-US" sz="2600" i="1" dirty="0" err="1" smtClean="0">
                <a:solidFill>
                  <a:srgbClr val="C00000"/>
                </a:solidFill>
                <a:latin typeface="Arial Rounded MT Bold" pitchFamily="34" charset="0"/>
              </a:rPr>
              <a:t>Wajib</a:t>
            </a:r>
            <a:r>
              <a:rPr lang="en-US" sz="2600" i="1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600" i="1" dirty="0" err="1" smtClean="0">
                <a:solidFill>
                  <a:srgbClr val="C00000"/>
                </a:solidFill>
                <a:latin typeface="Arial Rounded MT Bold" pitchFamily="34" charset="0"/>
              </a:rPr>
              <a:t>Setelah</a:t>
            </a:r>
            <a:r>
              <a:rPr lang="en-US" sz="2600" i="1" dirty="0" smtClean="0">
                <a:solidFill>
                  <a:srgbClr val="C00000"/>
                </a:solidFill>
                <a:latin typeface="Arial Rounded MT Bold" pitchFamily="34" charset="0"/>
              </a:rPr>
              <a:t> Tengah </a:t>
            </a:r>
            <a:r>
              <a:rPr lang="en-US" sz="2600" i="1" dirty="0" err="1" smtClean="0">
                <a:solidFill>
                  <a:srgbClr val="C00000"/>
                </a:solidFill>
                <a:latin typeface="Arial Rounded MT Bold" pitchFamily="34" charset="0"/>
              </a:rPr>
              <a:t>Malam</a:t>
            </a:r>
            <a:r>
              <a:rPr lang="en-US" sz="2600" dirty="0" smtClean="0">
                <a:solidFill>
                  <a:srgbClr val="C00000"/>
                </a:solidFill>
                <a:latin typeface="Arial Rounded MT Bold" pitchFamily="34" charset="0"/>
              </a:rPr>
              <a:t> (</a:t>
            </a:r>
            <a:r>
              <a:rPr lang="en-US" sz="2600" dirty="0" err="1" smtClean="0">
                <a:solidFill>
                  <a:srgbClr val="C00000"/>
                </a:solidFill>
                <a:latin typeface="Arial Rounded MT Bold" pitchFamily="34" charset="0"/>
              </a:rPr>
              <a:t>Bila</a:t>
            </a:r>
            <a:r>
              <a:rPr lang="en-US" sz="26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Arial Rounded MT Bold" pitchFamily="34" charset="0"/>
              </a:rPr>
              <a:t>Tidak</a:t>
            </a:r>
            <a:r>
              <a:rPr lang="en-US" sz="2600" dirty="0" smtClean="0">
                <a:solidFill>
                  <a:srgbClr val="C00000"/>
                </a:solidFill>
                <a:latin typeface="Arial Rounded MT Bold" pitchFamily="34" charset="0"/>
              </a:rPr>
              <a:t>, </a:t>
            </a:r>
            <a:r>
              <a:rPr lang="en-US" sz="2600" dirty="0" err="1" smtClean="0">
                <a:solidFill>
                  <a:srgbClr val="C00000"/>
                </a:solidFill>
                <a:latin typeface="Arial Rounded MT Bold" pitchFamily="34" charset="0"/>
              </a:rPr>
              <a:t>Kena</a:t>
            </a:r>
            <a:r>
              <a:rPr lang="en-US" sz="2600" dirty="0" smtClean="0">
                <a:solidFill>
                  <a:srgbClr val="C00000"/>
                </a:solidFill>
                <a:latin typeface="Arial Rounded MT Bold" pitchFamily="34" charset="0"/>
              </a:rPr>
              <a:t> Dam). </a:t>
            </a:r>
            <a:r>
              <a:rPr lang="en-US" sz="2600" dirty="0" err="1" smtClean="0">
                <a:solidFill>
                  <a:srgbClr val="C00000"/>
                </a:solidFill>
                <a:latin typeface="Arial Rounded MT Bold" pitchFamily="34" charset="0"/>
              </a:rPr>
              <a:t>Talbiyah</a:t>
            </a:r>
            <a:r>
              <a:rPr lang="en-US" sz="26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Arial Rounded MT Bold" pitchFamily="34" charset="0"/>
              </a:rPr>
              <a:t>Terus</a:t>
            </a:r>
            <a:r>
              <a:rPr lang="en-US" sz="26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Arial Rounded MT Bold" pitchFamily="34" charset="0"/>
              </a:rPr>
              <a:t>Dilakukan</a:t>
            </a:r>
            <a:r>
              <a:rPr lang="en-US" sz="26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Arial Rounded MT Bold" pitchFamily="34" charset="0"/>
              </a:rPr>
              <a:t>Sampai</a:t>
            </a:r>
            <a:r>
              <a:rPr lang="en-US" sz="26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Arial Rounded MT Bold" pitchFamily="34" charset="0"/>
              </a:rPr>
              <a:t>Melontar</a:t>
            </a:r>
            <a:r>
              <a:rPr lang="en-US" sz="26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Arial Rounded MT Bold" pitchFamily="34" charset="0"/>
              </a:rPr>
              <a:t>Jumratul</a:t>
            </a:r>
            <a:r>
              <a:rPr lang="en-US" sz="26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Arial Rounded MT Bold" pitchFamily="34" charset="0"/>
              </a:rPr>
              <a:t>Aqabah</a:t>
            </a:r>
            <a:r>
              <a:rPr lang="en-US" sz="2600" dirty="0" smtClean="0">
                <a:solidFill>
                  <a:srgbClr val="C00000"/>
                </a:solidFill>
                <a:latin typeface="Arial Rounded MT Bold" pitchFamily="34" charset="0"/>
              </a:rPr>
              <a:t>.</a:t>
            </a:r>
            <a:endParaRPr lang="en-US" sz="26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67776" y="428604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11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8" y="1214438"/>
            <a:ext cx="8915400" cy="8286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d-ID" b="1" dirty="0" smtClean="0">
                <a:latin typeface="+mn-lt"/>
                <a:ea typeface="+mn-ea"/>
                <a:cs typeface="+mn-cs"/>
              </a:rPr>
              <a:t>Jumlah Kerikil</a:t>
            </a:r>
            <a:r>
              <a:rPr lang="en-US" dirty="0" smtClean="0">
                <a:latin typeface="+mn-lt"/>
                <a:ea typeface="+mn-ea"/>
                <a:cs typeface="+mn-cs"/>
              </a:rPr>
              <a:t/>
            </a:r>
            <a:br>
              <a:rPr lang="en-US" dirty="0" smtClean="0"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95300" y="2571750"/>
            <a:ext cx="8915400" cy="3295650"/>
          </a:xfrm>
        </p:spPr>
        <p:txBody>
          <a:bodyPr/>
          <a:lstStyle/>
          <a:p>
            <a:r>
              <a:rPr lang="id-ID" sz="2400" b="1" smtClean="0"/>
              <a:t>NAFAR AWAL       </a:t>
            </a:r>
            <a:r>
              <a:rPr lang="en-US" sz="2400" b="1" smtClean="0"/>
              <a:t>       </a:t>
            </a:r>
            <a:r>
              <a:rPr lang="id-ID" sz="2400" b="1" smtClean="0"/>
              <a:t>Aqabah      Ula         Wusta             Kerikil</a:t>
            </a:r>
            <a:endParaRPr lang="en-US" sz="2400" smtClean="0"/>
          </a:p>
          <a:p>
            <a:r>
              <a:rPr lang="id-ID" sz="2400" smtClean="0"/>
              <a:t>10 Zulhijah       </a:t>
            </a:r>
            <a:r>
              <a:rPr lang="en-US" sz="2400" smtClean="0"/>
              <a:t>     </a:t>
            </a:r>
            <a:r>
              <a:rPr lang="id-ID" sz="2400" smtClean="0"/>
              <a:t>7 x         </a:t>
            </a:r>
            <a:r>
              <a:rPr lang="en-US" sz="2400" smtClean="0"/>
              <a:t>  </a:t>
            </a:r>
            <a:r>
              <a:rPr lang="id-ID" sz="2400" smtClean="0"/>
              <a:t>–                –                 7 Butir</a:t>
            </a:r>
            <a:endParaRPr lang="en-US" sz="2400" smtClean="0"/>
          </a:p>
          <a:p>
            <a:r>
              <a:rPr lang="id-ID" sz="2400" smtClean="0"/>
              <a:t>11 Zulhijah            7 x          7 x             7 x             </a:t>
            </a:r>
            <a:r>
              <a:rPr lang="en-US" sz="2400" smtClean="0"/>
              <a:t> </a:t>
            </a:r>
            <a:r>
              <a:rPr lang="id-ID" sz="2400" smtClean="0"/>
              <a:t>21 Butir</a:t>
            </a:r>
            <a:endParaRPr lang="en-US" sz="2400" smtClean="0"/>
          </a:p>
          <a:p>
            <a:r>
              <a:rPr lang="id-ID" sz="2400" smtClean="0"/>
              <a:t>12 Zulhijah            7 x          7 x             7 x              21 Butir</a:t>
            </a:r>
            <a:endParaRPr lang="en-US" sz="2400" smtClean="0"/>
          </a:p>
          <a:p>
            <a:r>
              <a:rPr lang="id-ID" sz="2400" b="1" smtClean="0"/>
              <a:t>Jumlah Kerikil                                                        </a:t>
            </a:r>
            <a:r>
              <a:rPr lang="en-US" sz="2400" b="1" smtClean="0"/>
              <a:t> </a:t>
            </a:r>
            <a:r>
              <a:rPr lang="id-ID" sz="2400" b="1" smtClean="0"/>
              <a:t>49 Butir</a:t>
            </a:r>
            <a:endParaRPr lang="en-US" sz="2400" smtClean="0"/>
          </a:p>
          <a:p>
            <a:endParaRPr lang="en-US" smtClean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95300" y="1500188"/>
            <a:ext cx="8915400" cy="4367212"/>
          </a:xfrm>
        </p:spPr>
        <p:txBody>
          <a:bodyPr/>
          <a:lstStyle/>
          <a:p>
            <a:r>
              <a:rPr lang="id-ID" sz="2400" b="1" smtClean="0"/>
              <a:t>NAFAR SANI         </a:t>
            </a:r>
            <a:r>
              <a:rPr lang="en-US" sz="2400" b="1" smtClean="0"/>
              <a:t>            </a:t>
            </a:r>
            <a:r>
              <a:rPr lang="id-ID" sz="2400" b="1" smtClean="0"/>
              <a:t>Aqabah      Ula          Wusta             Kerikil</a:t>
            </a:r>
            <a:endParaRPr lang="en-US" sz="2400" smtClean="0"/>
          </a:p>
          <a:p>
            <a:r>
              <a:rPr lang="id-ID" sz="2400" smtClean="0"/>
              <a:t>10 Zulhijah              </a:t>
            </a:r>
            <a:r>
              <a:rPr lang="en-US" sz="2400" smtClean="0"/>
              <a:t>   </a:t>
            </a:r>
            <a:r>
              <a:rPr lang="id-ID" sz="2400" smtClean="0"/>
              <a:t>7 x           –                 –                 7 Butir</a:t>
            </a:r>
            <a:endParaRPr lang="en-US" sz="2400" smtClean="0"/>
          </a:p>
          <a:p>
            <a:r>
              <a:rPr lang="id-ID" sz="2400" smtClean="0"/>
              <a:t>11 Zulhijah            </a:t>
            </a:r>
            <a:r>
              <a:rPr lang="en-US" sz="2400" smtClean="0"/>
              <a:t>      7</a:t>
            </a:r>
            <a:r>
              <a:rPr lang="id-ID" sz="2400" smtClean="0"/>
              <a:t>x          7x               7x             </a:t>
            </a:r>
            <a:r>
              <a:rPr lang="en-US" sz="2400" smtClean="0"/>
              <a:t> </a:t>
            </a:r>
            <a:r>
              <a:rPr lang="id-ID" sz="2400" smtClean="0"/>
              <a:t>21 Butir</a:t>
            </a:r>
            <a:endParaRPr lang="en-US" sz="2400" smtClean="0"/>
          </a:p>
          <a:p>
            <a:r>
              <a:rPr lang="id-ID" sz="2400" smtClean="0"/>
              <a:t>12 Zulhijah                 7 x         </a:t>
            </a:r>
            <a:r>
              <a:rPr lang="en-US" sz="2400" smtClean="0"/>
              <a:t> </a:t>
            </a:r>
            <a:r>
              <a:rPr lang="id-ID" sz="2400" smtClean="0"/>
              <a:t>7x         </a:t>
            </a:r>
            <a:r>
              <a:rPr lang="en-US" sz="2400" smtClean="0"/>
              <a:t>     </a:t>
            </a:r>
            <a:r>
              <a:rPr lang="id-ID" sz="2400" smtClean="0"/>
              <a:t>7 x              21 Butir</a:t>
            </a:r>
            <a:endParaRPr lang="en-US" sz="2400" smtClean="0"/>
          </a:p>
          <a:p>
            <a:r>
              <a:rPr lang="id-ID" sz="2400" smtClean="0"/>
              <a:t>13 Zulhijah                 7 x         7 x        </a:t>
            </a:r>
            <a:r>
              <a:rPr lang="en-US" sz="2400" smtClean="0"/>
              <a:t>      </a:t>
            </a:r>
            <a:r>
              <a:rPr lang="id-ID" sz="2400" smtClean="0"/>
              <a:t>7 x             </a:t>
            </a:r>
            <a:r>
              <a:rPr lang="en-US" sz="2400" smtClean="0"/>
              <a:t> </a:t>
            </a:r>
            <a:r>
              <a:rPr lang="id-ID" sz="2400" smtClean="0"/>
              <a:t>21 Butir</a:t>
            </a:r>
            <a:endParaRPr lang="en-US" sz="2400" smtClean="0"/>
          </a:p>
          <a:p>
            <a:r>
              <a:rPr lang="id-ID" sz="2400" b="1" smtClean="0"/>
              <a:t>Jumlah Kerikil                                                             70 Butir</a:t>
            </a:r>
            <a:endParaRPr lang="en-US" sz="2400" smtClean="0"/>
          </a:p>
          <a:p>
            <a:endParaRPr lang="en-US" smtClean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214338"/>
            <a:ext cx="8915400" cy="1143000"/>
          </a:xfrm>
        </p:spPr>
        <p:txBody>
          <a:bodyPr>
            <a:normAutofit/>
          </a:bodyPr>
          <a:lstStyle/>
          <a:p>
            <a:r>
              <a:rPr lang="en-US" sz="4300" dirty="0" err="1" smtClean="0">
                <a:solidFill>
                  <a:srgbClr val="7030A0"/>
                </a:solidFill>
                <a:latin typeface="Arial Rounded MT Bold" pitchFamily="34" charset="0"/>
              </a:rPr>
              <a:t>Melontar</a:t>
            </a:r>
            <a:r>
              <a:rPr lang="en-US" sz="43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4300" dirty="0" err="1" smtClean="0">
                <a:solidFill>
                  <a:srgbClr val="7030A0"/>
                </a:solidFill>
                <a:latin typeface="Arial Rounded MT Bold" pitchFamily="34" charset="0"/>
              </a:rPr>
              <a:t>Jumratul</a:t>
            </a:r>
            <a:r>
              <a:rPr lang="en-US" sz="43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4300" dirty="0" err="1" smtClean="0">
                <a:solidFill>
                  <a:srgbClr val="7030A0"/>
                </a:solidFill>
                <a:latin typeface="Arial Rounded MT Bold" pitchFamily="34" charset="0"/>
              </a:rPr>
              <a:t>Aqabah</a:t>
            </a:r>
            <a:endParaRPr lang="en-US" sz="43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93" y="1000108"/>
            <a:ext cx="9429817" cy="5715016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Sampai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 Di Mina (</a:t>
            </a:r>
            <a:r>
              <a:rPr lang="en-U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Tenda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) </a:t>
            </a:r>
            <a:r>
              <a:rPr lang="en-U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Istirahat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Sejenak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Tapi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Talbiyah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Terus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Dikumandangkan</a:t>
            </a:r>
            <a:endParaRPr lang="en-US" sz="2400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Berangkat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Ke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Jamarat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(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Tempat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Pelontaran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)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Aqabah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Dengan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Tenang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Dan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Semangat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Sambil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Bertalbiyah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Arial Rounded MT Bold" pitchFamily="34" charset="0"/>
            </a:endParaRPr>
          </a:p>
          <a:p>
            <a:r>
              <a:rPr lang="en-US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Dekat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  </a:t>
            </a:r>
            <a:r>
              <a:rPr lang="en-US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Jamarat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Langkah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Dipercepat,Tambahkan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Semangat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Kosentrasi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Hati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-</a:t>
            </a:r>
            <a:r>
              <a:rPr lang="en-US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hati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Hentikan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Talbiyah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Lihat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Peluang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Jangan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Melawan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Arus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Manusia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Lempar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Tembok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Tepat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Sasaran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Sambil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 Baca;  </a:t>
            </a:r>
            <a:r>
              <a:rPr lang="en-US" sz="2400" i="1" dirty="0" err="1" smtClean="0">
                <a:solidFill>
                  <a:srgbClr val="C00000"/>
                </a:solidFill>
                <a:latin typeface="Arial Rounded MT Bold" pitchFamily="34" charset="0"/>
              </a:rPr>
              <a:t>Bismillaahi</a:t>
            </a:r>
            <a:r>
              <a:rPr lang="en-US" sz="2400" i="1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Arial Rounded MT Bold" pitchFamily="34" charset="0"/>
              </a:rPr>
              <a:t>Allaahu</a:t>
            </a:r>
            <a:r>
              <a:rPr lang="en-US" sz="2400" i="1" dirty="0" smtClean="0">
                <a:solidFill>
                  <a:srgbClr val="C00000"/>
                </a:solidFill>
                <a:latin typeface="Arial Rounded MT Bold" pitchFamily="34" charset="0"/>
              </a:rPr>
              <a:t> Akbar, </a:t>
            </a:r>
            <a:r>
              <a:rPr lang="en-US" sz="2400" i="1" dirty="0" err="1" smtClean="0">
                <a:solidFill>
                  <a:srgbClr val="C00000"/>
                </a:solidFill>
                <a:latin typeface="Arial Rounded MT Bold" pitchFamily="34" charset="0"/>
              </a:rPr>
              <a:t>Rajman</a:t>
            </a:r>
            <a:r>
              <a:rPr lang="en-US" sz="2400" i="1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Arial Rounded MT Bold" pitchFamily="34" charset="0"/>
              </a:rPr>
              <a:t>Lisy</a:t>
            </a:r>
            <a:r>
              <a:rPr lang="en-US" sz="2400" i="1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Arial Rounded MT Bold" pitchFamily="34" charset="0"/>
              </a:rPr>
              <a:t>Syayaathiin</a:t>
            </a:r>
            <a:r>
              <a:rPr lang="en-US" sz="2400" i="1" dirty="0" smtClean="0">
                <a:solidFill>
                  <a:srgbClr val="C00000"/>
                </a:solidFill>
                <a:latin typeface="Arial Rounded MT Bold" pitchFamily="34" charset="0"/>
              </a:rPr>
              <a:t>; 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(</a:t>
            </a:r>
            <a:r>
              <a:rPr lang="en-US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Dengan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 (</a:t>
            </a:r>
            <a:r>
              <a:rPr lang="en-US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Berkat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) </a:t>
            </a:r>
            <a:r>
              <a:rPr lang="en-US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Nama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(-Mu) Allah. Allah </a:t>
            </a:r>
            <a:r>
              <a:rPr lang="en-US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Maha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Lebih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Besar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. </a:t>
            </a:r>
            <a:r>
              <a:rPr lang="en-US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Lontaranku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Merajam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Setan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Terkutuk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)</a:t>
            </a:r>
          </a:p>
          <a:p>
            <a:r>
              <a:rPr lang="en-US" sz="2400" dirty="0" err="1" smtClean="0">
                <a:latin typeface="Arial Rounded MT Bold" pitchFamily="34" charset="0"/>
              </a:rPr>
              <a:t>Lakukan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Lontaran</a:t>
            </a:r>
            <a:r>
              <a:rPr lang="en-US" sz="2400" dirty="0" smtClean="0">
                <a:latin typeface="Arial Rounded MT Bold" pitchFamily="34" charset="0"/>
              </a:rPr>
              <a:t> (Al-</a:t>
            </a:r>
            <a:r>
              <a:rPr lang="en-US" sz="2400" dirty="0" err="1" smtClean="0">
                <a:latin typeface="Arial Rounded MT Bold" pitchFamily="34" charset="0"/>
              </a:rPr>
              <a:t>Ramyu</a:t>
            </a:r>
            <a:r>
              <a:rPr lang="en-US" sz="2400" dirty="0" smtClean="0">
                <a:latin typeface="Arial Rounded MT Bold" pitchFamily="34" charset="0"/>
              </a:rPr>
              <a:t>) </a:t>
            </a:r>
            <a:r>
              <a:rPr lang="en-US" sz="2400" dirty="0" err="1" smtClean="0">
                <a:latin typeface="Arial Rounded MT Bold" pitchFamily="34" charset="0"/>
              </a:rPr>
              <a:t>Seperti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Itu</a:t>
            </a:r>
            <a:r>
              <a:rPr lang="en-US" sz="2400" dirty="0" smtClean="0">
                <a:latin typeface="Arial Rounded MT Bold" pitchFamily="34" charset="0"/>
              </a:rPr>
              <a:t> 7 x (7 </a:t>
            </a:r>
            <a:r>
              <a:rPr lang="en-US" sz="2400" dirty="0" err="1" smtClean="0">
                <a:latin typeface="Arial Rounded MT Bold" pitchFamily="34" charset="0"/>
              </a:rPr>
              <a:t>Butir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Batu</a:t>
            </a:r>
            <a:r>
              <a:rPr lang="en-US" sz="2400" dirty="0" smtClean="0">
                <a:latin typeface="Arial Rounded MT Bold" pitchFamily="34" charset="0"/>
              </a:rPr>
              <a:t>)</a:t>
            </a:r>
          </a:p>
          <a:p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Selesai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Melontar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Bergerak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Ke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Pinggir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Arena,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Angkat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Tangan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Dan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Menghadap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Kiblat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Berdo’alah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(Yang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Agak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Panjang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) Serta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Mengunting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Rambut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.</a:t>
            </a:r>
          </a:p>
          <a:p>
            <a:r>
              <a:rPr lang="en-US" sz="2400" dirty="0" err="1" smtClean="0">
                <a:latin typeface="Arial Rounded MT Bold" pitchFamily="34" charset="0"/>
              </a:rPr>
              <a:t>Kembali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Ke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Tenda</a:t>
            </a:r>
            <a:r>
              <a:rPr lang="en-US" sz="2400" dirty="0" smtClean="0">
                <a:latin typeface="Arial Rounded MT Bold" pitchFamily="34" charset="0"/>
              </a:rPr>
              <a:t> Dan </a:t>
            </a:r>
            <a:r>
              <a:rPr lang="en-US" sz="2400" dirty="0" err="1" smtClean="0">
                <a:latin typeface="Arial Rounded MT Bold" pitchFamily="34" charset="0"/>
              </a:rPr>
              <a:t>Istirahat</a:t>
            </a:r>
            <a:r>
              <a:rPr lang="en-US" sz="2400" dirty="0" smtClean="0">
                <a:latin typeface="Arial Rounded MT Bold" pitchFamily="34" charset="0"/>
              </a:rPr>
              <a:t>.</a:t>
            </a:r>
          </a:p>
          <a:p>
            <a:endParaRPr lang="en-US" sz="2200" dirty="0" smtClean="0">
              <a:latin typeface="Arial Rounded MT Bold" pitchFamily="34" charset="0"/>
            </a:endParaRPr>
          </a:p>
          <a:p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82090" y="255483"/>
            <a:ext cx="625248" cy="530313"/>
          </a:xfrm>
          <a:prstGeom prst="rect">
            <a:avLst/>
          </a:prstGeom>
          <a:noFill/>
        </p:spPr>
        <p:txBody>
          <a:bodyPr wrap="none" lIns="98463" tIns="49232" rIns="98463" bIns="49232" rtlCol="0">
            <a:spAutoFit/>
          </a:bodyPr>
          <a:lstStyle/>
          <a:p>
            <a:r>
              <a:rPr lang="en-US" sz="2800" b="1" dirty="0" smtClean="0">
                <a:latin typeface="Arial Rounded MT Bold" pitchFamily="34" charset="0"/>
              </a:rPr>
              <a:t>12</a:t>
            </a:r>
            <a:endParaRPr lang="en-US" sz="28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450" y="-16"/>
            <a:ext cx="89154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Mencukur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Rambut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43050"/>
            <a:ext cx="9029732" cy="464347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Arial Rounded MT Bold" pitchFamily="34" charset="0"/>
              </a:rPr>
              <a:t>Mencukur</a:t>
            </a:r>
            <a:r>
              <a:rPr lang="en-US" sz="28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 Rounded MT Bold" pitchFamily="34" charset="0"/>
              </a:rPr>
              <a:t>Rambut</a:t>
            </a:r>
            <a:r>
              <a:rPr lang="en-US" sz="28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 Rounded MT Bold" pitchFamily="34" charset="0"/>
              </a:rPr>
              <a:t>Usahakan</a:t>
            </a:r>
            <a:r>
              <a:rPr lang="en-US" sz="28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 Rounded MT Bold" pitchFamily="34" charset="0"/>
              </a:rPr>
              <a:t>Menghadap</a:t>
            </a:r>
            <a:r>
              <a:rPr lang="en-US" sz="28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 Rounded MT Bold" pitchFamily="34" charset="0"/>
              </a:rPr>
              <a:t>Kiblat</a:t>
            </a:r>
            <a:r>
              <a:rPr lang="en-US" sz="2800" dirty="0" smtClean="0">
                <a:solidFill>
                  <a:srgbClr val="7030A0"/>
                </a:solidFill>
                <a:latin typeface="Arial Rounded MT Bold" pitchFamily="34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Arial Rounded MT Bold" pitchFamily="34" charset="0"/>
              </a:rPr>
              <a:t>Boleh</a:t>
            </a:r>
            <a:r>
              <a:rPr lang="en-US" sz="28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 Rounded MT Bold" pitchFamily="34" charset="0"/>
              </a:rPr>
              <a:t>Langsung</a:t>
            </a:r>
            <a:r>
              <a:rPr lang="en-US" sz="28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 Rounded MT Bold" pitchFamily="34" charset="0"/>
              </a:rPr>
              <a:t>Setelah</a:t>
            </a:r>
            <a:r>
              <a:rPr lang="en-US" sz="28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 Rounded MT Bold" pitchFamily="34" charset="0"/>
              </a:rPr>
              <a:t>Melontar</a:t>
            </a:r>
            <a:r>
              <a:rPr lang="en-US" sz="28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 Rounded MT Bold" pitchFamily="34" charset="0"/>
              </a:rPr>
              <a:t>Jumrah</a:t>
            </a:r>
            <a:r>
              <a:rPr lang="en-US" sz="28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 Rounded MT Bold" pitchFamily="34" charset="0"/>
              </a:rPr>
              <a:t>Aqabah</a:t>
            </a:r>
            <a:r>
              <a:rPr lang="en-US" sz="2800" dirty="0" smtClean="0">
                <a:solidFill>
                  <a:srgbClr val="7030A0"/>
                </a:solidFill>
                <a:latin typeface="Arial Rounded MT Bold" pitchFamily="34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Arial Rounded MT Bold" pitchFamily="34" charset="0"/>
              </a:rPr>
              <a:t>Boleh</a:t>
            </a:r>
            <a:r>
              <a:rPr lang="en-US" sz="28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 Rounded MT Bold" pitchFamily="34" charset="0"/>
              </a:rPr>
              <a:t>Juga</a:t>
            </a:r>
            <a:r>
              <a:rPr lang="en-US" sz="2800" dirty="0" smtClean="0">
                <a:solidFill>
                  <a:srgbClr val="7030A0"/>
                </a:solidFill>
                <a:latin typeface="Arial Rounded MT Bold" pitchFamily="34" charset="0"/>
              </a:rPr>
              <a:t> Di </a:t>
            </a:r>
            <a:r>
              <a:rPr lang="en-US" sz="2800" dirty="0" err="1" smtClean="0">
                <a:solidFill>
                  <a:srgbClr val="7030A0"/>
                </a:solidFill>
                <a:latin typeface="Arial Rounded MT Bold" pitchFamily="34" charset="0"/>
              </a:rPr>
              <a:t>Tenda</a:t>
            </a:r>
            <a:r>
              <a:rPr lang="en-US" sz="2800" dirty="0" smtClean="0">
                <a:solidFill>
                  <a:srgbClr val="7030A0"/>
                </a:solidFill>
                <a:latin typeface="Arial Rounded MT Bold" pitchFamily="34" charset="0"/>
              </a:rPr>
              <a:t> Dan </a:t>
            </a:r>
            <a:r>
              <a:rPr lang="en-US" sz="2800" dirty="0" err="1" smtClean="0">
                <a:solidFill>
                  <a:srgbClr val="7030A0"/>
                </a:solidFill>
                <a:latin typeface="Arial Rounded MT Bold" pitchFamily="34" charset="0"/>
              </a:rPr>
              <a:t>Berdo’a</a:t>
            </a:r>
            <a:endParaRPr lang="en-US" sz="2800" dirty="0" smtClean="0">
              <a:solidFill>
                <a:srgbClr val="7030A0"/>
              </a:solidFill>
              <a:latin typeface="Arial Rounded MT Bold" pitchFamily="34" charset="0"/>
            </a:endParaRPr>
          </a:p>
          <a:p>
            <a:r>
              <a:rPr lang="en-US" sz="2800" dirty="0" err="1" smtClean="0">
                <a:latin typeface="Arial Rounded MT Bold" pitchFamily="34" charset="0"/>
              </a:rPr>
              <a:t>Berarti</a:t>
            </a:r>
            <a:r>
              <a:rPr lang="en-US" sz="2800" dirty="0" smtClean="0">
                <a:latin typeface="Arial Rounded MT Bold" pitchFamily="34" charset="0"/>
              </a:rPr>
              <a:t>;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TAHALLUL AWWAL (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Pakaian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Ihram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Lepas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Bebas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Pantangan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Ihram,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Kecuali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Hubungan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Suami-Istri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Dan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Pendahuluannya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)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 Rounded MT Bold" pitchFamily="34" charset="0"/>
              </a:rPr>
              <a:t>Kembali</a:t>
            </a: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 Rounded MT Bold" pitchFamily="34" charset="0"/>
              </a:rPr>
              <a:t>Ke</a:t>
            </a: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 Rounded MT Bold" pitchFamily="34" charset="0"/>
              </a:rPr>
              <a:t>Tenda</a:t>
            </a: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 (Mina) </a:t>
            </a:r>
            <a:r>
              <a:rPr lang="en-US" sz="2800" dirty="0" err="1" smtClean="0">
                <a:solidFill>
                  <a:srgbClr val="0070C0"/>
                </a:solidFill>
                <a:latin typeface="Arial Rounded MT Bold" pitchFamily="34" charset="0"/>
              </a:rPr>
              <a:t>Sampai</a:t>
            </a: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 Rounded MT Bold" pitchFamily="34" charset="0"/>
              </a:rPr>
              <a:t>Tuntas</a:t>
            </a: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  <a:latin typeface="Arial Rounded MT Bold" pitchFamily="34" charset="0"/>
              </a:rPr>
              <a:t>Mabit</a:t>
            </a: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  &amp;  </a:t>
            </a:r>
            <a:r>
              <a:rPr lang="en-US" sz="2800" dirty="0" err="1" smtClean="0">
                <a:solidFill>
                  <a:srgbClr val="0070C0"/>
                </a:solidFill>
                <a:latin typeface="Arial Rounded MT Bold" pitchFamily="34" charset="0"/>
              </a:rPr>
              <a:t>Melontar</a:t>
            </a: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 3 </a:t>
            </a:r>
            <a:r>
              <a:rPr lang="en-US" sz="2800" dirty="0" err="1" smtClean="0">
                <a:solidFill>
                  <a:srgbClr val="0070C0"/>
                </a:solidFill>
                <a:latin typeface="Arial Rounded MT Bold" pitchFamily="34" charset="0"/>
              </a:rPr>
              <a:t>Jumrah</a:t>
            </a: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 Rounded MT Bold" pitchFamily="34" charset="0"/>
              </a:rPr>
              <a:t>Tanggal</a:t>
            </a: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 12 </a:t>
            </a:r>
            <a:r>
              <a:rPr lang="en-US" sz="2800" dirty="0" err="1" smtClean="0">
                <a:solidFill>
                  <a:srgbClr val="0070C0"/>
                </a:solidFill>
                <a:latin typeface="Arial Rounded MT Bold" pitchFamily="34" charset="0"/>
              </a:rPr>
              <a:t>atau</a:t>
            </a: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 13 </a:t>
            </a:r>
            <a:r>
              <a:rPr lang="en-US" sz="2800" dirty="0" err="1" smtClean="0">
                <a:solidFill>
                  <a:srgbClr val="0070C0"/>
                </a:solidFill>
                <a:latin typeface="Arial Rounded MT Bold" pitchFamily="34" charset="0"/>
              </a:rPr>
              <a:t>Zulhijjah</a:t>
            </a: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 (</a:t>
            </a:r>
            <a:r>
              <a:rPr lang="en-US" sz="2800" dirty="0" err="1" smtClean="0">
                <a:solidFill>
                  <a:srgbClr val="0070C0"/>
                </a:solidFill>
                <a:latin typeface="Arial Rounded MT Bold" pitchFamily="34" charset="0"/>
              </a:rPr>
              <a:t>Ikuti</a:t>
            </a: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 Rounded MT Bold" pitchFamily="34" charset="0"/>
              </a:rPr>
              <a:t>Rombongan</a:t>
            </a: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)</a:t>
            </a:r>
            <a:endParaRPr lang="en-US" sz="28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56908" y="398361"/>
            <a:ext cx="625248" cy="530313"/>
          </a:xfrm>
          <a:prstGeom prst="rect">
            <a:avLst/>
          </a:prstGeom>
          <a:noFill/>
        </p:spPr>
        <p:txBody>
          <a:bodyPr wrap="none" lIns="98463" tIns="49232" rIns="98463" bIns="49232" rtlCol="0">
            <a:spAutoFit/>
          </a:bodyPr>
          <a:lstStyle/>
          <a:p>
            <a:r>
              <a:rPr lang="en-US" sz="2800" b="1" dirty="0" smtClean="0">
                <a:latin typeface="Arial Rounded MT Bold" pitchFamily="34" charset="0"/>
              </a:rPr>
              <a:t>13</a:t>
            </a:r>
            <a:endParaRPr lang="en-US" sz="28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1335" y="-142900"/>
            <a:ext cx="8915400" cy="1143000"/>
          </a:xfrm>
        </p:spPr>
        <p:txBody>
          <a:bodyPr>
            <a:normAutofit/>
          </a:bodyPr>
          <a:lstStyle/>
          <a:p>
            <a:r>
              <a:rPr lang="en-US" sz="430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Mabit</a:t>
            </a:r>
            <a:r>
              <a:rPr lang="en-US" sz="43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Di Mina</a:t>
            </a:r>
            <a:endParaRPr lang="en-US" sz="4300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44" y="1357298"/>
            <a:ext cx="8886856" cy="5286412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Mabit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(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Menginap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Minimal  6-7 Jam) Di Mina           2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Atau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3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Hari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(11 Dan 12,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Atau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11, 12, Dan         13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Zulhijjah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)</a:t>
            </a:r>
          </a:p>
          <a:p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Salat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Wajib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5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Waktu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Di Mina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Seperti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Biasa</a:t>
            </a:r>
            <a:endParaRPr lang="en-US" sz="28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r>
              <a:rPr lang="en-US" sz="2800" dirty="0" err="1" smtClean="0">
                <a:latin typeface="Arial Rounded MT Bold" pitchFamily="34" charset="0"/>
              </a:rPr>
              <a:t>Perbanyak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Istighfar</a:t>
            </a:r>
            <a:r>
              <a:rPr lang="en-US" sz="2800" dirty="0" smtClean="0">
                <a:latin typeface="Arial Rounded MT Bold" pitchFamily="34" charset="0"/>
              </a:rPr>
              <a:t>, </a:t>
            </a:r>
            <a:r>
              <a:rPr lang="en-US" sz="2800" dirty="0" err="1" smtClean="0">
                <a:latin typeface="Arial Rounded MT Bold" pitchFamily="34" charset="0"/>
              </a:rPr>
              <a:t>Zikir</a:t>
            </a:r>
            <a:r>
              <a:rPr lang="en-US" sz="2800" dirty="0" smtClean="0">
                <a:latin typeface="Arial Rounded MT Bold" pitchFamily="34" charset="0"/>
              </a:rPr>
              <a:t>, </a:t>
            </a:r>
            <a:r>
              <a:rPr lang="en-US" sz="2800" dirty="0" err="1" smtClean="0">
                <a:latin typeface="Arial Rounded MT Bold" pitchFamily="34" charset="0"/>
              </a:rPr>
              <a:t>Doa</a:t>
            </a:r>
            <a:r>
              <a:rPr lang="en-US" sz="2800" dirty="0" smtClean="0">
                <a:latin typeface="Arial Rounded MT Bold" pitchFamily="34" charset="0"/>
              </a:rPr>
              <a:t> Dan </a:t>
            </a:r>
            <a:r>
              <a:rPr lang="en-US" sz="2800" dirty="0" err="1" smtClean="0">
                <a:latin typeface="Arial Rounded MT Bold" pitchFamily="34" charset="0"/>
              </a:rPr>
              <a:t>Istirahat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Pada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Malamnya</a:t>
            </a:r>
            <a:r>
              <a:rPr lang="en-US" sz="2800" dirty="0" smtClean="0">
                <a:latin typeface="Arial Rounded MT Bold" pitchFamily="34" charset="0"/>
              </a:rPr>
              <a:t>.</a:t>
            </a:r>
          </a:p>
          <a:p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Sesudah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Mabit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Melontar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Dan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Persiapkan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Batu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(21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Butir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)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Dll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.</a:t>
            </a:r>
          </a:p>
          <a:p>
            <a:r>
              <a:rPr lang="en-US" sz="2800" dirty="0" err="1" smtClean="0">
                <a:latin typeface="Arial Rounded MT Bold" pitchFamily="34" charset="0"/>
              </a:rPr>
              <a:t>Lakukan</a:t>
            </a:r>
            <a:r>
              <a:rPr lang="en-US" sz="2800" dirty="0" smtClean="0">
                <a:latin typeface="Arial Rounded MT Bold" pitchFamily="34" charset="0"/>
              </a:rPr>
              <a:t> Hal </a:t>
            </a:r>
            <a:r>
              <a:rPr lang="en-US" sz="2800" dirty="0" err="1" smtClean="0">
                <a:latin typeface="Arial Rounded MT Bold" pitchFamily="34" charset="0"/>
              </a:rPr>
              <a:t>Seperti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Ini</a:t>
            </a:r>
            <a:r>
              <a:rPr lang="en-US" sz="2800" dirty="0" smtClean="0">
                <a:latin typeface="Arial Rounded MT Bold" pitchFamily="34" charset="0"/>
              </a:rPr>
              <a:t> 2 </a:t>
            </a:r>
            <a:r>
              <a:rPr lang="en-US" sz="2800" dirty="0" err="1" smtClean="0">
                <a:latin typeface="Arial Rounded MT Bold" pitchFamily="34" charset="0"/>
              </a:rPr>
              <a:t>Malam</a:t>
            </a:r>
            <a:r>
              <a:rPr lang="en-US" sz="2800" dirty="0" smtClean="0">
                <a:latin typeface="Arial Rounded MT Bold" pitchFamily="34" charset="0"/>
              </a:rPr>
              <a:t> (</a:t>
            </a:r>
            <a:r>
              <a:rPr lang="en-US" sz="2800" dirty="0" err="1" smtClean="0">
                <a:latin typeface="Arial Rounded MT Bold" pitchFamily="34" charset="0"/>
              </a:rPr>
              <a:t>Nafar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Awwal</a:t>
            </a:r>
            <a:r>
              <a:rPr lang="en-US" sz="2800" dirty="0" smtClean="0">
                <a:latin typeface="Arial Rounded MT Bold" pitchFamily="34" charset="0"/>
              </a:rPr>
              <a:t>/ </a:t>
            </a:r>
            <a:r>
              <a:rPr lang="en-US" sz="2800" dirty="0" err="1" smtClean="0">
                <a:latin typeface="Arial Rounded MT Bold" pitchFamily="34" charset="0"/>
              </a:rPr>
              <a:t>Meninggalkan</a:t>
            </a:r>
            <a:r>
              <a:rPr lang="en-US" sz="2800" dirty="0" smtClean="0">
                <a:latin typeface="Arial Rounded MT Bold" pitchFamily="34" charset="0"/>
              </a:rPr>
              <a:t> Mina </a:t>
            </a:r>
            <a:r>
              <a:rPr lang="en-US" sz="2800" dirty="0" err="1" smtClean="0">
                <a:latin typeface="Arial Rounded MT Bold" pitchFamily="34" charset="0"/>
              </a:rPr>
              <a:t>Tgl</a:t>
            </a:r>
            <a:r>
              <a:rPr lang="en-US" sz="2800" dirty="0" smtClean="0">
                <a:latin typeface="Arial Rounded MT Bold" pitchFamily="34" charset="0"/>
              </a:rPr>
              <a:t> 12 </a:t>
            </a:r>
            <a:r>
              <a:rPr lang="en-US" sz="2800" dirty="0" err="1" smtClean="0">
                <a:latin typeface="Arial Rounded MT Bold" pitchFamily="34" charset="0"/>
              </a:rPr>
              <a:t>Zulhijjah</a:t>
            </a:r>
            <a:r>
              <a:rPr lang="en-US" sz="2800" dirty="0" smtClean="0">
                <a:latin typeface="Arial Rounded MT Bold" pitchFamily="34" charset="0"/>
              </a:rPr>
              <a:t>) </a:t>
            </a:r>
            <a:r>
              <a:rPr lang="en-US" sz="2800" dirty="0" err="1" smtClean="0">
                <a:latin typeface="Arial Rounded MT Bold" pitchFamily="34" charset="0"/>
              </a:rPr>
              <a:t>Atau</a:t>
            </a:r>
            <a:r>
              <a:rPr lang="en-US" sz="2800" dirty="0" smtClean="0">
                <a:latin typeface="Arial Rounded MT Bold" pitchFamily="34" charset="0"/>
              </a:rPr>
              <a:t> 3 </a:t>
            </a:r>
            <a:r>
              <a:rPr lang="en-US" sz="2800" dirty="0" err="1" smtClean="0">
                <a:latin typeface="Arial Rounded MT Bold" pitchFamily="34" charset="0"/>
              </a:rPr>
              <a:t>Malam</a:t>
            </a:r>
            <a:r>
              <a:rPr lang="en-US" sz="2800" dirty="0" smtClean="0">
                <a:latin typeface="Arial Rounded MT Bold" pitchFamily="34" charset="0"/>
              </a:rPr>
              <a:t> (</a:t>
            </a:r>
            <a:r>
              <a:rPr lang="en-US" sz="2800" dirty="0" err="1" smtClean="0">
                <a:latin typeface="Arial Rounded MT Bold" pitchFamily="34" charset="0"/>
              </a:rPr>
              <a:t>Nafar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Tsani</a:t>
            </a:r>
            <a:r>
              <a:rPr lang="en-US" sz="2800" dirty="0" smtClean="0">
                <a:latin typeface="Arial Rounded MT Bold" pitchFamily="34" charset="0"/>
              </a:rPr>
              <a:t>/</a:t>
            </a:r>
            <a:r>
              <a:rPr lang="en-US" sz="2800" dirty="0" err="1" smtClean="0">
                <a:latin typeface="Arial Rounded MT Bold" pitchFamily="34" charset="0"/>
              </a:rPr>
              <a:t>Meninggalkan</a:t>
            </a:r>
            <a:r>
              <a:rPr lang="en-US" sz="2800" dirty="0" smtClean="0">
                <a:latin typeface="Arial Rounded MT Bold" pitchFamily="34" charset="0"/>
              </a:rPr>
              <a:t> Mina </a:t>
            </a:r>
            <a:r>
              <a:rPr lang="en-US" sz="2800" dirty="0" err="1" smtClean="0">
                <a:latin typeface="Arial Rounded MT Bold" pitchFamily="34" charset="0"/>
              </a:rPr>
              <a:t>Tgl</a:t>
            </a:r>
            <a:r>
              <a:rPr lang="en-US" sz="2800" dirty="0" smtClean="0">
                <a:latin typeface="Arial Rounded MT Bold" pitchFamily="34" charset="0"/>
              </a:rPr>
              <a:t> 13 </a:t>
            </a:r>
            <a:r>
              <a:rPr lang="en-US" sz="2800" dirty="0" err="1" smtClean="0">
                <a:latin typeface="Arial Rounded MT Bold" pitchFamily="34" charset="0"/>
              </a:rPr>
              <a:t>Zulhijjah</a:t>
            </a:r>
            <a:r>
              <a:rPr lang="en-US" sz="2800" dirty="0" smtClean="0">
                <a:latin typeface="Arial Rounded MT Bold" pitchFamily="34" charset="0"/>
              </a:rPr>
              <a:t>)</a:t>
            </a: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7691" y="357166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14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887" y="-71462"/>
            <a:ext cx="8915400" cy="1143000"/>
          </a:xfrm>
        </p:spPr>
        <p:txBody>
          <a:bodyPr>
            <a:normAutofit/>
          </a:bodyPr>
          <a:lstStyle/>
          <a:p>
            <a:r>
              <a:rPr lang="en-US" sz="4300" dirty="0" err="1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Melontar</a:t>
            </a:r>
            <a:r>
              <a:rPr lang="en-US" sz="4300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4300" dirty="0" err="1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Tiga</a:t>
            </a:r>
            <a:r>
              <a:rPr lang="en-US" sz="4300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4300" dirty="0" err="1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Jumrah</a:t>
            </a:r>
            <a:endParaRPr lang="en-US" sz="4300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2" y="1071546"/>
            <a:ext cx="9172606" cy="5715040"/>
          </a:xfrm>
        </p:spPr>
        <p:txBody>
          <a:bodyPr>
            <a:normAutofit fontScale="92500"/>
          </a:bodyPr>
          <a:lstStyle/>
          <a:p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Berangkat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Ke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Tempat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Melontar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Sesuai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Jadual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Yang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Disepakati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Setiap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Hari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,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Tanggal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11, 12, Dan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Atau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13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Zulhijjah</a:t>
            </a:r>
            <a:endParaRPr lang="en-US" sz="22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r>
              <a:rPr lang="en-US" sz="2200" dirty="0" err="1" smtClean="0">
                <a:solidFill>
                  <a:srgbClr val="00B0F0"/>
                </a:solidFill>
                <a:latin typeface="Arial Rounded MT Bold" pitchFamily="34" charset="0"/>
              </a:rPr>
              <a:t>Sampai</a:t>
            </a:r>
            <a:r>
              <a:rPr lang="en-US" sz="2200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F0"/>
                </a:solidFill>
                <a:latin typeface="Arial Rounded MT Bold" pitchFamily="34" charset="0"/>
              </a:rPr>
              <a:t>Jamarat</a:t>
            </a:r>
            <a:r>
              <a:rPr lang="en-US" sz="2200" dirty="0" smtClean="0">
                <a:solidFill>
                  <a:srgbClr val="00B0F0"/>
                </a:solidFill>
                <a:latin typeface="Arial Rounded MT Bold" pitchFamily="34" charset="0"/>
              </a:rPr>
              <a:t> 1 (</a:t>
            </a:r>
            <a:r>
              <a:rPr lang="en-US" sz="2200" dirty="0" err="1" smtClean="0">
                <a:solidFill>
                  <a:srgbClr val="00B0F0"/>
                </a:solidFill>
                <a:latin typeface="Arial Rounded MT Bold" pitchFamily="34" charset="0"/>
              </a:rPr>
              <a:t>Ula</a:t>
            </a:r>
            <a:r>
              <a:rPr lang="en-US" sz="2200" dirty="0" smtClean="0">
                <a:solidFill>
                  <a:srgbClr val="00B0F0"/>
                </a:solidFill>
                <a:latin typeface="Arial Rounded MT Bold" pitchFamily="34" charset="0"/>
              </a:rPr>
              <a:t>) </a:t>
            </a:r>
            <a:r>
              <a:rPr lang="en-US" sz="2200" dirty="0" err="1" smtClean="0">
                <a:solidFill>
                  <a:srgbClr val="00B0F0"/>
                </a:solidFill>
                <a:latin typeface="Arial Rounded MT Bold" pitchFamily="34" charset="0"/>
              </a:rPr>
              <a:t>Melontar</a:t>
            </a:r>
            <a:r>
              <a:rPr lang="en-US" sz="2200" dirty="0" smtClean="0">
                <a:solidFill>
                  <a:srgbClr val="00B0F0"/>
                </a:solidFill>
                <a:latin typeface="Arial Rounded MT Bold" pitchFamily="34" charset="0"/>
              </a:rPr>
              <a:t> 7 </a:t>
            </a:r>
            <a:r>
              <a:rPr lang="en-US" sz="2200" dirty="0" err="1" smtClean="0">
                <a:solidFill>
                  <a:srgbClr val="00B0F0"/>
                </a:solidFill>
                <a:latin typeface="Arial Rounded MT Bold" pitchFamily="34" charset="0"/>
              </a:rPr>
              <a:t>Butir</a:t>
            </a:r>
            <a:r>
              <a:rPr lang="en-US" sz="2200" dirty="0" smtClean="0">
                <a:solidFill>
                  <a:srgbClr val="00B0F0"/>
                </a:solidFill>
                <a:latin typeface="Arial Rounded MT Bold" pitchFamily="34" charset="0"/>
              </a:rPr>
              <a:t>  </a:t>
            </a:r>
            <a:r>
              <a:rPr lang="en-US" sz="2200" dirty="0" err="1" smtClean="0">
                <a:solidFill>
                  <a:srgbClr val="00B0F0"/>
                </a:solidFill>
                <a:latin typeface="Arial Rounded MT Bold" pitchFamily="34" charset="0"/>
              </a:rPr>
              <a:t>Batu</a:t>
            </a:r>
            <a:r>
              <a:rPr lang="en-US" sz="2200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F0"/>
                </a:solidFill>
                <a:latin typeface="Arial Rounded MT Bold" pitchFamily="34" charset="0"/>
              </a:rPr>
              <a:t>Sambil</a:t>
            </a:r>
            <a:r>
              <a:rPr lang="en-US" sz="2200" dirty="0" smtClean="0">
                <a:solidFill>
                  <a:srgbClr val="00B0F0"/>
                </a:solidFill>
                <a:latin typeface="Arial Rounded MT Bold" pitchFamily="34" charset="0"/>
              </a:rPr>
              <a:t> Baca; </a:t>
            </a:r>
            <a:r>
              <a:rPr lang="en-US" sz="2200" i="1" dirty="0" err="1" smtClean="0">
                <a:solidFill>
                  <a:srgbClr val="00B0F0"/>
                </a:solidFill>
                <a:latin typeface="Arial Rounded MT Bold" pitchFamily="34" charset="0"/>
              </a:rPr>
              <a:t>Bismillaahi</a:t>
            </a:r>
            <a:r>
              <a:rPr lang="en-US" sz="2200" i="1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2200" i="1" dirty="0" err="1" smtClean="0">
                <a:solidFill>
                  <a:srgbClr val="00B0F0"/>
                </a:solidFill>
                <a:latin typeface="Arial Rounded MT Bold" pitchFamily="34" charset="0"/>
              </a:rPr>
              <a:t>Allaahu</a:t>
            </a:r>
            <a:r>
              <a:rPr lang="en-US" sz="2200" i="1" dirty="0" smtClean="0">
                <a:solidFill>
                  <a:srgbClr val="00B0F0"/>
                </a:solidFill>
                <a:latin typeface="Arial Rounded MT Bold" pitchFamily="34" charset="0"/>
              </a:rPr>
              <a:t> Akbar, </a:t>
            </a:r>
            <a:r>
              <a:rPr lang="en-US" sz="2200" i="1" dirty="0" err="1" smtClean="0">
                <a:solidFill>
                  <a:srgbClr val="00B0F0"/>
                </a:solidFill>
                <a:latin typeface="Arial Rounded MT Bold" pitchFamily="34" charset="0"/>
              </a:rPr>
              <a:t>Rajman</a:t>
            </a:r>
            <a:r>
              <a:rPr lang="en-US" sz="2200" i="1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2200" i="1" dirty="0" err="1" smtClean="0">
                <a:solidFill>
                  <a:srgbClr val="00B0F0"/>
                </a:solidFill>
                <a:latin typeface="Arial Rounded MT Bold" pitchFamily="34" charset="0"/>
              </a:rPr>
              <a:t>Lisy</a:t>
            </a:r>
            <a:r>
              <a:rPr lang="en-US" sz="2200" i="1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2200" i="1" dirty="0" err="1" smtClean="0">
                <a:solidFill>
                  <a:srgbClr val="00B0F0"/>
                </a:solidFill>
                <a:latin typeface="Arial Rounded MT Bold" pitchFamily="34" charset="0"/>
              </a:rPr>
              <a:t>Syayaathiin</a:t>
            </a:r>
            <a:r>
              <a:rPr lang="en-US" sz="2200" i="1" dirty="0" smtClean="0">
                <a:solidFill>
                  <a:srgbClr val="00B0F0"/>
                </a:solidFill>
                <a:latin typeface="Arial Rounded MT Bold" pitchFamily="34" charset="0"/>
              </a:rPr>
              <a:t>.</a:t>
            </a:r>
            <a:r>
              <a:rPr lang="en-US" sz="2200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F0"/>
                </a:solidFill>
                <a:latin typeface="Arial Rounded MT Bold" pitchFamily="34" charset="0"/>
              </a:rPr>
              <a:t>Selesai</a:t>
            </a:r>
            <a:r>
              <a:rPr lang="en-US" sz="2200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F0"/>
                </a:solidFill>
                <a:latin typeface="Arial Rounded MT Bold" pitchFamily="34" charset="0"/>
              </a:rPr>
              <a:t>Melontar</a:t>
            </a:r>
            <a:r>
              <a:rPr lang="en-US" sz="2200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F0"/>
                </a:solidFill>
                <a:latin typeface="Arial Rounded MT Bold" pitchFamily="34" charset="0"/>
              </a:rPr>
              <a:t>Ke</a:t>
            </a:r>
            <a:r>
              <a:rPr lang="en-US" sz="2200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F0"/>
                </a:solidFill>
                <a:latin typeface="Arial Rounded MT Bold" pitchFamily="34" charset="0"/>
              </a:rPr>
              <a:t>Pinggir</a:t>
            </a:r>
            <a:r>
              <a:rPr lang="en-US" sz="2200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F0"/>
                </a:solidFill>
                <a:latin typeface="Arial Rounded MT Bold" pitchFamily="34" charset="0"/>
              </a:rPr>
              <a:t>Berdo’a</a:t>
            </a:r>
            <a:r>
              <a:rPr lang="en-US" sz="2200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F0"/>
                </a:solidFill>
                <a:latin typeface="Arial Rounded MT Bold" pitchFamily="34" charset="0"/>
              </a:rPr>
              <a:t>Dengan</a:t>
            </a:r>
            <a:r>
              <a:rPr lang="en-US" sz="2200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F0"/>
                </a:solidFill>
                <a:latin typeface="Arial Rounded MT Bold" pitchFamily="34" charset="0"/>
              </a:rPr>
              <a:t>Mengangkat</a:t>
            </a:r>
            <a:r>
              <a:rPr lang="en-US" sz="2200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F0"/>
                </a:solidFill>
                <a:latin typeface="Arial Rounded MT Bold" pitchFamily="34" charset="0"/>
              </a:rPr>
              <a:t>Tangan</a:t>
            </a:r>
            <a:r>
              <a:rPr lang="en-US" sz="2200" dirty="0" smtClean="0">
                <a:solidFill>
                  <a:srgbClr val="00B0F0"/>
                </a:solidFill>
                <a:latin typeface="Arial Rounded MT Bold" pitchFamily="34" charset="0"/>
              </a:rPr>
              <a:t>, Dan </a:t>
            </a:r>
            <a:r>
              <a:rPr lang="en-US" sz="2200" dirty="0" err="1" smtClean="0">
                <a:solidFill>
                  <a:srgbClr val="00B0F0"/>
                </a:solidFill>
                <a:latin typeface="Arial Rounded MT Bold" pitchFamily="34" charset="0"/>
              </a:rPr>
              <a:t>Menghadap</a:t>
            </a:r>
            <a:r>
              <a:rPr lang="en-US" sz="2200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F0"/>
                </a:solidFill>
                <a:latin typeface="Arial Rounded MT Bold" pitchFamily="34" charset="0"/>
              </a:rPr>
              <a:t>Kiblat</a:t>
            </a:r>
            <a:endParaRPr lang="en-US" sz="2200" dirty="0" smtClean="0">
              <a:solidFill>
                <a:srgbClr val="00B0F0"/>
              </a:solidFill>
              <a:latin typeface="Arial Rounded MT Bold" pitchFamily="34" charset="0"/>
            </a:endParaRPr>
          </a:p>
          <a:p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Bergerak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Semangat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Ke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Jamarat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2 (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Wusta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)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Melontar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7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Butir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Batu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Sambil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Baca; </a:t>
            </a:r>
            <a:r>
              <a:rPr lang="en-US" sz="2200" i="1" dirty="0" err="1" smtClean="0">
                <a:solidFill>
                  <a:srgbClr val="00B050"/>
                </a:solidFill>
                <a:latin typeface="Arial Rounded MT Bold" pitchFamily="34" charset="0"/>
              </a:rPr>
              <a:t>Bismillaahi</a:t>
            </a:r>
            <a:r>
              <a:rPr lang="en-US" sz="2200" i="1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i="1" dirty="0" err="1" smtClean="0">
                <a:solidFill>
                  <a:srgbClr val="00B050"/>
                </a:solidFill>
                <a:latin typeface="Arial Rounded MT Bold" pitchFamily="34" charset="0"/>
              </a:rPr>
              <a:t>Allaahu</a:t>
            </a:r>
            <a:r>
              <a:rPr lang="en-US" sz="2200" i="1" dirty="0" smtClean="0">
                <a:solidFill>
                  <a:srgbClr val="00B050"/>
                </a:solidFill>
                <a:latin typeface="Arial Rounded MT Bold" pitchFamily="34" charset="0"/>
              </a:rPr>
              <a:t> Akbar, </a:t>
            </a:r>
            <a:r>
              <a:rPr lang="en-US" sz="2200" i="1" dirty="0" err="1" smtClean="0">
                <a:solidFill>
                  <a:srgbClr val="00B050"/>
                </a:solidFill>
                <a:latin typeface="Arial Rounded MT Bold" pitchFamily="34" charset="0"/>
              </a:rPr>
              <a:t>Rajman</a:t>
            </a:r>
            <a:r>
              <a:rPr lang="en-US" sz="2200" i="1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i="1" dirty="0" err="1" smtClean="0">
                <a:solidFill>
                  <a:srgbClr val="00B050"/>
                </a:solidFill>
                <a:latin typeface="Arial Rounded MT Bold" pitchFamily="34" charset="0"/>
              </a:rPr>
              <a:t>Lisy</a:t>
            </a:r>
            <a:r>
              <a:rPr lang="en-US" sz="2200" i="1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i="1" dirty="0" err="1" smtClean="0">
                <a:solidFill>
                  <a:srgbClr val="00B050"/>
                </a:solidFill>
                <a:latin typeface="Arial Rounded MT Bold" pitchFamily="34" charset="0"/>
              </a:rPr>
              <a:t>Syayaathiin</a:t>
            </a:r>
            <a:r>
              <a:rPr lang="en-US" sz="2200" i="1" dirty="0" smtClean="0">
                <a:solidFill>
                  <a:srgbClr val="00B050"/>
                </a:solidFill>
                <a:latin typeface="Arial Rounded MT Bold" pitchFamily="34" charset="0"/>
              </a:rPr>
              <a:t>.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Selesai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Melontar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Ke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Pinggir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Berdo’a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Dengan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Mengangkat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Tangan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, Dan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Menghadap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Kiblat</a:t>
            </a:r>
            <a:endParaRPr lang="en-US" sz="22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Bergerak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Lebih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Semangat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Ke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Jamarat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3 (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Aqabah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)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Melontar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7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Butir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Batu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Sambil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Baca; </a:t>
            </a:r>
            <a:r>
              <a:rPr lang="en-US" sz="2200" i="1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Bismillaahi</a:t>
            </a:r>
            <a:r>
              <a:rPr lang="en-US" sz="2200" i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i="1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Allaahu</a:t>
            </a:r>
            <a:r>
              <a:rPr lang="en-US" sz="2200" i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Akbar, </a:t>
            </a:r>
            <a:r>
              <a:rPr lang="en-US" sz="2200" i="1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Rajman</a:t>
            </a:r>
            <a:r>
              <a:rPr lang="en-US" sz="2200" i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i="1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Lisy</a:t>
            </a:r>
            <a:r>
              <a:rPr lang="en-US" sz="2200" i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i="1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Syayaathiin</a:t>
            </a:r>
            <a:r>
              <a:rPr lang="en-US" sz="2200" i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Selesai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Melontar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Langsung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Ke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Tenda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Atau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Ke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Pinggir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Berdo’a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Dengan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Mengangkat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Tangan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, Dan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Menghadap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Kiblat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</a:p>
          <a:p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Kemudian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Balik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Ke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Tenda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(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Untuk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Mabit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Malamnya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Hingga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Hari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Tanggal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12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Atau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13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Zulhijjah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).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Meninggalkan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MINA,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Kembali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Ke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Mekkah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(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Menyelesaikan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Tawaf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Ifadlah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/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Haji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Dan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Sa’i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Haji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) 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67776" y="285728"/>
            <a:ext cx="478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15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1422"/>
            <a:ext cx="8915400" cy="1143000"/>
          </a:xfrm>
        </p:spPr>
        <p:txBody>
          <a:bodyPr>
            <a:normAutofit/>
          </a:bodyPr>
          <a:lstStyle/>
          <a:p>
            <a:r>
              <a:rPr lang="en-US" sz="4300" dirty="0" err="1" smtClean="0">
                <a:solidFill>
                  <a:srgbClr val="7030A0"/>
                </a:solidFill>
                <a:latin typeface="Arial Rounded MT Bold" pitchFamily="34" charset="0"/>
              </a:rPr>
              <a:t>Tawaf</a:t>
            </a:r>
            <a:r>
              <a:rPr lang="en-US" sz="43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4300" dirty="0" err="1" smtClean="0">
                <a:solidFill>
                  <a:srgbClr val="7030A0"/>
                </a:solidFill>
                <a:latin typeface="Arial Rounded MT Bold" pitchFamily="34" charset="0"/>
              </a:rPr>
              <a:t>Ifadlah</a:t>
            </a:r>
            <a:r>
              <a:rPr lang="en-US" sz="4300" dirty="0" smtClean="0">
                <a:solidFill>
                  <a:srgbClr val="7030A0"/>
                </a:solidFill>
                <a:latin typeface="Arial Rounded MT Bold" pitchFamily="34" charset="0"/>
              </a:rPr>
              <a:t> (</a:t>
            </a:r>
            <a:r>
              <a:rPr lang="en-US" sz="4300" dirty="0" err="1" smtClean="0">
                <a:solidFill>
                  <a:srgbClr val="7030A0"/>
                </a:solidFill>
                <a:latin typeface="Arial Rounded MT Bold" pitchFamily="34" charset="0"/>
              </a:rPr>
              <a:t>Haji</a:t>
            </a:r>
            <a:r>
              <a:rPr lang="en-US" sz="4300" dirty="0" smtClean="0">
                <a:solidFill>
                  <a:srgbClr val="7030A0"/>
                </a:solidFill>
                <a:latin typeface="Arial Rounded MT Bold" pitchFamily="34" charset="0"/>
              </a:rPr>
              <a:t>) Dan </a:t>
            </a:r>
            <a:r>
              <a:rPr lang="en-US" sz="4300" dirty="0" err="1" smtClean="0">
                <a:solidFill>
                  <a:srgbClr val="7030A0"/>
                </a:solidFill>
                <a:latin typeface="Arial Rounded MT Bold" pitchFamily="34" charset="0"/>
              </a:rPr>
              <a:t>Sa’i</a:t>
            </a:r>
            <a:endParaRPr lang="en-US" sz="43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28736"/>
            <a:ext cx="9029732" cy="5214974"/>
          </a:xfrm>
        </p:spPr>
        <p:txBody>
          <a:bodyPr>
            <a:normAutofit lnSpcReduction="10000"/>
          </a:bodyPr>
          <a:lstStyle/>
          <a:p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Jika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Sudah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Cukup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Istirahat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Di Hotel,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Berangkat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Ke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Masjidil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Haram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Untuk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Tawaf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Ifadlah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(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Tidak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Berpakaian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Ihram).</a:t>
            </a:r>
          </a:p>
          <a:p>
            <a:r>
              <a:rPr lang="en-US" sz="2200" dirty="0" err="1" smtClean="0">
                <a:latin typeface="Arial Rounded MT Bold" pitchFamily="34" charset="0"/>
              </a:rPr>
              <a:t>Masuk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Masjid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Dahulukan</a:t>
            </a:r>
            <a:r>
              <a:rPr lang="en-US" sz="2200" dirty="0" smtClean="0">
                <a:latin typeface="Arial Rounded MT Bold" pitchFamily="34" charset="0"/>
              </a:rPr>
              <a:t> Kaki </a:t>
            </a:r>
            <a:r>
              <a:rPr lang="en-US" sz="2200" dirty="0" err="1" smtClean="0">
                <a:latin typeface="Arial Rounded MT Bold" pitchFamily="34" charset="0"/>
              </a:rPr>
              <a:t>Kanan</a:t>
            </a:r>
            <a:r>
              <a:rPr lang="en-US" sz="2200" dirty="0" smtClean="0">
                <a:latin typeface="Arial Rounded MT Bold" pitchFamily="34" charset="0"/>
              </a:rPr>
              <a:t>, Baca </a:t>
            </a:r>
            <a:r>
              <a:rPr lang="en-US" sz="2200" dirty="0" err="1" smtClean="0">
                <a:latin typeface="Arial Rounded MT Bold" pitchFamily="34" charset="0"/>
              </a:rPr>
              <a:t>Do’a</a:t>
            </a:r>
            <a:r>
              <a:rPr lang="en-US" sz="2200" dirty="0" smtClean="0">
                <a:latin typeface="Arial Rounded MT Bold" pitchFamily="34" charset="0"/>
              </a:rPr>
              <a:t>, </a:t>
            </a:r>
            <a:r>
              <a:rPr lang="en-US" sz="2200" dirty="0" err="1" smtClean="0">
                <a:latin typeface="Arial Rounded MT Bold" pitchFamily="34" charset="0"/>
              </a:rPr>
              <a:t>Niat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I’tikaf</a:t>
            </a:r>
            <a:r>
              <a:rPr lang="en-US" sz="2200" dirty="0" smtClean="0">
                <a:latin typeface="Arial Rounded MT Bold" pitchFamily="34" charset="0"/>
              </a:rPr>
              <a:t>, Dan </a:t>
            </a:r>
            <a:r>
              <a:rPr lang="en-US" sz="2200" dirty="0" err="1" smtClean="0">
                <a:latin typeface="Arial Rounded MT Bold" pitchFamily="34" charset="0"/>
              </a:rPr>
              <a:t>Salat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Tahiyatal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Masjid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</a:p>
          <a:p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Mendekat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Ke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Ka’bah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,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Mulai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Tawaf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Dengan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Tata Cara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Seperti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Tawaf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Umrah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Sebelumnya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,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Lalu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Merapat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Ke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Multazam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Untuk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Berdo’a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(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Upayakan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Menempel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Ke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Ka’bah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)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Kemudian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Salat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Sunnat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Tawaf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,  Dan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Minum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Air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Zam-Zam</a:t>
            </a:r>
            <a:endParaRPr lang="en-US" sz="22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r>
              <a:rPr lang="en-US" sz="2200" dirty="0" err="1" smtClean="0">
                <a:latin typeface="Arial Rounded MT Bold" pitchFamily="34" charset="0"/>
              </a:rPr>
              <a:t>Selanjutnya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Sa’i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Haji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Seperti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Sa’i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Umrah</a:t>
            </a:r>
            <a:r>
              <a:rPr lang="en-US" sz="2200" dirty="0" smtClean="0">
                <a:latin typeface="Arial Rounded MT Bold" pitchFamily="34" charset="0"/>
              </a:rPr>
              <a:t>( </a:t>
            </a:r>
            <a:r>
              <a:rPr lang="en-US" sz="2200" dirty="0" err="1" smtClean="0">
                <a:latin typeface="Arial Rounded MT Bold" pitchFamily="34" charset="0"/>
              </a:rPr>
              <a:t>Tapi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Tidak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Cukur</a:t>
            </a:r>
            <a:r>
              <a:rPr lang="en-US" sz="2200" dirty="0" smtClean="0">
                <a:latin typeface="Arial Rounded MT Bold" pitchFamily="34" charset="0"/>
              </a:rPr>
              <a:t>) </a:t>
            </a:r>
            <a:r>
              <a:rPr lang="en-US" sz="2200" dirty="0" err="1" smtClean="0">
                <a:latin typeface="Arial Rounded MT Bold" pitchFamily="34" charset="0"/>
              </a:rPr>
              <a:t>Berarti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Tahallul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Tsani</a:t>
            </a:r>
            <a:r>
              <a:rPr lang="en-US" sz="2200" dirty="0" smtClean="0">
                <a:latin typeface="Arial Rounded MT Bold" pitchFamily="34" charset="0"/>
              </a:rPr>
              <a:t> (</a:t>
            </a:r>
            <a:r>
              <a:rPr lang="en-US" sz="2200" dirty="0" err="1" smtClean="0">
                <a:latin typeface="Arial Rounded MT Bold" pitchFamily="34" charset="0"/>
              </a:rPr>
              <a:t>Bebas</a:t>
            </a:r>
            <a:r>
              <a:rPr lang="en-US" sz="2200" dirty="0" smtClean="0">
                <a:latin typeface="Arial Rounded MT Bold" pitchFamily="34" charset="0"/>
              </a:rPr>
              <a:t> Total Dari </a:t>
            </a:r>
            <a:r>
              <a:rPr lang="en-US" sz="2200" dirty="0" err="1" smtClean="0">
                <a:latin typeface="Arial Rounded MT Bold" pitchFamily="34" charset="0"/>
              </a:rPr>
              <a:t>Semua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Pantangan</a:t>
            </a:r>
            <a:r>
              <a:rPr lang="en-US" sz="2200" dirty="0" smtClean="0">
                <a:latin typeface="Arial Rounded MT Bold" pitchFamily="34" charset="0"/>
              </a:rPr>
              <a:t>).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Tuntaslah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Ibadah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Haji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 Kita...!</a:t>
            </a:r>
          </a:p>
          <a:p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Salat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Sunnat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Mutlak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2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Raka’at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Ke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Hijir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Isma’il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;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Raka’at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1 Baca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Surat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al-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Kafirun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Dan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Raka’at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2 Baca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Surat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 al-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Ikhlas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.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Lanjutkan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Berdo’a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Tepat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Di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Bawah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Talang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Emas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(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Mizab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)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Dengan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Berdiri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(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Boleh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Dilakukan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Kapan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Saja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)</a:t>
            </a:r>
          </a:p>
          <a:p>
            <a:pPr>
              <a:buNone/>
            </a:pPr>
            <a:endParaRPr lang="en-US" sz="2200" b="1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6478" y="5643584"/>
            <a:ext cx="49529" cy="499535"/>
          </a:xfrm>
          <a:prstGeom prst="rect">
            <a:avLst/>
          </a:prstGeom>
          <a:noFill/>
        </p:spPr>
        <p:txBody>
          <a:bodyPr wrap="square" lIns="98463" tIns="49232" rIns="98463" bIns="49232" rtlCol="0">
            <a:spAutoFit/>
          </a:bodyPr>
          <a:lstStyle/>
          <a:p>
            <a:r>
              <a:rPr lang="en-US" sz="2600" b="1" dirty="0" smtClean="0">
                <a:latin typeface="Arial Rounded MT Bold" pitchFamily="34" charset="0"/>
              </a:rPr>
              <a:t> </a:t>
            </a:r>
            <a:endParaRPr lang="en-US" sz="2600" b="1" dirty="0"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39214" y="285732"/>
            <a:ext cx="625248" cy="530313"/>
          </a:xfrm>
          <a:prstGeom prst="rect">
            <a:avLst/>
          </a:prstGeom>
          <a:noFill/>
        </p:spPr>
        <p:txBody>
          <a:bodyPr wrap="none" lIns="98463" tIns="49232" rIns="98463" bIns="49232" rtlCol="0">
            <a:spAutoFit/>
          </a:bodyPr>
          <a:lstStyle/>
          <a:p>
            <a:r>
              <a:rPr lang="en-US" sz="2800" b="1" dirty="0" smtClean="0">
                <a:latin typeface="Arial Rounded MT Bold" pitchFamily="34" charset="0"/>
              </a:rPr>
              <a:t>16</a:t>
            </a:r>
            <a:endParaRPr lang="en-US" sz="28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247650" y="1600200"/>
            <a:ext cx="842010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TAHALLUL IALAH : KEADAAN SESEORANG YANG TELAH DIHALALKAN (DIBOLEHKAN) MELAKUKAN PERBUATAN YANG SEBELUMNYA DILARANG SELAMA IHRAM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TAHALLUL UMRAH, DITANDAI DENGAN MENGGUNTING /MENCUKUR RAMBUT SETELAH SELESAI SA’I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TAHALLUL HAJI ADA 2 MACAM</a:t>
            </a:r>
            <a:r>
              <a:rPr lang="en-US" sz="1800" dirty="0">
                <a:solidFill>
                  <a:srgbClr val="0000FF"/>
                </a:solidFill>
              </a:rPr>
              <a:t> :</a:t>
            </a:r>
          </a:p>
          <a:p>
            <a:pPr marL="457200" indent="-457200" algn="just">
              <a:spcBef>
                <a:spcPct val="50000"/>
              </a:spcBef>
              <a:buFontTx/>
              <a:buAutoNum type="alphaLcPeriod"/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742950" y="3870326"/>
            <a:ext cx="84201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lphaUcPeriod"/>
            </a:pPr>
            <a:r>
              <a:rPr lang="en-US">
                <a:latin typeface="Arial" charset="0"/>
                <a:cs typeface="Arial" charset="0"/>
              </a:rPr>
              <a:t>TAHALLUL AWAL, YAITU MELAKUKAN 2 (DUA) DARI TIGA PEKERJAAN ; YAKNI MELONTAR JAMRAH AQOBAH, MENGGUNTING/MENCUKUR RAMBUT, THAWAF IFADH &amp; SA’I</a:t>
            </a:r>
          </a:p>
          <a:p>
            <a:pPr marL="457200" indent="-457200">
              <a:spcBef>
                <a:spcPct val="50000"/>
              </a:spcBef>
              <a:buFontTx/>
              <a:buAutoNum type="alphaUcPeriod"/>
            </a:pPr>
            <a:r>
              <a:rPr lang="en-US">
                <a:solidFill>
                  <a:srgbClr val="CC0000"/>
                </a:solidFill>
                <a:latin typeface="Arial" charset="0"/>
                <a:cs typeface="Arial" charset="0"/>
              </a:rPr>
              <a:t>TAHALLUL TSANI, YAITU MELAKUKAN KETIGA AMALAN/ PEKERJAAN; YAITU MELONTAR JUMARAH AQOBAH, MENGGUNTING/MENCUKUR RAMBUT DAN THAWAF IFADAH &amp; SA’I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82550" y="609600"/>
            <a:ext cx="957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Times New Roman" pitchFamily="18" charset="0"/>
              </a:rPr>
              <a:t>TAHALLUL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r"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24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en-US" sz="430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Kegiatan</a:t>
            </a:r>
            <a:r>
              <a:rPr lang="en-US" sz="43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430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Sebelum</a:t>
            </a:r>
            <a:r>
              <a:rPr lang="en-US" sz="43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430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Ke</a:t>
            </a:r>
            <a:r>
              <a:rPr lang="en-US" sz="43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430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Madinah</a:t>
            </a:r>
            <a:endParaRPr lang="en-US" sz="4300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285860"/>
            <a:ext cx="9244047" cy="5383196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Tuntas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Ibadah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Haji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Lakukan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Kegiatan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Rutin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Seperti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;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Salat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Wajib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Berjamaah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Di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Masjidil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Haram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Salat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Tahiyatal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Masjid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I’tikaf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Salat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Sunnat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Awwabin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Salat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Sunnat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Tasbih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Salat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Tahajud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, 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Salat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Witir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Umrah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Sunnah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Tawaf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Sunnah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, Baca Al-Quran,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Zikir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Berdo’a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Di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Multazam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Salat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Sunnat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Mutlak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Di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Hijir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Ismail Dan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Berdo’a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Di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Bawah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Talang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Emas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(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Mizab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), Minimal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Duduk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Memandang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Ka’bah</a:t>
            </a: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  <a:p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Dipersilahkan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Belanja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Oleh-Oleh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Untuk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Dibawa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Pulang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Tanah Air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Kecuali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Kurma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Beli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Di (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Pasar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Kurma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)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Madinah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Saja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Arial Rounded MT Bold" pitchFamily="34" charset="0"/>
              </a:rPr>
              <a:t>Beberapa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Rounded MT Bold" pitchFamily="34" charset="0"/>
              </a:rPr>
              <a:t>Hari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Rounded MT Bold" pitchFamily="34" charset="0"/>
              </a:rPr>
              <a:t>Menjelang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Arial Rounded MT Bold" pitchFamily="34" charset="0"/>
              </a:rPr>
              <a:t>Ke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Rounded MT Bold" pitchFamily="34" charset="0"/>
              </a:rPr>
              <a:t>Madinah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Rounded MT Bold" pitchFamily="34" charset="0"/>
              </a:rPr>
              <a:t>Semakin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Rounded MT Bold" pitchFamily="34" charset="0"/>
              </a:rPr>
              <a:t>Seriuslah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Rounded MT Bold" pitchFamily="34" charset="0"/>
              </a:rPr>
              <a:t>Ibadah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Rounded MT Bold" pitchFamily="34" charset="0"/>
              </a:rPr>
              <a:t>Karena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Kita </a:t>
            </a:r>
            <a:r>
              <a:rPr lang="en-US" sz="2400" dirty="0" err="1" smtClean="0">
                <a:solidFill>
                  <a:srgbClr val="FF0000"/>
                </a:solidFill>
                <a:latin typeface="Arial Rounded MT Bold" pitchFamily="34" charset="0"/>
              </a:rPr>
              <a:t>Akan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Rounded MT Bold" pitchFamily="34" charset="0"/>
              </a:rPr>
              <a:t>Pamit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Rounded MT Bold" pitchFamily="34" charset="0"/>
              </a:rPr>
              <a:t>Tinggalkan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Rounded MT Bold" pitchFamily="34" charset="0"/>
              </a:rPr>
              <a:t>Mekkah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, Kota </a:t>
            </a:r>
            <a:r>
              <a:rPr lang="en-US" sz="2400" dirty="0" err="1" smtClean="0">
                <a:solidFill>
                  <a:srgbClr val="FF0000"/>
                </a:solidFill>
                <a:latin typeface="Arial Rounded MT Bold" pitchFamily="34" charset="0"/>
              </a:rPr>
              <a:t>Suci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  <a:latin typeface="Arial Rounded MT Bold" pitchFamily="34" charset="0"/>
              </a:rPr>
              <a:t>Belum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Rounded MT Bold" pitchFamily="34" charset="0"/>
              </a:rPr>
              <a:t>Tentu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Kita </a:t>
            </a:r>
            <a:r>
              <a:rPr lang="en-US" sz="2400" dirty="0" err="1" smtClean="0">
                <a:solidFill>
                  <a:srgbClr val="FF0000"/>
                </a:solidFill>
                <a:latin typeface="Arial Rounded MT Bold" pitchFamily="34" charset="0"/>
              </a:rPr>
              <a:t>Kembali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Rounded MT Bold" pitchFamily="34" charset="0"/>
              </a:rPr>
              <a:t>Ke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Rounded MT Bold" pitchFamily="34" charset="0"/>
              </a:rPr>
              <a:t>Baitullah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Rounded MT Bold" pitchFamily="34" charset="0"/>
              </a:rPr>
              <a:t>Ini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)</a:t>
            </a:r>
            <a:endParaRPr lang="en-US" sz="2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39214" y="214823"/>
            <a:ext cx="596394" cy="499535"/>
          </a:xfrm>
          <a:prstGeom prst="rect">
            <a:avLst/>
          </a:prstGeom>
          <a:noFill/>
        </p:spPr>
        <p:txBody>
          <a:bodyPr wrap="none" lIns="98463" tIns="49232" rIns="98463" bIns="49232" rtlCol="0">
            <a:spAutoFit/>
          </a:bodyPr>
          <a:lstStyle/>
          <a:p>
            <a:r>
              <a:rPr lang="en-US" sz="2600" b="1" dirty="0" smtClean="0">
                <a:latin typeface="Arial Rounded MT Bold" pitchFamily="34" charset="0"/>
              </a:rPr>
              <a:t>17</a:t>
            </a:r>
            <a:endParaRPr lang="en-US" sz="26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326" y="-24"/>
            <a:ext cx="8915400" cy="1143000"/>
          </a:xfrm>
        </p:spPr>
        <p:txBody>
          <a:bodyPr/>
          <a:lstStyle/>
          <a:p>
            <a:r>
              <a:rPr lang="en-US" sz="4800" dirty="0" err="1" smtClean="0">
                <a:latin typeface="Arial Rounded MT Bold" pitchFamily="34" charset="0"/>
              </a:rPr>
              <a:t>Persiapan</a:t>
            </a:r>
            <a:r>
              <a:rPr lang="en-US" sz="4800" dirty="0" smtClean="0">
                <a:latin typeface="Arial Rounded MT Bold" pitchFamily="34" charset="0"/>
              </a:rPr>
              <a:t> </a:t>
            </a:r>
            <a:r>
              <a:rPr lang="en-US" sz="4800" dirty="0" err="1" smtClean="0">
                <a:latin typeface="Arial Rounded MT Bold" pitchFamily="34" charset="0"/>
              </a:rPr>
              <a:t>Berangkat</a:t>
            </a:r>
            <a:r>
              <a:rPr lang="en-US" sz="4800" dirty="0" smtClean="0">
                <a:latin typeface="Arial Rounded MT Bold" pitchFamily="34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4" y="1357299"/>
            <a:ext cx="9101170" cy="5257801"/>
          </a:xfrm>
        </p:spPr>
        <p:txBody>
          <a:bodyPr>
            <a:normAutofit lnSpcReduction="10000"/>
          </a:bodyPr>
          <a:lstStyle/>
          <a:p>
            <a:r>
              <a:rPr lang="en-US" sz="30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Saat</a:t>
            </a:r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 Mau </a:t>
            </a:r>
            <a:r>
              <a:rPr lang="en-US" sz="30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Berangkat</a:t>
            </a:r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; </a:t>
            </a:r>
            <a:r>
              <a:rPr lang="en-US" sz="30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Salat</a:t>
            </a:r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Sunnat</a:t>
            </a:r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Safar 2 </a:t>
            </a:r>
            <a:r>
              <a:rPr lang="en-US" sz="30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Raka’at</a:t>
            </a:r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(1.Surat Al-</a:t>
            </a:r>
            <a:r>
              <a:rPr lang="en-US" sz="30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Kafirun</a:t>
            </a:r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, Dan 2. </a:t>
            </a:r>
            <a:r>
              <a:rPr lang="en-US" sz="30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Surat</a:t>
            </a:r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 Al -</a:t>
            </a:r>
            <a:r>
              <a:rPr lang="en-US" sz="30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Ikhlas</a:t>
            </a:r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)</a:t>
            </a:r>
          </a:p>
          <a:p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Berdo’a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Serta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Mengangkat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Tangan</a:t>
            </a:r>
            <a:r>
              <a:rPr lang="en-US" sz="3600" dirty="0" smtClean="0">
                <a:latin typeface="Arial Rounded MT Bold" pitchFamily="34" charset="0"/>
              </a:rPr>
              <a:t> 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Arial Rounded MT Bold" pitchFamily="34" charset="0"/>
              </a:rPr>
              <a:t>Di </a:t>
            </a:r>
            <a:r>
              <a:rPr lang="en-US" sz="3000" dirty="0" err="1" smtClean="0">
                <a:solidFill>
                  <a:srgbClr val="FF0000"/>
                </a:solidFill>
                <a:latin typeface="Arial Rounded MT Bold" pitchFamily="34" charset="0"/>
              </a:rPr>
              <a:t>Depan</a:t>
            </a:r>
            <a:r>
              <a:rPr lang="en-US" sz="30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Arial Rounded MT Bold" pitchFamily="34" charset="0"/>
              </a:rPr>
              <a:t>Pintu</a:t>
            </a:r>
            <a:r>
              <a:rPr lang="en-US" sz="30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Arial Rounded MT Bold" pitchFamily="34" charset="0"/>
              </a:rPr>
              <a:t>Rumah</a:t>
            </a:r>
            <a:r>
              <a:rPr lang="en-US" sz="30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Arial Rounded MT Bold" pitchFamily="34" charset="0"/>
              </a:rPr>
              <a:t>Dikumadangkan</a:t>
            </a:r>
            <a:r>
              <a:rPr lang="en-US" sz="3000" dirty="0" smtClean="0">
                <a:solidFill>
                  <a:srgbClr val="FF0000"/>
                </a:solidFill>
                <a:latin typeface="Arial Rounded MT Bold" pitchFamily="34" charset="0"/>
              </a:rPr>
              <a:t> Azan Dan </a:t>
            </a:r>
            <a:r>
              <a:rPr lang="en-US" sz="3000" dirty="0" err="1" smtClean="0">
                <a:solidFill>
                  <a:srgbClr val="FF0000"/>
                </a:solidFill>
                <a:latin typeface="Arial Rounded MT Bold" pitchFamily="34" charset="0"/>
              </a:rPr>
              <a:t>Iqamat</a:t>
            </a:r>
            <a:r>
              <a:rPr lang="en-US" sz="3000" dirty="0" smtClean="0">
                <a:solidFill>
                  <a:srgbClr val="FF0000"/>
                </a:solidFill>
                <a:latin typeface="Arial Rounded MT Bold" pitchFamily="34" charset="0"/>
              </a:rPr>
              <a:t>. </a:t>
            </a:r>
            <a:r>
              <a:rPr lang="en-US" sz="3000" dirty="0" err="1" smtClean="0">
                <a:solidFill>
                  <a:srgbClr val="FF0000"/>
                </a:solidFill>
                <a:latin typeface="Arial Rounded MT Bold" pitchFamily="34" charset="0"/>
              </a:rPr>
              <a:t>Berjalan</a:t>
            </a:r>
            <a:r>
              <a:rPr lang="en-US" sz="30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Arial Rounded MT Bold" pitchFamily="34" charset="0"/>
              </a:rPr>
              <a:t>Menuju</a:t>
            </a:r>
            <a:r>
              <a:rPr lang="en-US" sz="30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Arial Rounded MT Bold" pitchFamily="34" charset="0"/>
              </a:rPr>
              <a:t>Kendaraan</a:t>
            </a:r>
            <a:r>
              <a:rPr lang="en-US" sz="3000" dirty="0" smtClean="0">
                <a:solidFill>
                  <a:srgbClr val="FF0000"/>
                </a:solidFill>
                <a:latin typeface="Arial Rounded MT Bold" pitchFamily="34" charset="0"/>
              </a:rPr>
              <a:t> Dan </a:t>
            </a:r>
            <a:r>
              <a:rPr lang="en-US" sz="3000" dirty="0" err="1" smtClean="0">
                <a:solidFill>
                  <a:srgbClr val="FF0000"/>
                </a:solidFill>
                <a:latin typeface="Arial Rounded MT Bold" pitchFamily="34" charset="0"/>
              </a:rPr>
              <a:t>Berdo’a</a:t>
            </a:r>
            <a:endParaRPr lang="en-US" sz="30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US" sz="3000" dirty="0" err="1" smtClean="0">
                <a:latin typeface="Arial Rounded MT Bold" pitchFamily="34" charset="0"/>
              </a:rPr>
              <a:t>Bersalaman</a:t>
            </a:r>
            <a:r>
              <a:rPr lang="en-US" sz="3000" dirty="0" smtClean="0">
                <a:latin typeface="Arial Rounded MT Bold" pitchFamily="34" charset="0"/>
              </a:rPr>
              <a:t> </a:t>
            </a:r>
            <a:r>
              <a:rPr lang="en-US" sz="3000" dirty="0" err="1" smtClean="0">
                <a:latin typeface="Arial Rounded MT Bold" pitchFamily="34" charset="0"/>
              </a:rPr>
              <a:t>Dengan</a:t>
            </a:r>
            <a:r>
              <a:rPr lang="en-US" sz="3000" dirty="0" smtClean="0">
                <a:latin typeface="Arial Rounded MT Bold" pitchFamily="34" charset="0"/>
              </a:rPr>
              <a:t> </a:t>
            </a:r>
            <a:r>
              <a:rPr lang="en-US" sz="3000" dirty="0" err="1" smtClean="0">
                <a:latin typeface="Arial Rounded MT Bold" pitchFamily="34" charset="0"/>
              </a:rPr>
              <a:t>Jamaah</a:t>
            </a:r>
            <a:r>
              <a:rPr lang="en-US" sz="3000" dirty="0" smtClean="0">
                <a:latin typeface="Arial Rounded MT Bold" pitchFamily="34" charset="0"/>
              </a:rPr>
              <a:t> </a:t>
            </a:r>
            <a:r>
              <a:rPr lang="en-US" sz="3000" dirty="0" err="1" smtClean="0">
                <a:latin typeface="Arial Rounded MT Bold" pitchFamily="34" charset="0"/>
              </a:rPr>
              <a:t>Menuju</a:t>
            </a:r>
            <a:r>
              <a:rPr lang="en-US" sz="3000" dirty="0" smtClean="0">
                <a:latin typeface="Arial Rounded MT Bold" pitchFamily="34" charset="0"/>
              </a:rPr>
              <a:t> </a:t>
            </a:r>
            <a:r>
              <a:rPr lang="en-US" sz="3000" dirty="0" err="1" smtClean="0">
                <a:latin typeface="Arial Rounded MT Bold" pitchFamily="34" charset="0"/>
              </a:rPr>
              <a:t>Kendaraan</a:t>
            </a:r>
            <a:endParaRPr lang="en-US" sz="30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Di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Atas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Kendaraan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Baca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Do’a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Serta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Tertawa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Ringan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.</a:t>
            </a:r>
            <a:r>
              <a:rPr lang="en-US" sz="3000" dirty="0" smtClean="0">
                <a:latin typeface="Arial Rounded MT Bold" pitchFamily="34" charset="0"/>
              </a:rPr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82089" y="428604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71462"/>
            <a:ext cx="8915400" cy="1143000"/>
          </a:xfrm>
        </p:spPr>
        <p:txBody>
          <a:bodyPr>
            <a:normAutofit/>
          </a:bodyPr>
          <a:lstStyle/>
          <a:p>
            <a:r>
              <a:rPr lang="en-US" sz="4300" dirty="0" err="1" smtClean="0">
                <a:solidFill>
                  <a:srgbClr val="C00000"/>
                </a:solidFill>
                <a:latin typeface="Arial Rounded MT Bold" pitchFamily="34" charset="0"/>
              </a:rPr>
              <a:t>Tawaf</a:t>
            </a:r>
            <a:r>
              <a:rPr lang="en-US" sz="4300" dirty="0" smtClean="0">
                <a:solidFill>
                  <a:srgbClr val="C00000"/>
                </a:solidFill>
                <a:latin typeface="Arial Rounded MT Bold" pitchFamily="34" charset="0"/>
              </a:rPr>
              <a:t> Wada’</a:t>
            </a:r>
            <a:endParaRPr lang="en-US" sz="43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42984"/>
            <a:ext cx="9029732" cy="5214974"/>
          </a:xfrm>
        </p:spPr>
        <p:txBody>
          <a:bodyPr>
            <a:normAutofit/>
          </a:bodyPr>
          <a:lstStyle/>
          <a:p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Tawaf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Wada’ 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Seperti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Tawaf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Sunnat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(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Pakaian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Biasa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,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Tanpa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Sa’i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,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Tanpa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Cukur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Rambut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), 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Hanya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Tawaf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7 x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Putaran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Sempurna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; (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Dimulai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Dari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Hajar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Aswad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Dan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Berakhir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Di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Hajar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Aswad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Pula),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Salat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Sunnat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Tawaf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,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Mencium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Hajar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Aswad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(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Kalau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Bisa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),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Merapat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Ke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Multazam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Dan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Berdo’a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Sepenuh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Hati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Sambil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Menempelkan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Badan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Ke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Ka’bah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Memohon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Kepada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Allah Agar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Diterima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Segala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Ibadah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Selama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Haji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,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Diampuni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Kesalahan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Dan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Dosa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Di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Dalamnya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,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Dll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. Serta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Mohon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Agar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Diperkenankan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Kembali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Lagi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Ziarah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Ke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Baitullah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Mekkah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Pada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Waktu-Waktu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Mendatang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.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Pandanglah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Ka’bah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Untuk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Terakhir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Kalinya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Sepuasnya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,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Penuh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Haru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Dan Rasa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Sedih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Yang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Mendalam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.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Berjalan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Perlahan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Meninggalkan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Ka’bah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,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Meninggalkan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Masjidil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Haram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..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Ucapkan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(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Dalam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hati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);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Selamat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Tinggal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,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Wahai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Baitullah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,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Rumah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Allah,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Masjid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Suci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,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Semoga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Saya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Dapat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Menziarahimu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Lagi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….    </a:t>
            </a:r>
            <a:endParaRPr lang="en-US" sz="22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67776" y="357701"/>
            <a:ext cx="596394" cy="499535"/>
          </a:xfrm>
          <a:prstGeom prst="rect">
            <a:avLst/>
          </a:prstGeom>
          <a:noFill/>
        </p:spPr>
        <p:txBody>
          <a:bodyPr wrap="none" lIns="98463" tIns="49232" rIns="98463" bIns="49232" rtlCol="0">
            <a:spAutoFit/>
          </a:bodyPr>
          <a:lstStyle/>
          <a:p>
            <a:r>
              <a:rPr lang="en-US" sz="2600" b="1" dirty="0" smtClean="0">
                <a:latin typeface="Arial Rounded MT Bold" pitchFamily="34" charset="0"/>
              </a:rPr>
              <a:t>18</a:t>
            </a:r>
            <a:endParaRPr lang="en-US" sz="26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78" y="-285776"/>
            <a:ext cx="8915400" cy="1143000"/>
          </a:xfrm>
        </p:spPr>
        <p:txBody>
          <a:bodyPr>
            <a:normAutofit/>
          </a:bodyPr>
          <a:lstStyle/>
          <a:p>
            <a:r>
              <a:rPr lang="en-US" sz="4300" dirty="0" err="1" smtClean="0">
                <a:solidFill>
                  <a:srgbClr val="92D050"/>
                </a:solidFill>
                <a:latin typeface="Arial Rounded MT Bold" pitchFamily="34" charset="0"/>
              </a:rPr>
              <a:t>Ziarah</a:t>
            </a:r>
            <a:r>
              <a:rPr lang="en-US" sz="4300" dirty="0" smtClean="0">
                <a:solidFill>
                  <a:srgbClr val="92D050"/>
                </a:solidFill>
                <a:latin typeface="Arial Rounded MT Bold" pitchFamily="34" charset="0"/>
              </a:rPr>
              <a:t> </a:t>
            </a:r>
            <a:r>
              <a:rPr lang="en-US" sz="4300" dirty="0" err="1" smtClean="0">
                <a:solidFill>
                  <a:srgbClr val="92D050"/>
                </a:solidFill>
                <a:latin typeface="Arial Rounded MT Bold" pitchFamily="34" charset="0"/>
              </a:rPr>
              <a:t>Ke</a:t>
            </a:r>
            <a:r>
              <a:rPr lang="en-US" sz="4300" dirty="0" smtClean="0">
                <a:solidFill>
                  <a:srgbClr val="92D050"/>
                </a:solidFill>
                <a:latin typeface="Arial Rounded MT Bold" pitchFamily="34" charset="0"/>
              </a:rPr>
              <a:t> </a:t>
            </a:r>
            <a:r>
              <a:rPr lang="en-US" sz="4300" dirty="0" err="1" smtClean="0">
                <a:solidFill>
                  <a:srgbClr val="92D050"/>
                </a:solidFill>
                <a:latin typeface="Arial Rounded MT Bold" pitchFamily="34" charset="0"/>
              </a:rPr>
              <a:t>Madinah</a:t>
            </a:r>
            <a:r>
              <a:rPr lang="en-US" sz="4300" dirty="0" smtClean="0">
                <a:solidFill>
                  <a:srgbClr val="92D050"/>
                </a:solidFill>
                <a:latin typeface="Arial Rounded MT Bold" pitchFamily="34" charset="0"/>
              </a:rPr>
              <a:t> 1</a:t>
            </a:r>
            <a:endParaRPr lang="en-US" sz="4300" dirty="0">
              <a:solidFill>
                <a:srgbClr val="92D05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2" y="1071546"/>
            <a:ext cx="9172608" cy="5572164"/>
          </a:xfrm>
        </p:spPr>
        <p:txBody>
          <a:bodyPr>
            <a:normAutofit fontScale="85000" lnSpcReduction="10000"/>
          </a:bodyPr>
          <a:lstStyle/>
          <a:p>
            <a:r>
              <a:rPr lang="en-US" sz="2200" dirty="0" err="1" smtClean="0">
                <a:solidFill>
                  <a:srgbClr val="C00000"/>
                </a:solidFill>
                <a:latin typeface="Arial Rounded MT Bold" pitchFamily="34" charset="0"/>
              </a:rPr>
              <a:t>Barang</a:t>
            </a:r>
            <a:r>
              <a:rPr lang="en-US" sz="22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Arial Rounded MT Bold" pitchFamily="34" charset="0"/>
              </a:rPr>
              <a:t>Bawaan</a:t>
            </a:r>
            <a:r>
              <a:rPr lang="en-US" sz="22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Arial Rounded MT Bold" pitchFamily="34" charset="0"/>
              </a:rPr>
              <a:t>Sudah</a:t>
            </a:r>
            <a:r>
              <a:rPr lang="en-US" sz="22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Arial Rounded MT Bold" pitchFamily="34" charset="0"/>
              </a:rPr>
              <a:t>Siap</a:t>
            </a:r>
            <a:r>
              <a:rPr lang="en-US" sz="2200" dirty="0" smtClean="0">
                <a:solidFill>
                  <a:srgbClr val="C00000"/>
                </a:solidFill>
                <a:latin typeface="Arial Rounded MT Bold" pitchFamily="34" charset="0"/>
              </a:rPr>
              <a:t>, </a:t>
            </a:r>
            <a:r>
              <a:rPr lang="en-US" sz="2200" dirty="0" err="1" smtClean="0">
                <a:solidFill>
                  <a:srgbClr val="C00000"/>
                </a:solidFill>
                <a:latin typeface="Arial Rounded MT Bold" pitchFamily="34" charset="0"/>
              </a:rPr>
              <a:t>Mandi</a:t>
            </a:r>
            <a:r>
              <a:rPr lang="en-US" sz="22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Arial Rounded MT Bold" pitchFamily="34" charset="0"/>
              </a:rPr>
              <a:t>Sunnat</a:t>
            </a:r>
            <a:r>
              <a:rPr lang="en-US" sz="22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Arial Rounded MT Bold" pitchFamily="34" charset="0"/>
              </a:rPr>
              <a:t>Hendak</a:t>
            </a:r>
            <a:r>
              <a:rPr lang="en-US" sz="22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Arial Rounded MT Bold" pitchFamily="34" charset="0"/>
              </a:rPr>
              <a:t>Ke</a:t>
            </a:r>
            <a:r>
              <a:rPr lang="en-US" sz="22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Arial Rounded MT Bold" pitchFamily="34" charset="0"/>
              </a:rPr>
              <a:t>Madinah</a:t>
            </a:r>
            <a:r>
              <a:rPr lang="en-US" sz="2200" dirty="0" smtClean="0">
                <a:solidFill>
                  <a:srgbClr val="C00000"/>
                </a:solidFill>
                <a:latin typeface="Arial Rounded MT Bold" pitchFamily="34" charset="0"/>
              </a:rPr>
              <a:t>, </a:t>
            </a:r>
            <a:r>
              <a:rPr lang="en-US" sz="2200" dirty="0" err="1" smtClean="0">
                <a:solidFill>
                  <a:srgbClr val="C00000"/>
                </a:solidFill>
                <a:latin typeface="Arial Rounded MT Bold" pitchFamily="34" charset="0"/>
              </a:rPr>
              <a:t>Salat</a:t>
            </a:r>
            <a:r>
              <a:rPr lang="en-US" sz="22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Arial Rounded MT Bold" pitchFamily="34" charset="0"/>
              </a:rPr>
              <a:t>Sunnat</a:t>
            </a:r>
            <a:r>
              <a:rPr lang="en-US" sz="2200" dirty="0" smtClean="0">
                <a:solidFill>
                  <a:srgbClr val="C00000"/>
                </a:solidFill>
                <a:latin typeface="Arial Rounded MT Bold" pitchFamily="34" charset="0"/>
              </a:rPr>
              <a:t> Safar 2 </a:t>
            </a:r>
            <a:r>
              <a:rPr lang="en-US" sz="2200" dirty="0" err="1" smtClean="0">
                <a:solidFill>
                  <a:srgbClr val="C00000"/>
                </a:solidFill>
                <a:latin typeface="Arial Rounded MT Bold" pitchFamily="34" charset="0"/>
              </a:rPr>
              <a:t>Raka’at</a:t>
            </a:r>
            <a:r>
              <a:rPr lang="en-US" sz="2200" dirty="0" smtClean="0">
                <a:solidFill>
                  <a:srgbClr val="C00000"/>
                </a:solidFill>
                <a:latin typeface="Arial Rounded MT Bold" pitchFamily="34" charset="0"/>
              </a:rPr>
              <a:t>  Dan </a:t>
            </a:r>
            <a:r>
              <a:rPr lang="en-US" sz="2200" dirty="0" err="1" smtClean="0">
                <a:solidFill>
                  <a:srgbClr val="C00000"/>
                </a:solidFill>
                <a:latin typeface="Arial Rounded MT Bold" pitchFamily="34" charset="0"/>
              </a:rPr>
              <a:t>Berdo’a</a:t>
            </a:r>
            <a:endParaRPr lang="en-US" sz="22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US" sz="2200" dirty="0" err="1" smtClean="0">
                <a:solidFill>
                  <a:schemeClr val="accent1"/>
                </a:solidFill>
                <a:latin typeface="Arial Rounded MT Bold" pitchFamily="34" charset="0"/>
              </a:rPr>
              <a:t>Bersabar</a:t>
            </a:r>
            <a:r>
              <a:rPr lang="en-US" sz="2200" dirty="0" smtClean="0">
                <a:solidFill>
                  <a:schemeClr val="accent1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Arial Rounded MT Bold" pitchFamily="34" charset="0"/>
              </a:rPr>
              <a:t>Menunggu</a:t>
            </a:r>
            <a:r>
              <a:rPr lang="en-US" sz="2200" dirty="0" smtClean="0">
                <a:solidFill>
                  <a:schemeClr val="accent1"/>
                </a:solidFill>
                <a:latin typeface="Arial Rounded MT Bold" pitchFamily="34" charset="0"/>
              </a:rPr>
              <a:t> Bus Yang </a:t>
            </a:r>
            <a:r>
              <a:rPr lang="en-US" sz="2200" dirty="0" err="1" smtClean="0">
                <a:solidFill>
                  <a:schemeClr val="accent1"/>
                </a:solidFill>
                <a:latin typeface="Arial Rounded MT Bold" pitchFamily="34" charset="0"/>
              </a:rPr>
              <a:t>Mengangkut</a:t>
            </a:r>
            <a:r>
              <a:rPr lang="en-US" sz="2200" dirty="0" smtClean="0">
                <a:solidFill>
                  <a:schemeClr val="accent1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Arial Rounded MT Bold" pitchFamily="34" charset="0"/>
              </a:rPr>
              <a:t>Ke</a:t>
            </a:r>
            <a:r>
              <a:rPr lang="en-US" sz="2200" dirty="0" smtClean="0">
                <a:solidFill>
                  <a:schemeClr val="accent1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Arial Rounded MT Bold" pitchFamily="34" charset="0"/>
              </a:rPr>
              <a:t>Madinah</a:t>
            </a:r>
            <a:endParaRPr lang="en-US" sz="2200" dirty="0" smtClean="0">
              <a:solidFill>
                <a:schemeClr val="accent1"/>
              </a:solidFill>
              <a:latin typeface="Arial Rounded MT Bold" pitchFamily="34" charset="0"/>
            </a:endParaRPr>
          </a:p>
          <a:p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Naik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Kendaraan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Membaca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Do’a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 ,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Perbanyak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Salawat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Selama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 Di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Perjalanan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, Dan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Perhatikan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Pemandangan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Selama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Perjalanan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.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Masuk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 Kota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Madinah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 Baca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Do’a</a:t>
            </a:r>
            <a:endParaRPr lang="en-US" sz="2200" dirty="0" smtClean="0">
              <a:solidFill>
                <a:schemeClr val="accent3">
                  <a:lumMod val="75000"/>
                </a:schemeClr>
              </a:solidFill>
              <a:latin typeface="Arial Rounded MT Bold" pitchFamily="34" charset="0"/>
            </a:endParaRPr>
          </a:p>
          <a:p>
            <a:r>
              <a:rPr lang="en-US" sz="2200" dirty="0" smtClean="0">
                <a:latin typeface="Arial Rounded MT Bold" pitchFamily="34" charset="0"/>
              </a:rPr>
              <a:t>Tata Cara </a:t>
            </a:r>
            <a:r>
              <a:rPr lang="en-US" sz="2200" dirty="0" err="1" smtClean="0">
                <a:latin typeface="Arial Rounded MT Bold" pitchFamily="34" charset="0"/>
              </a:rPr>
              <a:t>Masuk-Keluar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Masjid</a:t>
            </a:r>
            <a:r>
              <a:rPr lang="en-US" sz="2200" dirty="0" smtClean="0">
                <a:latin typeface="Arial Rounded MT Bold" pitchFamily="34" charset="0"/>
              </a:rPr>
              <a:t>  </a:t>
            </a:r>
            <a:r>
              <a:rPr lang="en-US" sz="2200" dirty="0" err="1" smtClean="0">
                <a:latin typeface="Arial Rounded MT Bold" pitchFamily="34" charset="0"/>
              </a:rPr>
              <a:t>Nabawi</a:t>
            </a:r>
            <a:r>
              <a:rPr lang="en-US" sz="2200" dirty="0" smtClean="0">
                <a:latin typeface="Arial Rounded MT Bold" pitchFamily="34" charset="0"/>
              </a:rPr>
              <a:t>  </a:t>
            </a:r>
            <a:r>
              <a:rPr lang="en-US" sz="2200" dirty="0" err="1" smtClean="0">
                <a:latin typeface="Arial Rounded MT Bold" pitchFamily="34" charset="0"/>
              </a:rPr>
              <a:t>Seperti</a:t>
            </a:r>
            <a:r>
              <a:rPr lang="en-US" sz="2200" dirty="0" smtClean="0">
                <a:latin typeface="Arial Rounded MT Bold" pitchFamily="34" charset="0"/>
              </a:rPr>
              <a:t> Di </a:t>
            </a:r>
            <a:r>
              <a:rPr lang="en-US" sz="2200" dirty="0" err="1" smtClean="0">
                <a:latin typeface="Arial Rounded MT Bold" pitchFamily="34" charset="0"/>
              </a:rPr>
              <a:t>Mekkah</a:t>
            </a:r>
            <a:endParaRPr lang="en-US" sz="2200" dirty="0" smtClean="0">
              <a:latin typeface="Arial Rounded MT Bold" pitchFamily="34" charset="0"/>
            </a:endParaRPr>
          </a:p>
          <a:p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Berziarah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Ke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Makam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Rasulullah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Saw.,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Sahabat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Abu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Bakar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Dan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Umar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Ibn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Khattab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r.a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.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Ucapkan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Salam Dan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Salawat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Kepada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Beliau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Dan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Sahabatnya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. (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Lihat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Buku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Panduan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Doa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&amp;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Ziarah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).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Setiap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Habis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Subuh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Sempatkan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Ke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Pemakaman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Baqi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’.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Setelah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Salat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Dhuha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Baru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Pulang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Ke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Hotel</a:t>
            </a:r>
          </a:p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Persering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di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Raudlah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(Taman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Surga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) 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Dengan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Salat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, Baca Al-Qur’an,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Zikir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Dan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Do’a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.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Sempatkan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Salat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Di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Mihrab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Nabi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saw. </a:t>
            </a:r>
          </a:p>
          <a:p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Sempurnakan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i="1" dirty="0" err="1" smtClean="0">
                <a:solidFill>
                  <a:srgbClr val="7030A0"/>
                </a:solidFill>
                <a:latin typeface="Arial Rounded MT Bold" pitchFamily="34" charset="0"/>
              </a:rPr>
              <a:t>Salat</a:t>
            </a:r>
            <a:r>
              <a:rPr lang="en-US" sz="2200" i="1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i="1" dirty="0" err="1" smtClean="0">
                <a:solidFill>
                  <a:srgbClr val="7030A0"/>
                </a:solidFill>
                <a:latin typeface="Arial Rounded MT Bold" pitchFamily="34" charset="0"/>
              </a:rPr>
              <a:t>Arba’in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Yaitu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;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Salat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Wajib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Secara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Berjamaah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Dengan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Imam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Masjid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Nabawi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,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Mendapati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Takbiratul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Ihram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Imam,Tidak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Masbuq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(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Tertinggal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Raka’at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)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Selama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40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Waktu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Salat</a:t>
            </a:r>
            <a:endParaRPr lang="en-US" sz="2200" dirty="0" smtClean="0">
              <a:solidFill>
                <a:srgbClr val="7030A0"/>
              </a:solidFill>
              <a:latin typeface="Arial Rounded MT Bold" pitchFamily="34" charset="0"/>
            </a:endParaRPr>
          </a:p>
          <a:p>
            <a:r>
              <a:rPr lang="en-US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Usahakan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Mengkhatamkan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Al-Qur’an Dan </a:t>
            </a:r>
            <a:r>
              <a:rPr lang="en-US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Perbanyak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Salawat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Nabi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Saw.</a:t>
            </a:r>
          </a:p>
          <a:p>
            <a:r>
              <a:rPr lang="en-US" sz="2200" dirty="0" err="1" smtClean="0">
                <a:latin typeface="Arial Rounded MT Bold" pitchFamily="34" charset="0"/>
              </a:rPr>
              <a:t>Salat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Sunnah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Awwabin</a:t>
            </a:r>
            <a:r>
              <a:rPr lang="en-US" sz="2200" dirty="0" smtClean="0">
                <a:latin typeface="Arial Rounded MT Bold" pitchFamily="34" charset="0"/>
              </a:rPr>
              <a:t> &amp; </a:t>
            </a:r>
            <a:r>
              <a:rPr lang="en-US" sz="2200" dirty="0" err="1" smtClean="0">
                <a:latin typeface="Arial Rounded MT Bold" pitchFamily="34" charset="0"/>
              </a:rPr>
              <a:t>Salat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Sunnat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Tasbih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Rutinkan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Antara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Maghrib</a:t>
            </a:r>
            <a:r>
              <a:rPr lang="en-US" sz="2200" dirty="0" smtClean="0">
                <a:latin typeface="Arial Rounded MT Bold" pitchFamily="34" charset="0"/>
              </a:rPr>
              <a:t> Dan </a:t>
            </a:r>
            <a:r>
              <a:rPr lang="en-US" sz="2200" dirty="0" err="1" smtClean="0">
                <a:latin typeface="Arial Rounded MT Bold" pitchFamily="34" charset="0"/>
              </a:rPr>
              <a:t>Isya</a:t>
            </a:r>
            <a:r>
              <a:rPr lang="en-US" sz="2200" dirty="0" smtClean="0">
                <a:latin typeface="Arial Rounded MT Bold" pitchFamily="34" charset="0"/>
              </a:rPr>
              <a:t>’. </a:t>
            </a:r>
            <a:r>
              <a:rPr lang="en-US" sz="2200" dirty="0" err="1" smtClean="0">
                <a:latin typeface="Arial Rounded MT Bold" pitchFamily="34" charset="0"/>
              </a:rPr>
              <a:t>Salat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Tahajjud</a:t>
            </a:r>
            <a:r>
              <a:rPr lang="en-US" sz="2200" dirty="0" smtClean="0">
                <a:latin typeface="Arial Rounded MT Bold" pitchFamily="34" charset="0"/>
              </a:rPr>
              <a:t> Dan </a:t>
            </a:r>
            <a:r>
              <a:rPr lang="en-US" sz="2200" dirty="0" err="1" smtClean="0">
                <a:latin typeface="Arial Rounded MT Bold" pitchFamily="34" charset="0"/>
              </a:rPr>
              <a:t>Witir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Lakukan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Dini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Hari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Menjelang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Subuh</a:t>
            </a:r>
            <a:r>
              <a:rPr lang="en-US" sz="2200" dirty="0" smtClean="0">
                <a:latin typeface="Arial Rounded MT Bold" pitchFamily="34" charset="0"/>
              </a:rPr>
              <a:t>.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1448" y="285732"/>
            <a:ext cx="596394" cy="499535"/>
          </a:xfrm>
          <a:prstGeom prst="rect">
            <a:avLst/>
          </a:prstGeom>
          <a:noFill/>
        </p:spPr>
        <p:txBody>
          <a:bodyPr wrap="none" lIns="98463" tIns="49232" rIns="98463" bIns="49232" rtlCol="0">
            <a:spAutoFit/>
          </a:bodyPr>
          <a:lstStyle/>
          <a:p>
            <a:r>
              <a:rPr lang="en-US" sz="2600" b="1" dirty="0" smtClean="0">
                <a:latin typeface="Arial Rounded MT Bold" pitchFamily="34" charset="0"/>
              </a:rPr>
              <a:t>19</a:t>
            </a:r>
            <a:endParaRPr lang="en-US" sz="2600" b="1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1414"/>
            <a:ext cx="8915400" cy="1143000"/>
          </a:xfrm>
        </p:spPr>
        <p:txBody>
          <a:bodyPr/>
          <a:lstStyle/>
          <a:p>
            <a:r>
              <a:rPr lang="en-US" sz="4300" dirty="0" err="1" smtClean="0">
                <a:solidFill>
                  <a:srgbClr val="00B050"/>
                </a:solidFill>
                <a:latin typeface="Arial Rounded MT Bold" pitchFamily="34" charset="0"/>
              </a:rPr>
              <a:t>Ziarah</a:t>
            </a:r>
            <a:r>
              <a:rPr lang="en-US" sz="43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4300" dirty="0" err="1" smtClean="0">
                <a:solidFill>
                  <a:srgbClr val="00B050"/>
                </a:solidFill>
                <a:latin typeface="Arial Rounded MT Bold" pitchFamily="34" charset="0"/>
              </a:rPr>
              <a:t>Madinah</a:t>
            </a:r>
            <a:r>
              <a:rPr lang="en-US" sz="4300" dirty="0" smtClean="0">
                <a:solidFill>
                  <a:srgbClr val="00B050"/>
                </a:solidFill>
                <a:latin typeface="Arial Rounded MT Bold" pitchFamily="34" charset="0"/>
              </a:rPr>
              <a:t> 2 &amp; </a:t>
            </a:r>
            <a:r>
              <a:rPr lang="en-US" sz="4300" dirty="0" err="1" smtClean="0">
                <a:solidFill>
                  <a:srgbClr val="00B050"/>
                </a:solidFill>
                <a:latin typeface="Arial Rounded MT Bold" pitchFamily="34" charset="0"/>
              </a:rPr>
              <a:t>Pulang</a:t>
            </a:r>
            <a:endParaRPr lang="en-US" sz="43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2" y="1214422"/>
            <a:ext cx="9172608" cy="5286412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Ikuti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Ziarah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 Di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Sekitar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Madinah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 (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Masjid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Quba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,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Masjid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Qiblatain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, 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Jabal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Uhud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,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Desa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Khandaq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 (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Parit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),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Pasar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Kurma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,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Atau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Tempat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Lainnya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. (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Pokoknya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;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Setiap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Masuk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Masjid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,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Awali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Dengan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Mendahulukan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 Kaki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Kanan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,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Do’a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Masuk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Masjid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 Dan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Salat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Tahiyatal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Masjid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  Serta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Keluar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Dengan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Mendahulukan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 Kaki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Kiri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 Dan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Membaca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Do’a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Keluar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 Rounded MT Bold" pitchFamily="34" charset="0"/>
              </a:rPr>
              <a:t>Masjid</a:t>
            </a:r>
            <a:r>
              <a:rPr lang="en-US" sz="2200" dirty="0" smtClean="0">
                <a:solidFill>
                  <a:srgbClr val="0070C0"/>
                </a:solidFill>
                <a:latin typeface="Arial Rounded MT Bold" pitchFamily="34" charset="0"/>
              </a:rPr>
              <a:t>)</a:t>
            </a:r>
          </a:p>
          <a:p>
            <a:r>
              <a:rPr lang="en-US" sz="2200" dirty="0" err="1" smtClean="0">
                <a:solidFill>
                  <a:srgbClr val="00B0F0"/>
                </a:solidFill>
                <a:latin typeface="Arial Rounded MT Bold" pitchFamily="34" charset="0"/>
              </a:rPr>
              <a:t>Bila</a:t>
            </a:r>
            <a:r>
              <a:rPr lang="en-US" sz="2200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F0"/>
                </a:solidFill>
                <a:latin typeface="Arial Rounded MT Bold" pitchFamily="34" charset="0"/>
              </a:rPr>
              <a:t>Hendak</a:t>
            </a:r>
            <a:r>
              <a:rPr lang="en-US" sz="2200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F0"/>
                </a:solidFill>
                <a:latin typeface="Arial Rounded MT Bold" pitchFamily="34" charset="0"/>
              </a:rPr>
              <a:t>Pulang</a:t>
            </a:r>
            <a:r>
              <a:rPr lang="en-US" sz="2200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F0"/>
                </a:solidFill>
                <a:latin typeface="Arial Rounded MT Bold" pitchFamily="34" charset="0"/>
              </a:rPr>
              <a:t>Ke</a:t>
            </a:r>
            <a:r>
              <a:rPr lang="en-US" sz="2200" dirty="0" smtClean="0">
                <a:solidFill>
                  <a:srgbClr val="00B0F0"/>
                </a:solidFill>
                <a:latin typeface="Arial Rounded MT Bold" pitchFamily="34" charset="0"/>
              </a:rPr>
              <a:t> Tanah Air, </a:t>
            </a:r>
            <a:r>
              <a:rPr lang="en-US" sz="2200" dirty="0" err="1" smtClean="0">
                <a:solidFill>
                  <a:srgbClr val="00B0F0"/>
                </a:solidFill>
                <a:latin typeface="Arial Rounded MT Bold" pitchFamily="34" charset="0"/>
              </a:rPr>
              <a:t>Persiapkan</a:t>
            </a:r>
            <a:r>
              <a:rPr lang="en-US" sz="2200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F0"/>
                </a:solidFill>
                <a:latin typeface="Arial Rounded MT Bold" pitchFamily="34" charset="0"/>
              </a:rPr>
              <a:t>Barang</a:t>
            </a:r>
            <a:r>
              <a:rPr lang="en-US" sz="2200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F0"/>
                </a:solidFill>
                <a:latin typeface="Arial Rounded MT Bold" pitchFamily="34" charset="0"/>
              </a:rPr>
              <a:t>Bawaan</a:t>
            </a:r>
            <a:r>
              <a:rPr lang="en-US" sz="2200" dirty="0" smtClean="0">
                <a:solidFill>
                  <a:srgbClr val="00B0F0"/>
                </a:solidFill>
                <a:latin typeface="Arial Rounded MT Bold" pitchFamily="34" charset="0"/>
              </a:rPr>
              <a:t> (</a:t>
            </a:r>
            <a:r>
              <a:rPr lang="en-US" sz="2200" dirty="0" err="1" smtClean="0">
                <a:solidFill>
                  <a:srgbClr val="00B0F0"/>
                </a:solidFill>
                <a:latin typeface="Arial Rounded MT Bold" pitchFamily="34" charset="0"/>
              </a:rPr>
              <a:t>Koper</a:t>
            </a:r>
            <a:r>
              <a:rPr lang="en-US" sz="2200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F0"/>
                </a:solidFill>
                <a:latin typeface="Arial Rounded MT Bold" pitchFamily="34" charset="0"/>
              </a:rPr>
              <a:t>DanTas</a:t>
            </a:r>
            <a:r>
              <a:rPr lang="en-US" sz="2200" dirty="0" smtClean="0">
                <a:solidFill>
                  <a:srgbClr val="00B0F0"/>
                </a:solidFill>
                <a:latin typeface="Arial Rounded MT Bold" pitchFamily="34" charset="0"/>
              </a:rPr>
              <a:t>),  </a:t>
            </a:r>
            <a:r>
              <a:rPr lang="en-US" sz="2200" dirty="0" err="1" smtClean="0">
                <a:solidFill>
                  <a:srgbClr val="00B0F0"/>
                </a:solidFill>
                <a:latin typeface="Arial Rounded MT Bold" pitchFamily="34" charset="0"/>
              </a:rPr>
              <a:t>Ziarah</a:t>
            </a:r>
            <a:r>
              <a:rPr lang="en-US" sz="2200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F0"/>
                </a:solidFill>
                <a:latin typeface="Arial Rounded MT Bold" pitchFamily="34" charset="0"/>
              </a:rPr>
              <a:t>Terakhir</a:t>
            </a:r>
            <a:r>
              <a:rPr lang="en-US" sz="2200" dirty="0" smtClean="0">
                <a:solidFill>
                  <a:srgbClr val="00B0F0"/>
                </a:solidFill>
                <a:latin typeface="Arial Rounded MT Bold" pitchFamily="34" charset="0"/>
              </a:rPr>
              <a:t> (</a:t>
            </a:r>
            <a:r>
              <a:rPr lang="en-US" sz="2200" dirty="0" err="1" smtClean="0">
                <a:solidFill>
                  <a:srgbClr val="00B0F0"/>
                </a:solidFill>
                <a:latin typeface="Arial Rounded MT Bold" pitchFamily="34" charset="0"/>
              </a:rPr>
              <a:t>Pamitan</a:t>
            </a:r>
            <a:r>
              <a:rPr lang="en-US" sz="2200" dirty="0" smtClean="0">
                <a:solidFill>
                  <a:srgbClr val="00B0F0"/>
                </a:solidFill>
                <a:latin typeface="Arial Rounded MT Bold" pitchFamily="34" charset="0"/>
              </a:rPr>
              <a:t>) </a:t>
            </a:r>
            <a:r>
              <a:rPr lang="en-US" sz="2200" dirty="0" err="1" smtClean="0">
                <a:solidFill>
                  <a:srgbClr val="00B0F0"/>
                </a:solidFill>
                <a:latin typeface="Arial Rounded MT Bold" pitchFamily="34" charset="0"/>
              </a:rPr>
              <a:t>Dengan</a:t>
            </a:r>
            <a:r>
              <a:rPr lang="en-US" sz="2200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F0"/>
                </a:solidFill>
                <a:latin typeface="Arial Rounded MT Bold" pitchFamily="34" charset="0"/>
              </a:rPr>
              <a:t>Rasulullah</a:t>
            </a:r>
            <a:r>
              <a:rPr lang="en-US" sz="2200" dirty="0" smtClean="0">
                <a:solidFill>
                  <a:srgbClr val="00B0F0"/>
                </a:solidFill>
                <a:latin typeface="Arial Rounded MT Bold" pitchFamily="34" charset="0"/>
              </a:rPr>
              <a:t> Saw.</a:t>
            </a:r>
          </a:p>
          <a:p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Di Hotel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Persiapkan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Diri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Menunggu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Bus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Dengan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Sabar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.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Menuju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Ke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Bandara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Madinah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(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Baca:Do’a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Naik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Kendaraan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,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Pesawat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)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Hingga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Sampai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Di Tanah Air.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Ciptakan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Suasana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Hati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Penuh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Syukur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Dan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Suka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Cita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Telah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Diberi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Hidayah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&amp;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Taufiq-Nya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Dipilih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Menjadi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Tamu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Allah Serta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Menuntaskan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Segala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Ibadah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Yang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Ada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Di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Dalamnya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. </a:t>
            </a:r>
          </a:p>
          <a:p>
            <a:r>
              <a:rPr lang="en-US" sz="2200" dirty="0" err="1" smtClean="0">
                <a:solidFill>
                  <a:schemeClr val="accent2"/>
                </a:solidFill>
                <a:latin typeface="Arial Rounded MT Bold" pitchFamily="34" charset="0"/>
              </a:rPr>
              <a:t>Sampai</a:t>
            </a:r>
            <a:r>
              <a:rPr lang="en-US" sz="2200" dirty="0" smtClean="0">
                <a:solidFill>
                  <a:schemeClr val="accent2"/>
                </a:solidFill>
                <a:latin typeface="Arial Rounded MT Bold" pitchFamily="34" charset="0"/>
              </a:rPr>
              <a:t> Di </a:t>
            </a:r>
            <a:r>
              <a:rPr lang="en-US" sz="2200" dirty="0" err="1" smtClean="0">
                <a:solidFill>
                  <a:schemeClr val="accent2"/>
                </a:solidFill>
                <a:latin typeface="Arial Rounded MT Bold" pitchFamily="34" charset="0"/>
              </a:rPr>
              <a:t>Kampung</a:t>
            </a:r>
            <a:r>
              <a:rPr lang="en-US" sz="2200" dirty="0" smtClean="0">
                <a:solidFill>
                  <a:schemeClr val="accent2"/>
                </a:solidFill>
                <a:latin typeface="Arial Rounded MT Bold" pitchFamily="34" charset="0"/>
              </a:rPr>
              <a:t> Baca </a:t>
            </a:r>
            <a:r>
              <a:rPr lang="en-US" sz="2200" dirty="0" err="1" smtClean="0">
                <a:solidFill>
                  <a:schemeClr val="accent2"/>
                </a:solidFill>
                <a:latin typeface="Arial Rounded MT Bold" pitchFamily="34" charset="0"/>
              </a:rPr>
              <a:t>Do’a</a:t>
            </a:r>
            <a:r>
              <a:rPr lang="en-US" sz="2200" dirty="0" smtClean="0">
                <a:solidFill>
                  <a:schemeClr val="accent2"/>
                </a:solidFill>
                <a:latin typeface="Arial Rounded MT Bold" pitchFamily="34" charset="0"/>
              </a:rPr>
              <a:t>, </a:t>
            </a:r>
            <a:r>
              <a:rPr lang="en-US" sz="2200" dirty="0" err="1" smtClean="0">
                <a:solidFill>
                  <a:schemeClr val="accent2"/>
                </a:solidFill>
                <a:latin typeface="Arial Rounded MT Bold" pitchFamily="34" charset="0"/>
              </a:rPr>
              <a:t>Salat</a:t>
            </a:r>
            <a:r>
              <a:rPr lang="en-US" sz="2200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2"/>
                </a:solidFill>
                <a:latin typeface="Arial Rounded MT Bold" pitchFamily="34" charset="0"/>
              </a:rPr>
              <a:t>Tahiyatal</a:t>
            </a:r>
            <a:r>
              <a:rPr lang="en-US" sz="2200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2"/>
                </a:solidFill>
                <a:latin typeface="Arial Rounded MT Bold" pitchFamily="34" charset="0"/>
              </a:rPr>
              <a:t>Masjid</a:t>
            </a:r>
            <a:r>
              <a:rPr lang="en-US" sz="2200" dirty="0" smtClean="0">
                <a:solidFill>
                  <a:schemeClr val="accent2"/>
                </a:solidFill>
                <a:latin typeface="Arial Rounded MT Bold" pitchFamily="34" charset="0"/>
              </a:rPr>
              <a:t> (</a:t>
            </a:r>
            <a:r>
              <a:rPr lang="en-US" sz="2200" dirty="0" err="1" smtClean="0">
                <a:solidFill>
                  <a:schemeClr val="accent2"/>
                </a:solidFill>
                <a:latin typeface="Arial Rounded MT Bold" pitchFamily="34" charset="0"/>
              </a:rPr>
              <a:t>Bila</a:t>
            </a:r>
            <a:r>
              <a:rPr lang="en-US" sz="2200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2"/>
                </a:solidFill>
                <a:latin typeface="Arial Rounded MT Bold" pitchFamily="34" charset="0"/>
              </a:rPr>
              <a:t>Ke</a:t>
            </a:r>
            <a:r>
              <a:rPr lang="en-US" sz="2200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2"/>
                </a:solidFill>
                <a:latin typeface="Arial Rounded MT Bold" pitchFamily="34" charset="0"/>
              </a:rPr>
              <a:t>Masjid</a:t>
            </a:r>
            <a:r>
              <a:rPr lang="en-US" sz="2200" dirty="0" smtClean="0">
                <a:solidFill>
                  <a:schemeClr val="accent2"/>
                </a:solidFill>
                <a:latin typeface="Arial Rounded MT Bold" pitchFamily="34" charset="0"/>
              </a:rPr>
              <a:t>), </a:t>
            </a:r>
            <a:r>
              <a:rPr lang="en-US" sz="2200" dirty="0" err="1" smtClean="0">
                <a:solidFill>
                  <a:schemeClr val="accent2"/>
                </a:solidFill>
                <a:latin typeface="Arial Rounded MT Bold" pitchFamily="34" charset="0"/>
              </a:rPr>
              <a:t>Salat</a:t>
            </a:r>
            <a:r>
              <a:rPr lang="en-US" sz="2200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2"/>
                </a:solidFill>
                <a:latin typeface="Arial Rounded MT Bold" pitchFamily="34" charset="0"/>
              </a:rPr>
              <a:t>Sunnat</a:t>
            </a:r>
            <a:r>
              <a:rPr lang="en-US" sz="2200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2"/>
                </a:solidFill>
                <a:latin typeface="Arial Rounded MT Bold" pitchFamily="34" charset="0"/>
              </a:rPr>
              <a:t>Kembali</a:t>
            </a:r>
            <a:r>
              <a:rPr lang="en-US" sz="2200" dirty="0" smtClean="0">
                <a:solidFill>
                  <a:schemeClr val="accent2"/>
                </a:solidFill>
                <a:latin typeface="Arial Rounded MT Bold" pitchFamily="34" charset="0"/>
              </a:rPr>
              <a:t> Dari Safar 2 </a:t>
            </a:r>
            <a:r>
              <a:rPr lang="en-US" sz="2200" dirty="0" err="1" smtClean="0">
                <a:solidFill>
                  <a:schemeClr val="accent2"/>
                </a:solidFill>
                <a:latin typeface="Arial Rounded MT Bold" pitchFamily="34" charset="0"/>
              </a:rPr>
              <a:t>Raka’at</a:t>
            </a:r>
            <a:r>
              <a:rPr lang="en-US" sz="2200" dirty="0" smtClean="0">
                <a:solidFill>
                  <a:schemeClr val="accent2"/>
                </a:solidFill>
                <a:latin typeface="Arial Rounded MT Bold" pitchFamily="34" charset="0"/>
              </a:rPr>
              <a:t> Dan </a:t>
            </a:r>
            <a:r>
              <a:rPr lang="en-US" sz="2200" dirty="0" err="1" smtClean="0">
                <a:solidFill>
                  <a:schemeClr val="accent2"/>
                </a:solidFill>
                <a:latin typeface="Arial Rounded MT Bold" pitchFamily="34" charset="0"/>
              </a:rPr>
              <a:t>Tutup</a:t>
            </a:r>
            <a:r>
              <a:rPr lang="en-US" sz="2200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2"/>
                </a:solidFill>
                <a:latin typeface="Arial Rounded MT Bold" pitchFamily="34" charset="0"/>
              </a:rPr>
              <a:t>Dengan</a:t>
            </a:r>
            <a:r>
              <a:rPr lang="en-US" sz="2200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2"/>
                </a:solidFill>
                <a:latin typeface="Arial Rounded MT Bold" pitchFamily="34" charset="0"/>
              </a:rPr>
              <a:t>Sujud</a:t>
            </a:r>
            <a:r>
              <a:rPr lang="en-US" sz="2200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2"/>
                </a:solidFill>
                <a:latin typeface="Arial Rounded MT Bold" pitchFamily="34" charset="0"/>
              </a:rPr>
              <a:t>Syukur</a:t>
            </a:r>
            <a:r>
              <a:rPr lang="en-US" sz="2200" dirty="0" smtClean="0">
                <a:solidFill>
                  <a:schemeClr val="accent2"/>
                </a:solidFill>
                <a:latin typeface="Arial Rounded MT Bold" pitchFamily="34" charset="0"/>
              </a:rPr>
              <a:t>  Serta </a:t>
            </a:r>
            <a:r>
              <a:rPr lang="en-US" sz="2200" dirty="0" err="1" smtClean="0">
                <a:solidFill>
                  <a:schemeClr val="accent2"/>
                </a:solidFill>
                <a:latin typeface="Arial Rounded MT Bold" pitchFamily="34" charset="0"/>
              </a:rPr>
              <a:t>Berdo’a</a:t>
            </a:r>
            <a:r>
              <a:rPr lang="en-US" sz="2200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2"/>
                </a:solidFill>
                <a:latin typeface="Arial Rounded MT Bold" pitchFamily="34" charset="0"/>
              </a:rPr>
              <a:t>Sejenak</a:t>
            </a:r>
            <a:endParaRPr lang="en-US" sz="2200" dirty="0" smtClean="0">
              <a:solidFill>
                <a:schemeClr val="accent2"/>
              </a:solidFill>
              <a:latin typeface="Arial Rounded MT Bold" pitchFamily="34" charset="0"/>
            </a:endParaRPr>
          </a:p>
          <a:p>
            <a:r>
              <a:rPr lang="en-US" sz="2200" dirty="0" err="1" smtClean="0">
                <a:latin typeface="Arial Rounded MT Bold" pitchFamily="34" charset="0"/>
              </a:rPr>
              <a:t>Terimalah</a:t>
            </a:r>
            <a:r>
              <a:rPr lang="en-US" sz="2200" dirty="0" smtClean="0">
                <a:latin typeface="Arial Rounded MT Bold" pitchFamily="34" charset="0"/>
              </a:rPr>
              <a:t> Para </a:t>
            </a:r>
            <a:r>
              <a:rPr lang="en-US" sz="2200" dirty="0" err="1" smtClean="0">
                <a:latin typeface="Arial Rounded MT Bold" pitchFamily="34" charset="0"/>
              </a:rPr>
              <a:t>Kerabat</a:t>
            </a:r>
            <a:r>
              <a:rPr lang="en-US" sz="2200" dirty="0" smtClean="0">
                <a:latin typeface="Arial Rounded MT Bold" pitchFamily="34" charset="0"/>
              </a:rPr>
              <a:t> Dan </a:t>
            </a:r>
            <a:r>
              <a:rPr lang="en-US" sz="2200" dirty="0" err="1" smtClean="0">
                <a:latin typeface="Arial Rounded MT Bold" pitchFamily="34" charset="0"/>
              </a:rPr>
              <a:t>Tamu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Dengan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Suka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Cita</a:t>
            </a:r>
            <a:r>
              <a:rPr lang="en-US" sz="2200" dirty="0" smtClean="0">
                <a:latin typeface="Arial Rounded MT Bold" pitchFamily="34" charset="0"/>
              </a:rPr>
              <a:t> Serta </a:t>
            </a:r>
            <a:r>
              <a:rPr lang="en-US" sz="2200" dirty="0" err="1" smtClean="0">
                <a:latin typeface="Arial Rounded MT Bold" pitchFamily="34" charset="0"/>
              </a:rPr>
              <a:t>Do’akan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Mereka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Sesuai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Harapan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Mereka</a:t>
            </a:r>
            <a:r>
              <a:rPr lang="en-US" sz="2200" dirty="0" smtClean="0">
                <a:latin typeface="Arial Rounded MT Bold" pitchFamily="34" charset="0"/>
              </a:rPr>
              <a:t>.  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Alhamdulillahi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Rabbil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 ‘</a:t>
            </a:r>
            <a:r>
              <a:rPr lang="en-US" sz="2200" dirty="0" err="1" smtClean="0">
                <a:solidFill>
                  <a:srgbClr val="00B050"/>
                </a:solidFill>
                <a:latin typeface="Arial Rounded MT Bold" pitchFamily="34" charset="0"/>
              </a:rPr>
              <a:t>Alamin</a:t>
            </a: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…</a:t>
            </a:r>
            <a:endParaRPr lang="en-US" sz="22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96338" y="214294"/>
            <a:ext cx="625248" cy="530313"/>
          </a:xfrm>
          <a:prstGeom prst="rect">
            <a:avLst/>
          </a:prstGeom>
          <a:noFill/>
        </p:spPr>
        <p:txBody>
          <a:bodyPr wrap="none" lIns="98463" tIns="49232" rIns="98463" bIns="49232" rtlCol="0">
            <a:spAutoFit/>
          </a:bodyPr>
          <a:lstStyle/>
          <a:p>
            <a:r>
              <a:rPr lang="en-US" sz="2800" b="1" dirty="0" smtClean="0">
                <a:latin typeface="Arial Rounded MT Bold" pitchFamily="34" charset="0"/>
              </a:rPr>
              <a:t>20</a:t>
            </a:r>
            <a:endParaRPr lang="en-US" sz="2800" b="1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90600" y="-214313"/>
            <a:ext cx="8915400" cy="1143001"/>
          </a:xfrm>
        </p:spPr>
        <p:txBody>
          <a:bodyPr/>
          <a:lstStyle/>
          <a:p>
            <a:pPr algn="ctr"/>
            <a:r>
              <a:rPr lang="en-US" sz="4300" dirty="0" err="1" smtClean="0">
                <a:latin typeface="+mn-lt"/>
              </a:rPr>
              <a:t>Manasik</a:t>
            </a:r>
            <a:r>
              <a:rPr lang="en-US" sz="4300" dirty="0" smtClean="0">
                <a:latin typeface="+mn-lt"/>
              </a:rPr>
              <a:t> </a:t>
            </a:r>
            <a:r>
              <a:rPr lang="en-US" sz="4300" dirty="0" err="1" smtClean="0">
                <a:latin typeface="+mn-lt"/>
              </a:rPr>
              <a:t>Haji</a:t>
            </a:r>
            <a:r>
              <a:rPr lang="en-US" sz="4300" dirty="0" smtClean="0">
                <a:latin typeface="+mn-lt"/>
              </a:rPr>
              <a:t> </a:t>
            </a:r>
            <a:r>
              <a:rPr lang="en-US" sz="4300" dirty="0" err="1" smtClean="0">
                <a:latin typeface="+mn-lt"/>
              </a:rPr>
              <a:t>Tamattu</a:t>
            </a:r>
            <a:r>
              <a:rPr lang="en-US" sz="4300" dirty="0" smtClean="0">
                <a:latin typeface="+mn-lt"/>
              </a:rPr>
              <a:t>’</a:t>
            </a:r>
            <a:endParaRPr lang="en-US" sz="4300" dirty="0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95876" y="1071546"/>
            <a:ext cx="1643074" cy="1071570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8463" tIns="49232" rIns="98463" bIns="49232" rtlCol="0" anchor="ctr"/>
          <a:lstStyle/>
          <a:p>
            <a:pPr algn="ctr"/>
            <a:r>
              <a:rPr lang="en-US" dirty="0" smtClean="0">
                <a:latin typeface="Berlin Sans FB" pitchFamily="34" charset="0"/>
              </a:rPr>
              <a:t>SA’I</a:t>
            </a:r>
          </a:p>
          <a:p>
            <a:pPr algn="ctr"/>
            <a:r>
              <a:rPr lang="en-US" dirty="0" smtClean="0">
                <a:latin typeface="Berlin Sans FB" pitchFamily="34" charset="0"/>
              </a:rPr>
              <a:t>UMRAH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024042" y="1428736"/>
            <a:ext cx="77419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63" tIns="49232" rIns="98463" bIns="49232"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167184" y="1428736"/>
            <a:ext cx="8572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63" tIns="49232" rIns="98463" bIns="49232"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6810388" y="1357298"/>
            <a:ext cx="845628" cy="4846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63" tIns="49232" rIns="98463" bIns="49232"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8374932" y="4214818"/>
            <a:ext cx="52501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63" tIns="49232" rIns="98463" bIns="49232" rtlCol="0" anchor="ctr"/>
          <a:lstStyle/>
          <a:p>
            <a:pPr algn="ctr"/>
            <a:endParaRPr lang="en-US"/>
          </a:p>
        </p:txBody>
      </p:sp>
      <p:sp>
        <p:nvSpPr>
          <p:cNvPr id="41" name="Left Arrow 40"/>
          <p:cNvSpPr/>
          <p:nvPr/>
        </p:nvSpPr>
        <p:spPr>
          <a:xfrm>
            <a:off x="7024702" y="5715016"/>
            <a:ext cx="85725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63" tIns="49232" rIns="98463" bIns="49232" rtlCol="0" anchor="ctr"/>
          <a:lstStyle/>
          <a:p>
            <a:pPr algn="ctr"/>
            <a:endParaRPr lang="en-US"/>
          </a:p>
        </p:txBody>
      </p:sp>
      <p:sp>
        <p:nvSpPr>
          <p:cNvPr id="43" name="Left Arrow 42"/>
          <p:cNvSpPr/>
          <p:nvPr/>
        </p:nvSpPr>
        <p:spPr>
          <a:xfrm>
            <a:off x="4381496" y="5643578"/>
            <a:ext cx="928694" cy="484632"/>
          </a:xfrm>
          <a:prstGeom prst="leftArrow">
            <a:avLst>
              <a:gd name="adj1" fmla="val 6126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63" tIns="49232" rIns="98463" bIns="49232" rtlCol="0" anchor="ctr"/>
          <a:lstStyle/>
          <a:p>
            <a:pPr algn="ctr"/>
            <a:endParaRPr lang="en-US"/>
          </a:p>
        </p:txBody>
      </p:sp>
      <p:sp>
        <p:nvSpPr>
          <p:cNvPr id="46" name="Left Arrow 45"/>
          <p:cNvSpPr/>
          <p:nvPr/>
        </p:nvSpPr>
        <p:spPr>
          <a:xfrm>
            <a:off x="2024044" y="5643578"/>
            <a:ext cx="857256" cy="484632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63" tIns="49232" rIns="98463" bIns="49232"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523844" y="1142984"/>
            <a:ext cx="1357322" cy="1143008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8463" tIns="49232" rIns="98463" bIns="49232" rtlCol="0" anchor="ctr"/>
          <a:lstStyle/>
          <a:p>
            <a:pPr algn="ctr"/>
            <a:r>
              <a:rPr lang="en-US" sz="1800" dirty="0" smtClean="0">
                <a:latin typeface="Berlin Sans FB" pitchFamily="34" charset="0"/>
              </a:rPr>
              <a:t>IHRAM</a:t>
            </a:r>
          </a:p>
          <a:p>
            <a:pPr algn="ctr"/>
            <a:r>
              <a:rPr lang="en-US" sz="1800" dirty="0" smtClean="0">
                <a:latin typeface="Berlin Sans FB" pitchFamily="34" charset="0"/>
              </a:rPr>
              <a:t>UMRAH</a:t>
            </a:r>
            <a:endParaRPr lang="en-US" sz="1800" dirty="0">
              <a:latin typeface="Berlin Sans FB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881298" y="1142984"/>
            <a:ext cx="1208493" cy="1143008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8463" tIns="49232" rIns="98463" bIns="49232" rtlCol="0" anchor="ctr"/>
          <a:lstStyle/>
          <a:p>
            <a:pPr algn="ctr"/>
            <a:r>
              <a:rPr lang="en-US" dirty="0" smtClean="0">
                <a:latin typeface="Berlin Sans FB" pitchFamily="34" charset="0"/>
              </a:rPr>
              <a:t>TAWAF</a:t>
            </a:r>
          </a:p>
          <a:p>
            <a:pPr algn="ctr"/>
            <a:r>
              <a:rPr lang="en-US" dirty="0" smtClean="0">
                <a:latin typeface="Berlin Sans FB" pitchFamily="34" charset="0"/>
              </a:rPr>
              <a:t>UMRAH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667644" y="1071546"/>
            <a:ext cx="1571636" cy="1143008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8463" tIns="49232" rIns="98463" bIns="49232" rtlCol="0" anchor="ctr"/>
          <a:lstStyle/>
          <a:p>
            <a:pPr algn="ctr"/>
            <a:r>
              <a:rPr lang="en-US" sz="1800" dirty="0" smtClean="0">
                <a:latin typeface="Berlin Sans FB" pitchFamily="34" charset="0"/>
              </a:rPr>
              <a:t>CUKUR RAMBUT</a:t>
            </a:r>
          </a:p>
          <a:p>
            <a:pPr algn="ctr"/>
            <a:r>
              <a:rPr lang="en-US" sz="1800" dirty="0" smtClean="0">
                <a:latin typeface="Berlin Sans FB" pitchFamily="34" charset="0"/>
              </a:rPr>
              <a:t>(TAHALLUL)</a:t>
            </a:r>
            <a:endParaRPr lang="en-US" sz="1800" dirty="0">
              <a:latin typeface="Berlin Sans FB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718848" y="3214686"/>
            <a:ext cx="1734746" cy="91440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8463" tIns="49232" rIns="98463" bIns="49232" rtlCol="0" anchor="ctr"/>
          <a:lstStyle/>
          <a:p>
            <a:pPr algn="ctr"/>
            <a:r>
              <a:rPr lang="en-US" dirty="0" smtClean="0">
                <a:latin typeface="Berlin Sans FB" pitchFamily="34" charset="0"/>
              </a:rPr>
              <a:t>IHRAM HAJI (DI HOTEL)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7953396" y="5357826"/>
            <a:ext cx="1643074" cy="100013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8463" tIns="49232" rIns="98463" bIns="49232" rtlCol="0" anchor="ctr"/>
          <a:lstStyle/>
          <a:p>
            <a:pPr algn="ctr"/>
            <a:r>
              <a:rPr lang="en-US" dirty="0" smtClean="0">
                <a:latin typeface="Arial Black" pitchFamily="34" charset="0"/>
                <a:cs typeface="Aharoni" pitchFamily="2" charset="-79"/>
              </a:rPr>
              <a:t>WUKUF DI ARAFAH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5381630" y="5500702"/>
            <a:ext cx="1571636" cy="85725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8463" tIns="49232" rIns="98463" bIns="49232" rtlCol="0" anchor="ctr"/>
          <a:lstStyle/>
          <a:p>
            <a:pPr algn="ctr"/>
            <a:r>
              <a:rPr lang="en-US" sz="1600" dirty="0" smtClean="0">
                <a:latin typeface="Berlin Sans FB Demi" pitchFamily="34" charset="0"/>
                <a:cs typeface="Aharoni" pitchFamily="2" charset="-79"/>
              </a:rPr>
              <a:t>MABIT MUZDALIFAH</a:t>
            </a:r>
            <a:endParaRPr lang="en-US" sz="1600" dirty="0"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2952738" y="5429264"/>
            <a:ext cx="1428760" cy="928694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8463" tIns="49232" rIns="98463" bIns="49232" rtlCol="0" anchor="ctr"/>
          <a:lstStyle/>
          <a:p>
            <a:pPr algn="ctr"/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sz="1600" dirty="0" smtClean="0">
                <a:latin typeface="Berlin Sans FB Demi" pitchFamily="34" charset="0"/>
              </a:rPr>
              <a:t>MELONTAR JUMRAH AQABAH    </a:t>
            </a: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64" name="Rounded Rectangle 63"/>
          <p:cNvSpPr/>
          <p:nvPr/>
        </p:nvSpPr>
        <p:spPr>
          <a:xfrm>
            <a:off x="309530" y="5357826"/>
            <a:ext cx="1643074" cy="107157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8463" tIns="49232" rIns="98463" bIns="49232" rtlCol="0" anchor="ctr"/>
          <a:lstStyle/>
          <a:p>
            <a:pPr algn="ctr"/>
            <a:r>
              <a:rPr lang="en-US" dirty="0" smtClean="0">
                <a:latin typeface="Berlin Sans FB" pitchFamily="34" charset="0"/>
              </a:rPr>
              <a:t>CUKUR RAMBUT</a:t>
            </a:r>
          </a:p>
          <a:p>
            <a:pPr algn="ctr"/>
            <a:r>
              <a:rPr lang="en-US" sz="1600" dirty="0" smtClean="0">
                <a:latin typeface="Berlin Sans FB Demi" pitchFamily="34" charset="0"/>
              </a:rPr>
              <a:t>(TAHALLUL 1)</a:t>
            </a:r>
            <a:r>
              <a:rPr lang="en-US" dirty="0" smtClean="0">
                <a:latin typeface="Berlin Sans FB" pitchFamily="34" charset="0"/>
              </a:rPr>
              <a:t> 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167182" y="2643182"/>
            <a:ext cx="1222774" cy="1143008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8463" tIns="49232" rIns="98463" bIns="49232" rtlCol="0" anchor="ctr"/>
          <a:lstStyle/>
          <a:p>
            <a:pPr algn="ctr"/>
            <a:r>
              <a:rPr lang="en-US" dirty="0" err="1" smtClean="0">
                <a:latin typeface="Berlin Sans FB" pitchFamily="34" charset="0"/>
              </a:rPr>
              <a:t>Tawaf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Ifadlah</a:t>
            </a:r>
            <a:r>
              <a:rPr lang="en-US" dirty="0" smtClean="0">
                <a:latin typeface="Berlin Sans FB" pitchFamily="34" charset="0"/>
              </a:rPr>
              <a:t> (</a:t>
            </a:r>
            <a:r>
              <a:rPr lang="en-US" dirty="0" err="1" smtClean="0">
                <a:latin typeface="Berlin Sans FB" pitchFamily="34" charset="0"/>
              </a:rPr>
              <a:t>Haji</a:t>
            </a:r>
            <a:r>
              <a:rPr lang="en-US" dirty="0" smtClean="0">
                <a:latin typeface="Berlin Sans FB" pitchFamily="34" charset="0"/>
              </a:rPr>
              <a:t>)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309662" y="4499975"/>
            <a:ext cx="1867576" cy="714979"/>
          </a:xfrm>
          <a:prstGeom prst="rect">
            <a:avLst/>
          </a:prstGeom>
          <a:noFill/>
        </p:spPr>
        <p:txBody>
          <a:bodyPr wrap="none" lIns="98463" tIns="49232" rIns="98463" bIns="49232" rtlCol="0">
            <a:spAutoFit/>
          </a:bodyPr>
          <a:lstStyle/>
          <a:p>
            <a:r>
              <a:rPr lang="en-US" i="1" dirty="0" err="1" smtClean="0">
                <a:latin typeface="Berlin Sans FB" pitchFamily="34" charset="0"/>
              </a:rPr>
              <a:t>Bebas</a:t>
            </a:r>
            <a:r>
              <a:rPr lang="en-US" i="1" dirty="0" smtClean="0">
                <a:latin typeface="Berlin Sans FB" pitchFamily="34" charset="0"/>
              </a:rPr>
              <a:t> ! </a:t>
            </a:r>
            <a:r>
              <a:rPr lang="en-US" i="1" dirty="0" err="1" smtClean="0">
                <a:latin typeface="Berlin Sans FB" pitchFamily="34" charset="0"/>
              </a:rPr>
              <a:t>Kecuali</a:t>
            </a:r>
            <a:r>
              <a:rPr lang="en-US" i="1" dirty="0" smtClean="0">
                <a:latin typeface="Berlin Sans FB" pitchFamily="34" charset="0"/>
              </a:rPr>
              <a:t> </a:t>
            </a:r>
          </a:p>
          <a:p>
            <a:r>
              <a:rPr lang="en-US" i="1" dirty="0" err="1" smtClean="0">
                <a:latin typeface="Berlin Sans FB" pitchFamily="34" charset="0"/>
              </a:rPr>
              <a:t>Hub.Suami-istri</a:t>
            </a:r>
            <a:endParaRPr lang="en-US" i="1" dirty="0">
              <a:latin typeface="Berlin Sans FB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07988" y="4733520"/>
            <a:ext cx="3845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 Black" pitchFamily="34" charset="0"/>
              </a:rPr>
              <a:t> </a:t>
            </a:r>
            <a:r>
              <a:rPr lang="en-US" sz="1600" dirty="0" err="1" smtClean="0">
                <a:latin typeface="Arial Black" pitchFamily="34" charset="0"/>
              </a:rPr>
              <a:t>Tahallul</a:t>
            </a:r>
            <a:r>
              <a:rPr lang="en-US" sz="1600" dirty="0" smtClean="0">
                <a:latin typeface="Arial Black" pitchFamily="34" charset="0"/>
              </a:rPr>
              <a:t> 2 &amp; </a:t>
            </a:r>
            <a:r>
              <a:rPr lang="en-US" sz="1600" dirty="0" err="1" smtClean="0">
                <a:latin typeface="Arial Black" pitchFamily="34" charset="0"/>
                <a:cs typeface="Aharoni" pitchFamily="2" charset="-79"/>
              </a:rPr>
              <a:t>Bebas</a:t>
            </a:r>
            <a:r>
              <a:rPr lang="en-US" sz="1600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en-US" sz="1600" dirty="0" err="1" smtClean="0">
                <a:latin typeface="Arial Black" pitchFamily="34" charset="0"/>
                <a:cs typeface="Aharoni" pitchFamily="2" charset="-79"/>
              </a:rPr>
              <a:t>Tuntas</a:t>
            </a:r>
            <a:r>
              <a:rPr lang="en-US" sz="1600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en-US" sz="1600" dirty="0" err="1" smtClean="0">
                <a:latin typeface="Arial Black" pitchFamily="34" charset="0"/>
                <a:cs typeface="Aharoni" pitchFamily="2" charset="-79"/>
              </a:rPr>
              <a:t>Haji</a:t>
            </a:r>
            <a:r>
              <a:rPr lang="en-US" sz="1600" dirty="0" smtClean="0">
                <a:latin typeface="Arial Black" pitchFamily="34" charset="0"/>
                <a:cs typeface="Aharoni" pitchFamily="2" charset="-79"/>
              </a:rPr>
              <a:t> !</a:t>
            </a:r>
            <a:endParaRPr lang="en-US" sz="16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67645" y="2214554"/>
            <a:ext cx="1286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>
                <a:latin typeface="Arial Black" pitchFamily="34" charset="0"/>
                <a:cs typeface="Aharoni" pitchFamily="2" charset="-79"/>
              </a:rPr>
              <a:t>Bebas</a:t>
            </a:r>
            <a:r>
              <a:rPr lang="en-US" dirty="0" smtClean="0">
                <a:latin typeface="Arial Black" pitchFamily="34" charset="0"/>
                <a:cs typeface="Aharoni" pitchFamily="2" charset="-79"/>
              </a:rPr>
              <a:t> !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778" y="785794"/>
            <a:ext cx="1518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1. UMRAH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881959" y="2857496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Arial Rounded MT Bold" pitchFamily="34" charset="0"/>
              </a:rPr>
              <a:t>2. HAJI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809596" y="4593732"/>
            <a:ext cx="484632" cy="6926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38092" y="3357562"/>
            <a:ext cx="1500198" cy="100013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8463" tIns="49232" rIns="98463" bIns="49232" rtlCol="0" anchor="ctr"/>
          <a:lstStyle/>
          <a:p>
            <a:pPr algn="ctr"/>
            <a:r>
              <a:rPr lang="en-US" dirty="0" smtClean="0">
                <a:latin typeface="Berlin Sans FB" pitchFamily="34" charset="0"/>
              </a:rPr>
              <a:t> MABIT DI MINA        </a:t>
            </a:r>
            <a:r>
              <a:rPr lang="en-US" sz="1600" b="1" dirty="0" smtClean="0">
                <a:latin typeface="Arial Rounded MT Bold" pitchFamily="34" charset="0"/>
              </a:rPr>
              <a:t>(2/3 </a:t>
            </a:r>
            <a:r>
              <a:rPr lang="en-US" sz="1600" b="1" dirty="0" err="1" smtClean="0">
                <a:latin typeface="Arial Rounded MT Bold" pitchFamily="34" charset="0"/>
              </a:rPr>
              <a:t>Malam</a:t>
            </a:r>
            <a:r>
              <a:rPr lang="en-US" sz="1600" b="1" dirty="0" smtClean="0">
                <a:latin typeface="Arial Rounded MT Bold" pitchFamily="34" charset="0"/>
              </a:rPr>
              <a:t>)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809728" y="2643182"/>
            <a:ext cx="1571636" cy="928694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8463" tIns="49232" rIns="98463" bIns="49232" rtlCol="0" anchor="ctr"/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sz="1600" dirty="0" smtClean="0">
                <a:latin typeface="Arial Rounded MT Bold" pitchFamily="34" charset="0"/>
              </a:rPr>
              <a:t>MELONTAR  3 JUMRAH</a:t>
            </a:r>
            <a:r>
              <a:rPr lang="en-US" sz="1600" b="1" dirty="0" smtClean="0">
                <a:latin typeface="Berlin Sans FB" pitchFamily="34" charset="0"/>
              </a:rPr>
              <a:t> </a:t>
            </a:r>
            <a:r>
              <a:rPr lang="en-US" sz="1600" dirty="0" smtClean="0">
                <a:latin typeface="Berlin Sans FB" pitchFamily="34" charset="0"/>
              </a:rPr>
              <a:t>    </a:t>
            </a:r>
            <a:r>
              <a:rPr lang="en-US" sz="1600" b="1" dirty="0" smtClean="0">
                <a:latin typeface="Arial Rounded MT Bold" pitchFamily="34" charset="0"/>
              </a:rPr>
              <a:t>(2 / 3 </a:t>
            </a:r>
            <a:r>
              <a:rPr lang="en-US" sz="1600" b="1" dirty="0" err="1" smtClean="0">
                <a:latin typeface="Arial Rounded MT Bold" pitchFamily="34" charset="0"/>
              </a:rPr>
              <a:t>Hari</a:t>
            </a:r>
            <a:r>
              <a:rPr lang="en-US" sz="1600" b="1" dirty="0" smtClean="0">
                <a:latin typeface="Arial Rounded MT Bold" pitchFamily="34" charset="0"/>
              </a:rPr>
              <a:t>)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809596" y="27860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3452804" y="2857496"/>
            <a:ext cx="6926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5453065" y="3000372"/>
            <a:ext cx="764095" cy="428628"/>
          </a:xfrm>
          <a:prstGeom prst="rightArrow">
            <a:avLst>
              <a:gd name="adj1" fmla="val 6126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238886" y="2714620"/>
            <a:ext cx="1000132" cy="107157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8463" tIns="49232" rIns="98463" bIns="49232" rtlCol="0" anchor="ctr"/>
          <a:lstStyle/>
          <a:p>
            <a:pPr algn="ctr"/>
            <a:r>
              <a:rPr lang="en-US" dirty="0" smtClean="0">
                <a:latin typeface="Berlin Sans FB" pitchFamily="34" charset="0"/>
              </a:rPr>
              <a:t>SA’I</a:t>
            </a:r>
          </a:p>
          <a:p>
            <a:pPr algn="ctr"/>
            <a:r>
              <a:rPr lang="en-US" dirty="0" smtClean="0">
                <a:latin typeface="Berlin Sans FB" pitchFamily="34" charset="0"/>
              </a:rPr>
              <a:t>HAJI </a:t>
            </a:r>
            <a:endParaRPr lang="en-US" sz="1600" dirty="0">
              <a:latin typeface="Berlin Sans FB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03989" y="4386212"/>
            <a:ext cx="2260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Cukur</a:t>
            </a:r>
            <a:r>
              <a:rPr lang="en-US" b="1" dirty="0" smtClean="0"/>
              <a:t> </a:t>
            </a:r>
            <a:r>
              <a:rPr lang="en-US" b="1" dirty="0" err="1" smtClean="0"/>
              <a:t>Lagi</a:t>
            </a:r>
            <a:endParaRPr lang="en-US" b="1" dirty="0"/>
          </a:p>
        </p:txBody>
      </p:sp>
      <p:sp>
        <p:nvSpPr>
          <p:cNvPr id="44" name="Down Arrow 43"/>
          <p:cNvSpPr/>
          <p:nvPr/>
        </p:nvSpPr>
        <p:spPr>
          <a:xfrm>
            <a:off x="6524638" y="3929066"/>
            <a:ext cx="484632" cy="4783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024966" y="285728"/>
            <a:ext cx="348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3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68" y="142852"/>
            <a:ext cx="8929750" cy="857256"/>
          </a:xfrm>
        </p:spPr>
        <p:txBody>
          <a:bodyPr/>
          <a:lstStyle/>
          <a:p>
            <a:pPr algn="ctr"/>
            <a:r>
              <a:rPr lang="en-US" dirty="0" err="1" smtClean="0"/>
              <a:t>Embarkasi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06" y="1071546"/>
            <a:ext cx="9144064" cy="5643578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</a:rPr>
              <a:t>Perjalanan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</a:rPr>
              <a:t>Ke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 Surabaya,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</a:rPr>
              <a:t>Gembirakan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</a:rPr>
              <a:t>Hati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 Hal-Hal Yang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</a:rPr>
              <a:t>Ringan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 Agar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</a:rPr>
              <a:t>Tidak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</a:rPr>
              <a:t>Depresi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</a:rPr>
              <a:t>Atau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</a:rPr>
              <a:t>Stres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</a:rPr>
              <a:t>Perbanyak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</a:rPr>
              <a:t>Menjalin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</a:rPr>
              <a:t>Komunikasi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</a:rPr>
              <a:t>Kenalan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)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</a:rPr>
              <a:t>Rekan-Rekan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 Di Bus</a:t>
            </a:r>
          </a:p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Ikuti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Proses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Pemeriksaan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Dan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Administrasi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Di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Embarkasi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Tenang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Antre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Dan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Sabar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err="1" smtClean="0">
                <a:solidFill>
                  <a:srgbClr val="00B050"/>
                </a:solidFill>
              </a:rPr>
              <a:t>Gunting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Rambut</a:t>
            </a:r>
            <a:r>
              <a:rPr lang="en-US" sz="2800" dirty="0" smtClean="0">
                <a:solidFill>
                  <a:srgbClr val="00B050"/>
                </a:solidFill>
              </a:rPr>
              <a:t> (</a:t>
            </a:r>
            <a:r>
              <a:rPr lang="en-US" sz="2800" dirty="0" err="1" smtClean="0">
                <a:solidFill>
                  <a:srgbClr val="00B050"/>
                </a:solidFill>
              </a:rPr>
              <a:t>Bulu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Badan</a:t>
            </a:r>
            <a:r>
              <a:rPr lang="en-US" sz="2800" dirty="0" smtClean="0">
                <a:solidFill>
                  <a:srgbClr val="00B050"/>
                </a:solidFill>
              </a:rPr>
              <a:t>) Dan Kuku </a:t>
            </a:r>
            <a:r>
              <a:rPr lang="en-US" sz="2800" dirty="0" err="1" smtClean="0">
                <a:solidFill>
                  <a:srgbClr val="00B050"/>
                </a:solidFill>
              </a:rPr>
              <a:t>Diniatkan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Untuk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Persiapan</a:t>
            </a:r>
            <a:r>
              <a:rPr lang="en-US" sz="2800" dirty="0" smtClean="0">
                <a:solidFill>
                  <a:srgbClr val="00B050"/>
                </a:solidFill>
              </a:rPr>
              <a:t> Ihram </a:t>
            </a:r>
            <a:r>
              <a:rPr lang="en-US" sz="2800" dirty="0" err="1" smtClean="0">
                <a:solidFill>
                  <a:srgbClr val="00B050"/>
                </a:solidFill>
              </a:rPr>
              <a:t>Umrah</a:t>
            </a:r>
            <a:r>
              <a:rPr lang="en-US" sz="2800" dirty="0" smtClean="0">
                <a:solidFill>
                  <a:srgbClr val="00B050"/>
                </a:solidFill>
              </a:rPr>
              <a:t>. </a:t>
            </a:r>
            <a:r>
              <a:rPr lang="en-US" sz="2800" dirty="0" err="1" smtClean="0">
                <a:solidFill>
                  <a:srgbClr val="00B050"/>
                </a:solidFill>
              </a:rPr>
              <a:t>Baju</a:t>
            </a:r>
            <a:r>
              <a:rPr lang="en-US" sz="2800" dirty="0" smtClean="0">
                <a:solidFill>
                  <a:srgbClr val="00B050"/>
                </a:solidFill>
              </a:rPr>
              <a:t> Ihram </a:t>
            </a:r>
            <a:r>
              <a:rPr lang="en-US" sz="2800" dirty="0" err="1" smtClean="0">
                <a:solidFill>
                  <a:srgbClr val="00B050"/>
                </a:solidFill>
              </a:rPr>
              <a:t>Disimpan</a:t>
            </a:r>
            <a:r>
              <a:rPr lang="en-US" sz="2800" dirty="0" smtClean="0">
                <a:solidFill>
                  <a:srgbClr val="00B050"/>
                </a:solidFill>
              </a:rPr>
              <a:t> Di </a:t>
            </a:r>
            <a:r>
              <a:rPr lang="en-US" sz="2800" dirty="0" err="1" smtClean="0">
                <a:solidFill>
                  <a:srgbClr val="00B050"/>
                </a:solidFill>
              </a:rPr>
              <a:t>Tas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Tentengan</a:t>
            </a:r>
            <a:endParaRPr lang="en-US" sz="2800" dirty="0" smtClean="0"/>
          </a:p>
          <a:p>
            <a:r>
              <a:rPr lang="en-US" sz="2800" dirty="0" err="1" smtClean="0">
                <a:solidFill>
                  <a:srgbClr val="7030A0"/>
                </a:solidFill>
              </a:rPr>
              <a:t>Naik</a:t>
            </a:r>
            <a:r>
              <a:rPr lang="en-US" sz="2800" dirty="0" smtClean="0">
                <a:solidFill>
                  <a:srgbClr val="7030A0"/>
                </a:solidFill>
              </a:rPr>
              <a:t> Bus Dan </a:t>
            </a:r>
            <a:r>
              <a:rPr lang="en-US" sz="2800" dirty="0" err="1" smtClean="0">
                <a:solidFill>
                  <a:srgbClr val="7030A0"/>
                </a:solidFill>
              </a:rPr>
              <a:t>Pesawat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Bacalah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Do’a</a:t>
            </a:r>
            <a:r>
              <a:rPr lang="en-US" sz="2800" dirty="0" smtClean="0"/>
              <a:t>.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Di </a:t>
            </a:r>
            <a:r>
              <a:rPr lang="en-US" sz="2800" dirty="0" err="1" smtClean="0">
                <a:solidFill>
                  <a:schemeClr val="tx2"/>
                </a:solidFill>
              </a:rPr>
              <a:t>Dalam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Pesawat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Makan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Minum</a:t>
            </a:r>
            <a:r>
              <a:rPr lang="en-US" sz="2800" dirty="0" smtClean="0">
                <a:solidFill>
                  <a:schemeClr val="tx2"/>
                </a:solidFill>
              </a:rPr>
              <a:t> &amp; </a:t>
            </a:r>
            <a:r>
              <a:rPr lang="en-US" sz="2800" dirty="0" err="1" smtClean="0">
                <a:solidFill>
                  <a:schemeClr val="tx2"/>
                </a:solidFill>
              </a:rPr>
              <a:t>Istirahatlah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Dengan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Cukup</a:t>
            </a:r>
            <a:r>
              <a:rPr lang="en-US" sz="2800" dirty="0" smtClean="0">
                <a:solidFill>
                  <a:schemeClr val="tx2"/>
                </a:solidFill>
              </a:rPr>
              <a:t>. (</a:t>
            </a:r>
            <a:r>
              <a:rPr lang="en-US" sz="2800" dirty="0" err="1" smtClean="0">
                <a:solidFill>
                  <a:schemeClr val="tx2"/>
                </a:solidFill>
              </a:rPr>
              <a:t>Salat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Zuhur</a:t>
            </a:r>
            <a:r>
              <a:rPr lang="en-US" sz="2800" dirty="0" smtClean="0">
                <a:solidFill>
                  <a:schemeClr val="tx2"/>
                </a:solidFill>
              </a:rPr>
              <a:t> Dan </a:t>
            </a:r>
            <a:r>
              <a:rPr lang="en-US" sz="2800" dirty="0" err="1" smtClean="0">
                <a:solidFill>
                  <a:schemeClr val="tx2"/>
                </a:solidFill>
              </a:rPr>
              <a:t>Ashar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Kerjakan</a:t>
            </a:r>
            <a:r>
              <a:rPr lang="en-US" sz="2800" dirty="0" smtClean="0">
                <a:solidFill>
                  <a:schemeClr val="tx2"/>
                </a:solidFill>
              </a:rPr>
              <a:t> Di King Abdul Aziz) </a:t>
            </a:r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35294" y="500042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214338"/>
            <a:ext cx="9029732" cy="1154098"/>
          </a:xfrm>
        </p:spPr>
        <p:txBody>
          <a:bodyPr/>
          <a:lstStyle/>
          <a:p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King A. Aziz &amp; Ihram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Umrah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16" y="857232"/>
            <a:ext cx="9739346" cy="5929330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err="1" smtClean="0">
                <a:solidFill>
                  <a:srgbClr val="00B050"/>
                </a:solidFill>
                <a:ea typeface="Verdana" pitchFamily="34" charset="0"/>
                <a:cs typeface="Aharoni" pitchFamily="2" charset="-79"/>
              </a:rPr>
              <a:t>Ikuti</a:t>
            </a:r>
            <a:r>
              <a:rPr lang="en-US" sz="9600" dirty="0" smtClean="0">
                <a:solidFill>
                  <a:srgbClr val="00B050"/>
                </a:solidFill>
                <a:ea typeface="Verdana" pitchFamily="34" charset="0"/>
                <a:cs typeface="Aharoni" pitchFamily="2" charset="-79"/>
              </a:rPr>
              <a:t> </a:t>
            </a:r>
            <a:r>
              <a:rPr lang="en-US" sz="9600" dirty="0" err="1" smtClean="0">
                <a:solidFill>
                  <a:srgbClr val="00B050"/>
                </a:solidFill>
                <a:ea typeface="Verdana" pitchFamily="34" charset="0"/>
                <a:cs typeface="Aharoni" pitchFamily="2" charset="-79"/>
              </a:rPr>
              <a:t>Pemeriksaan</a:t>
            </a:r>
            <a:r>
              <a:rPr lang="en-US" sz="9600" dirty="0" smtClean="0">
                <a:solidFill>
                  <a:srgbClr val="00B050"/>
                </a:solidFill>
                <a:ea typeface="Verdana" pitchFamily="34" charset="0"/>
                <a:cs typeface="Aharoni" pitchFamily="2" charset="-79"/>
              </a:rPr>
              <a:t> </a:t>
            </a:r>
            <a:r>
              <a:rPr lang="en-US" sz="9600" dirty="0" err="1" smtClean="0">
                <a:solidFill>
                  <a:srgbClr val="00B050"/>
                </a:solidFill>
                <a:ea typeface="Verdana" pitchFamily="34" charset="0"/>
                <a:cs typeface="Aharoni" pitchFamily="2" charset="-79"/>
              </a:rPr>
              <a:t>Paspor</a:t>
            </a:r>
            <a:r>
              <a:rPr lang="en-US" sz="9600" dirty="0" smtClean="0">
                <a:solidFill>
                  <a:srgbClr val="00B050"/>
                </a:solidFill>
                <a:ea typeface="Verdana" pitchFamily="34" charset="0"/>
                <a:cs typeface="Aharoni" pitchFamily="2" charset="-79"/>
              </a:rPr>
              <a:t> Dan </a:t>
            </a:r>
            <a:r>
              <a:rPr lang="en-US" sz="9600" dirty="0" err="1" smtClean="0">
                <a:solidFill>
                  <a:srgbClr val="00B050"/>
                </a:solidFill>
                <a:ea typeface="Verdana" pitchFamily="34" charset="0"/>
                <a:cs typeface="Aharoni" pitchFamily="2" charset="-79"/>
              </a:rPr>
              <a:t>Barang</a:t>
            </a:r>
            <a:r>
              <a:rPr lang="en-US" sz="9600" dirty="0" smtClean="0">
                <a:solidFill>
                  <a:srgbClr val="00B050"/>
                </a:solidFill>
                <a:ea typeface="Verdana" pitchFamily="34" charset="0"/>
                <a:cs typeface="Aharoni" pitchFamily="2" charset="-79"/>
              </a:rPr>
              <a:t> </a:t>
            </a:r>
            <a:r>
              <a:rPr lang="en-US" sz="9600" dirty="0" err="1" smtClean="0">
                <a:solidFill>
                  <a:srgbClr val="00B050"/>
                </a:solidFill>
                <a:ea typeface="Verdana" pitchFamily="34" charset="0"/>
                <a:cs typeface="Aharoni" pitchFamily="2" charset="-79"/>
              </a:rPr>
              <a:t>Dengan</a:t>
            </a:r>
            <a:r>
              <a:rPr lang="en-US" sz="9600" dirty="0" smtClean="0">
                <a:solidFill>
                  <a:srgbClr val="00B050"/>
                </a:solidFill>
                <a:ea typeface="Verdana" pitchFamily="34" charset="0"/>
                <a:cs typeface="Aharoni" pitchFamily="2" charset="-79"/>
              </a:rPr>
              <a:t> </a:t>
            </a:r>
            <a:r>
              <a:rPr lang="en-US" sz="9600" dirty="0" err="1" smtClean="0">
                <a:solidFill>
                  <a:srgbClr val="00B050"/>
                </a:solidFill>
                <a:ea typeface="Verdana" pitchFamily="34" charset="0"/>
                <a:cs typeface="Aharoni" pitchFamily="2" charset="-79"/>
              </a:rPr>
              <a:t>Antre</a:t>
            </a:r>
            <a:r>
              <a:rPr lang="en-US" sz="9600" dirty="0" smtClean="0">
                <a:solidFill>
                  <a:srgbClr val="00B050"/>
                </a:solidFill>
                <a:ea typeface="Verdana" pitchFamily="34" charset="0"/>
                <a:cs typeface="Aharoni" pitchFamily="2" charset="-79"/>
              </a:rPr>
              <a:t> Dan </a:t>
            </a:r>
            <a:r>
              <a:rPr lang="en-US" sz="9600" dirty="0" err="1" smtClean="0">
                <a:solidFill>
                  <a:srgbClr val="00B050"/>
                </a:solidFill>
                <a:ea typeface="Verdana" pitchFamily="34" charset="0"/>
                <a:cs typeface="Aharoni" pitchFamily="2" charset="-79"/>
              </a:rPr>
              <a:t>Sabar</a:t>
            </a:r>
            <a:endParaRPr lang="en-US" sz="9600" dirty="0" smtClean="0">
              <a:solidFill>
                <a:srgbClr val="00B050"/>
              </a:solidFill>
              <a:ea typeface="Verdana" pitchFamily="34" charset="0"/>
              <a:cs typeface="Aharoni" pitchFamily="2" charset="-79"/>
            </a:endParaRPr>
          </a:p>
          <a:p>
            <a:r>
              <a:rPr lang="en-US" sz="9600" dirty="0" err="1" smtClean="0">
                <a:solidFill>
                  <a:srgbClr val="FF0000"/>
                </a:solidFill>
                <a:ea typeface="Verdana" pitchFamily="34" charset="0"/>
                <a:cs typeface="Aharoni" pitchFamily="2" charset="-79"/>
              </a:rPr>
              <a:t>Pastikan</a:t>
            </a:r>
            <a:r>
              <a:rPr lang="en-US" sz="9600" dirty="0" smtClean="0">
                <a:solidFill>
                  <a:srgbClr val="FF0000"/>
                </a:solidFill>
                <a:ea typeface="Verdana" pitchFamily="34" charset="0"/>
                <a:cs typeface="Aharoni" pitchFamily="2" charset="-79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ea typeface="Verdana" pitchFamily="34" charset="0"/>
                <a:cs typeface="Aharoni" pitchFamily="2" charset="-79"/>
              </a:rPr>
              <a:t>Barang</a:t>
            </a:r>
            <a:r>
              <a:rPr lang="en-US" sz="9600" dirty="0" smtClean="0">
                <a:solidFill>
                  <a:srgbClr val="FF0000"/>
                </a:solidFill>
                <a:ea typeface="Verdana" pitchFamily="34" charset="0"/>
                <a:cs typeface="Aharoni" pitchFamily="2" charset="-79"/>
              </a:rPr>
              <a:t> Yang </a:t>
            </a:r>
            <a:r>
              <a:rPr lang="en-US" sz="9600" dirty="0" err="1" smtClean="0">
                <a:solidFill>
                  <a:srgbClr val="FF0000"/>
                </a:solidFill>
                <a:ea typeface="Verdana" pitchFamily="34" charset="0"/>
                <a:cs typeface="Aharoni" pitchFamily="2" charset="-79"/>
              </a:rPr>
              <a:t>Dibawa</a:t>
            </a:r>
            <a:r>
              <a:rPr lang="en-US" sz="9600" dirty="0" smtClean="0">
                <a:solidFill>
                  <a:srgbClr val="FF0000"/>
                </a:solidFill>
                <a:ea typeface="Verdana" pitchFamily="34" charset="0"/>
                <a:cs typeface="Aharoni" pitchFamily="2" charset="-79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ea typeface="Verdana" pitchFamily="34" charset="0"/>
                <a:cs typeface="Aharoni" pitchFamily="2" charset="-79"/>
              </a:rPr>
              <a:t>Sudah</a:t>
            </a:r>
            <a:r>
              <a:rPr lang="en-US" sz="9600" dirty="0" smtClean="0">
                <a:solidFill>
                  <a:srgbClr val="FF0000"/>
                </a:solidFill>
                <a:ea typeface="Verdana" pitchFamily="34" charset="0"/>
                <a:cs typeface="Aharoni" pitchFamily="2" charset="-79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ea typeface="Verdana" pitchFamily="34" charset="0"/>
                <a:cs typeface="Aharoni" pitchFamily="2" charset="-79"/>
              </a:rPr>
              <a:t>Lengkap</a:t>
            </a:r>
            <a:endParaRPr lang="en-US" sz="9600" dirty="0" smtClean="0">
              <a:solidFill>
                <a:srgbClr val="FF0000"/>
              </a:solidFill>
              <a:ea typeface="Verdana" pitchFamily="34" charset="0"/>
              <a:cs typeface="Aharoni" pitchFamily="2" charset="-79"/>
            </a:endParaRPr>
          </a:p>
          <a:p>
            <a:r>
              <a:rPr lang="en-US" sz="9600" dirty="0" err="1" smtClean="0">
                <a:solidFill>
                  <a:schemeClr val="accent4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Mandi</a:t>
            </a:r>
            <a:r>
              <a:rPr lang="en-US" sz="9600" dirty="0" smtClean="0">
                <a:solidFill>
                  <a:schemeClr val="accent4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 </a:t>
            </a:r>
            <a:r>
              <a:rPr lang="en-US" sz="9600" dirty="0" err="1" smtClean="0">
                <a:solidFill>
                  <a:schemeClr val="accent4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Sunnah</a:t>
            </a:r>
            <a:r>
              <a:rPr lang="en-US" sz="9600" dirty="0" smtClean="0">
                <a:solidFill>
                  <a:schemeClr val="accent4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 Ihram </a:t>
            </a:r>
            <a:r>
              <a:rPr lang="en-US" sz="9600" dirty="0" err="1" smtClean="0">
                <a:solidFill>
                  <a:schemeClr val="accent4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Umrah</a:t>
            </a:r>
            <a:r>
              <a:rPr lang="en-US" sz="9600" dirty="0" smtClean="0">
                <a:solidFill>
                  <a:schemeClr val="accent4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, </a:t>
            </a:r>
            <a:r>
              <a:rPr lang="en-US" sz="9600" dirty="0" err="1" smtClean="0">
                <a:solidFill>
                  <a:schemeClr val="accent4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Berwudlu’lah</a:t>
            </a:r>
            <a:r>
              <a:rPr lang="en-US" sz="9600" dirty="0" smtClean="0">
                <a:solidFill>
                  <a:schemeClr val="accent4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 Serta </a:t>
            </a:r>
            <a:r>
              <a:rPr lang="en-US" sz="8000" dirty="0" err="1" smtClean="0">
                <a:solidFill>
                  <a:schemeClr val="accent4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B</a:t>
            </a:r>
            <a:r>
              <a:rPr lang="en-US" sz="9600" dirty="0" err="1" smtClean="0">
                <a:solidFill>
                  <a:schemeClr val="accent4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erpakaian</a:t>
            </a:r>
            <a:r>
              <a:rPr lang="en-US" sz="9600" dirty="0" smtClean="0">
                <a:solidFill>
                  <a:schemeClr val="accent4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 </a:t>
            </a:r>
            <a:r>
              <a:rPr lang="en-US" sz="9600" dirty="0" err="1" smtClean="0">
                <a:solidFill>
                  <a:schemeClr val="accent4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Ihramlah</a:t>
            </a:r>
            <a:r>
              <a:rPr lang="en-US" sz="9600" dirty="0" smtClean="0">
                <a:solidFill>
                  <a:schemeClr val="accent4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  (</a:t>
            </a:r>
            <a:r>
              <a:rPr lang="en-US" sz="9600" dirty="0" err="1" smtClean="0">
                <a:solidFill>
                  <a:schemeClr val="accent4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Lepaskan</a:t>
            </a:r>
            <a:r>
              <a:rPr lang="en-US" sz="9600" dirty="0" smtClean="0">
                <a:solidFill>
                  <a:schemeClr val="accent4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 </a:t>
            </a:r>
            <a:r>
              <a:rPr lang="en-US" sz="9600" dirty="0" err="1" smtClean="0">
                <a:solidFill>
                  <a:schemeClr val="accent4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Pakaian</a:t>
            </a:r>
            <a:r>
              <a:rPr lang="en-US" sz="9600" dirty="0" smtClean="0">
                <a:solidFill>
                  <a:schemeClr val="accent4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 Lain). </a:t>
            </a:r>
            <a:r>
              <a:rPr lang="en-US" sz="9600" dirty="0" err="1" smtClean="0">
                <a:solidFill>
                  <a:schemeClr val="accent4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Sunnah</a:t>
            </a:r>
            <a:r>
              <a:rPr lang="en-US" sz="9600" dirty="0" smtClean="0">
                <a:solidFill>
                  <a:schemeClr val="accent4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 </a:t>
            </a:r>
            <a:r>
              <a:rPr lang="en-US" sz="9600" dirty="0" err="1" smtClean="0">
                <a:solidFill>
                  <a:schemeClr val="accent4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Memakai</a:t>
            </a:r>
            <a:r>
              <a:rPr lang="en-US" sz="9600" dirty="0" smtClean="0">
                <a:solidFill>
                  <a:schemeClr val="accent4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 </a:t>
            </a:r>
            <a:r>
              <a:rPr lang="en-US" sz="9600" dirty="0" err="1" smtClean="0">
                <a:solidFill>
                  <a:schemeClr val="accent4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Wewangian</a:t>
            </a:r>
            <a:r>
              <a:rPr lang="en-US" sz="9600" dirty="0" smtClean="0">
                <a:solidFill>
                  <a:schemeClr val="accent4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 </a:t>
            </a:r>
            <a:r>
              <a:rPr lang="en-US" sz="9600" smtClean="0">
                <a:solidFill>
                  <a:schemeClr val="accent4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(Jangan di pakaian ihrom).</a:t>
            </a:r>
            <a:endParaRPr lang="en-US" sz="9600" dirty="0" smtClean="0">
              <a:solidFill>
                <a:schemeClr val="accent4">
                  <a:lumMod val="50000"/>
                </a:schemeClr>
              </a:solidFill>
              <a:ea typeface="Verdana" pitchFamily="34" charset="0"/>
              <a:cs typeface="Aharoni" pitchFamily="2" charset="-79"/>
            </a:endParaRPr>
          </a:p>
          <a:p>
            <a:r>
              <a:rPr lang="en-US" sz="9600" smtClean="0">
                <a:ea typeface="Verdana" pitchFamily="34" charset="0"/>
                <a:cs typeface="Aharoni" pitchFamily="2" charset="-79"/>
              </a:rPr>
              <a:t>Lakukan 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Salat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 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Zuhur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  &amp; 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Ashar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  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Dijama’-Qashar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 (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Gabung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, 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Dua-Dua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)</a:t>
            </a:r>
          </a:p>
          <a:p>
            <a:r>
              <a:rPr lang="en-US" sz="9600" dirty="0" err="1" smtClean="0">
                <a:solidFill>
                  <a:srgbClr val="7030A0"/>
                </a:solidFill>
                <a:ea typeface="Verdana" pitchFamily="34" charset="0"/>
                <a:cs typeface="Aharoni" pitchFamily="2" charset="-79"/>
              </a:rPr>
              <a:t>Salat</a:t>
            </a:r>
            <a:r>
              <a:rPr lang="en-US" sz="9600" dirty="0" smtClean="0">
                <a:solidFill>
                  <a:srgbClr val="7030A0"/>
                </a:solidFill>
                <a:ea typeface="Verdana" pitchFamily="34" charset="0"/>
                <a:cs typeface="Aharoni" pitchFamily="2" charset="-79"/>
              </a:rPr>
              <a:t>  </a:t>
            </a:r>
            <a:r>
              <a:rPr lang="en-US" sz="9600" dirty="0" err="1" smtClean="0">
                <a:solidFill>
                  <a:srgbClr val="7030A0"/>
                </a:solidFill>
                <a:ea typeface="Verdana" pitchFamily="34" charset="0"/>
                <a:cs typeface="Aharoni" pitchFamily="2" charset="-79"/>
              </a:rPr>
              <a:t>Sunnat</a:t>
            </a:r>
            <a:r>
              <a:rPr lang="en-US" sz="9600" dirty="0" smtClean="0">
                <a:solidFill>
                  <a:srgbClr val="7030A0"/>
                </a:solidFill>
                <a:ea typeface="Verdana" pitchFamily="34" charset="0"/>
                <a:cs typeface="Aharoni" pitchFamily="2" charset="-79"/>
              </a:rPr>
              <a:t>  Ihram 2 </a:t>
            </a:r>
            <a:r>
              <a:rPr lang="en-US" sz="9600" dirty="0" err="1" smtClean="0">
                <a:solidFill>
                  <a:srgbClr val="7030A0"/>
                </a:solidFill>
                <a:ea typeface="Verdana" pitchFamily="34" charset="0"/>
                <a:cs typeface="Aharoni" pitchFamily="2" charset="-79"/>
              </a:rPr>
              <a:t>Raka’at</a:t>
            </a:r>
            <a:r>
              <a:rPr lang="en-US" sz="9600" dirty="0" smtClean="0">
                <a:solidFill>
                  <a:srgbClr val="7030A0"/>
                </a:solidFill>
                <a:ea typeface="Verdana" pitchFamily="34" charset="0"/>
                <a:cs typeface="Aharoni" pitchFamily="2" charset="-79"/>
              </a:rPr>
              <a:t> (1. S. Al-</a:t>
            </a:r>
            <a:r>
              <a:rPr lang="en-US" sz="9600" dirty="0" err="1" smtClean="0">
                <a:solidFill>
                  <a:srgbClr val="7030A0"/>
                </a:solidFill>
                <a:ea typeface="Verdana" pitchFamily="34" charset="0"/>
                <a:cs typeface="Aharoni" pitchFamily="2" charset="-79"/>
              </a:rPr>
              <a:t>Kafirun</a:t>
            </a:r>
            <a:r>
              <a:rPr lang="en-US" sz="9600" dirty="0" smtClean="0">
                <a:solidFill>
                  <a:srgbClr val="7030A0"/>
                </a:solidFill>
                <a:ea typeface="Verdana" pitchFamily="34" charset="0"/>
                <a:cs typeface="Aharoni" pitchFamily="2" charset="-79"/>
              </a:rPr>
              <a:t>, 2. S. Al-</a:t>
            </a:r>
            <a:r>
              <a:rPr lang="en-US" sz="9600" dirty="0" err="1" smtClean="0">
                <a:solidFill>
                  <a:srgbClr val="7030A0"/>
                </a:solidFill>
                <a:ea typeface="Verdana" pitchFamily="34" charset="0"/>
                <a:cs typeface="Aharoni" pitchFamily="2" charset="-79"/>
              </a:rPr>
              <a:t>Ikhlas</a:t>
            </a:r>
            <a:r>
              <a:rPr lang="en-US" sz="9600" dirty="0" smtClean="0">
                <a:solidFill>
                  <a:srgbClr val="7030A0"/>
                </a:solidFill>
                <a:ea typeface="Verdana" pitchFamily="34" charset="0"/>
                <a:cs typeface="Aharoni" pitchFamily="2" charset="-79"/>
              </a:rPr>
              <a:t>)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 </a:t>
            </a:r>
          </a:p>
          <a:p>
            <a:r>
              <a:rPr lang="en-US" sz="9600" dirty="0" err="1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Lanjutkan</a:t>
            </a:r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 </a:t>
            </a:r>
            <a:r>
              <a:rPr lang="en-US" sz="9600" dirty="0" err="1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Berniat</a:t>
            </a:r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 Ihram </a:t>
            </a:r>
            <a:r>
              <a:rPr lang="en-US" sz="9600" dirty="0" err="1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Umrah</a:t>
            </a:r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, </a:t>
            </a:r>
            <a:r>
              <a:rPr lang="en-US" sz="9600" dirty="0" err="1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Ucapkan</a:t>
            </a:r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: </a:t>
            </a:r>
            <a:r>
              <a:rPr lang="en-US" sz="9600" b="1" i="1" dirty="0" err="1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Labbaikallahumma</a:t>
            </a:r>
            <a:r>
              <a:rPr lang="en-US" sz="9600" b="1" i="1" dirty="0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 </a:t>
            </a:r>
            <a:r>
              <a:rPr lang="en-US" sz="9600" b="1" i="1" dirty="0" err="1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Umratan</a:t>
            </a:r>
            <a:r>
              <a:rPr lang="en-US" sz="9600" b="1" i="1" dirty="0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 </a:t>
            </a:r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(</a:t>
            </a:r>
            <a:r>
              <a:rPr lang="en-US" sz="9600" dirty="0" err="1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Aku</a:t>
            </a:r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 </a:t>
            </a:r>
            <a:r>
              <a:rPr lang="en-US" sz="9600" dirty="0" err="1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Penuhi</a:t>
            </a:r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 </a:t>
            </a:r>
            <a:r>
              <a:rPr lang="en-US" sz="9600" dirty="0" err="1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Panggilan</a:t>
            </a:r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-Mu </a:t>
            </a:r>
            <a:r>
              <a:rPr lang="en-US" sz="9600" dirty="0" err="1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Wahai</a:t>
            </a:r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 Allah </a:t>
            </a:r>
            <a:r>
              <a:rPr lang="en-US" sz="9600" dirty="0" err="1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Untuk</a:t>
            </a:r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 </a:t>
            </a:r>
            <a:r>
              <a:rPr lang="en-US" sz="9600" dirty="0" err="1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Mengerjakan</a:t>
            </a:r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 </a:t>
            </a:r>
            <a:r>
              <a:rPr lang="en-US" sz="9600" dirty="0" err="1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Umrah</a:t>
            </a:r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)</a:t>
            </a:r>
            <a:r>
              <a:rPr lang="en-US" sz="9600" i="1" dirty="0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.</a:t>
            </a:r>
            <a:r>
              <a:rPr lang="en-US" sz="9600" b="1" dirty="0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ea typeface="Verdana" pitchFamily="34" charset="0"/>
                <a:cs typeface="Aharoni" pitchFamily="2" charset="-79"/>
              </a:rPr>
              <a:t>Pantangan</a:t>
            </a:r>
            <a:r>
              <a:rPr lang="en-US" sz="9600" b="1" dirty="0" smtClean="0">
                <a:solidFill>
                  <a:srgbClr val="FF0000"/>
                </a:solidFill>
                <a:ea typeface="Verdana" pitchFamily="34" charset="0"/>
                <a:cs typeface="Aharoni" pitchFamily="2" charset="-79"/>
              </a:rPr>
              <a:t> Ihram </a:t>
            </a:r>
            <a:r>
              <a:rPr lang="en-US" sz="9600" b="1" dirty="0" err="1" smtClean="0">
                <a:solidFill>
                  <a:srgbClr val="FF0000"/>
                </a:solidFill>
                <a:ea typeface="Verdana" pitchFamily="34" charset="0"/>
                <a:cs typeface="Aharoni" pitchFamily="2" charset="-79"/>
              </a:rPr>
              <a:t>Mulai</a:t>
            </a:r>
            <a:r>
              <a:rPr lang="en-US" sz="9600" b="1" dirty="0" smtClean="0">
                <a:solidFill>
                  <a:srgbClr val="FF0000"/>
                </a:solidFill>
                <a:ea typeface="Verdana" pitchFamily="34" charset="0"/>
                <a:cs typeface="Aharoni" pitchFamily="2" charset="-79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ea typeface="Verdana" pitchFamily="34" charset="0"/>
                <a:cs typeface="Aharoni" pitchFamily="2" charset="-79"/>
              </a:rPr>
              <a:t>Berlaku</a:t>
            </a:r>
            <a:r>
              <a:rPr lang="en-US" sz="9600" b="1" dirty="0" smtClean="0">
                <a:solidFill>
                  <a:srgbClr val="FF0000"/>
                </a:solidFill>
                <a:ea typeface="Verdana" pitchFamily="34" charset="0"/>
                <a:cs typeface="Aharoni" pitchFamily="2" charset="-79"/>
              </a:rPr>
              <a:t>!</a:t>
            </a:r>
            <a:endParaRPr lang="en-US" sz="9600" i="1" dirty="0" smtClean="0">
              <a:solidFill>
                <a:srgbClr val="FF0000"/>
              </a:solidFill>
              <a:ea typeface="Verdana" pitchFamily="34" charset="0"/>
              <a:cs typeface="Aharoni" pitchFamily="2" charset="-79"/>
            </a:endParaRPr>
          </a:p>
          <a:p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Bertalbiyahlah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,  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Berbaris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 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Tertib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 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Menuju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 Bus 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Ke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 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Mekkah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 &amp; 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Berdo’a</a:t>
            </a:r>
            <a:endParaRPr lang="en-US" sz="9600" dirty="0" smtClean="0">
              <a:ea typeface="Verdana" pitchFamily="34" charset="0"/>
              <a:cs typeface="Aharoni" pitchFamily="2" charset="-79"/>
            </a:endParaRPr>
          </a:p>
          <a:p>
            <a:r>
              <a:rPr lang="en-US" sz="9600" dirty="0" err="1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Lihat</a:t>
            </a:r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 </a:t>
            </a:r>
            <a:r>
              <a:rPr lang="en-US" sz="9600" dirty="0" err="1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Pemandangan</a:t>
            </a:r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 &amp; </a:t>
            </a:r>
            <a:r>
              <a:rPr lang="en-US" sz="9600" dirty="0" err="1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Merenunginya</a:t>
            </a:r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. </a:t>
            </a:r>
            <a:r>
              <a:rPr lang="en-US" sz="9600" dirty="0" err="1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Melihat</a:t>
            </a:r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 </a:t>
            </a:r>
            <a:r>
              <a:rPr lang="en-US" sz="9600" dirty="0" err="1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Tapal</a:t>
            </a:r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 Batas Kota </a:t>
            </a:r>
            <a:r>
              <a:rPr lang="en-US" sz="9600" dirty="0" err="1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Mekkah</a:t>
            </a:r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, </a:t>
            </a:r>
            <a:r>
              <a:rPr lang="en-US" sz="9600" dirty="0" err="1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Berdo’alah</a:t>
            </a:r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. (</a:t>
            </a:r>
            <a:r>
              <a:rPr lang="en-US" sz="9600" dirty="0" err="1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Ingat</a:t>
            </a:r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 </a:t>
            </a:r>
            <a:r>
              <a:rPr lang="en-US" sz="9600" dirty="0" err="1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Perjuangan</a:t>
            </a:r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 </a:t>
            </a:r>
            <a:r>
              <a:rPr lang="en-US" sz="9600" dirty="0" err="1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Nabi</a:t>
            </a:r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 &amp; Para </a:t>
            </a:r>
            <a:r>
              <a:rPr lang="en-US" sz="9600" dirty="0" err="1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Sahabat</a:t>
            </a:r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Aharoni" pitchFamily="2" charset="-79"/>
              </a:rPr>
              <a:t>)</a:t>
            </a:r>
          </a:p>
          <a:p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Mekkah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 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Adalah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 Kota 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Suci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, Kita 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Harus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 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Menghormati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 Dan 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Bersikap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 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Terhormat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 Di Kota 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Suci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 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Ini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. 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Perbanyak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 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Talbiyah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, 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Zikir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 Serta 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Merenungi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 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Kebesaran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 Allah, 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Baitullah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, Kota 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Mekkah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 Serta 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Syiar-Syiar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 Yang 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Ada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 Di Tanah Al-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Haram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 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Ini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…(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Jangan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 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Lewatkan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 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Saat-Saat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 Paling 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Berkesan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 Dan 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Menakjubkan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 </a:t>
            </a:r>
            <a:r>
              <a:rPr lang="en-US" sz="9600" dirty="0" err="1" smtClean="0">
                <a:ea typeface="Verdana" pitchFamily="34" charset="0"/>
                <a:cs typeface="Aharoni" pitchFamily="2" charset="-79"/>
              </a:rPr>
              <a:t>Ini</a:t>
            </a:r>
            <a:r>
              <a:rPr lang="en-US" sz="9600" dirty="0" smtClean="0">
                <a:ea typeface="Verdana" pitchFamily="34" charset="0"/>
                <a:cs typeface="Aharoni" pitchFamily="2" charset="-79"/>
              </a:rPr>
              <a:t>) </a:t>
            </a:r>
          </a:p>
          <a:p>
            <a:pPr>
              <a:buNone/>
            </a:pPr>
            <a:r>
              <a:rPr lang="en-US" sz="9600" dirty="0" smtClean="0">
                <a:ea typeface="Verdana" pitchFamily="34" charset="0"/>
                <a:cs typeface="Aharoni" pitchFamily="2" charset="-79"/>
              </a:rPr>
              <a:t> </a:t>
            </a:r>
          </a:p>
          <a:p>
            <a:pPr>
              <a:buNone/>
            </a:pPr>
            <a:endParaRPr lang="en-US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67842" y="142852"/>
            <a:ext cx="352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5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95300" y="472440"/>
            <a:ext cx="8915400" cy="828675"/>
          </a:xfrm>
        </p:spPr>
        <p:txBody>
          <a:bodyPr/>
          <a:lstStyle/>
          <a:p>
            <a:r>
              <a:rPr lang="en-US" b="1" dirty="0" err="1" smtClean="0"/>
              <a:t>Larangan</a:t>
            </a:r>
            <a:r>
              <a:rPr lang="en-US" b="1" dirty="0" smtClean="0"/>
              <a:t> Ihram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95300" y="1443990"/>
            <a:ext cx="8915400" cy="4438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Bagi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dilarang</a:t>
            </a:r>
            <a:r>
              <a:rPr lang="en-US" dirty="0" smtClean="0">
                <a:solidFill>
                  <a:srgbClr val="FF0000"/>
                </a:solidFill>
              </a:rPr>
              <a:t> :</a:t>
            </a:r>
          </a:p>
          <a:p>
            <a:r>
              <a:rPr lang="en-US" dirty="0" smtClean="0"/>
              <a:t>1.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pakaian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endParaRPr lang="en-US" dirty="0" smtClean="0"/>
          </a:p>
          <a:p>
            <a:r>
              <a:rPr lang="fi-FI" dirty="0" smtClean="0"/>
              <a:t>2. Memakai sepatu yang menutupi tumit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Menutup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yang </a:t>
            </a:r>
            <a:r>
              <a:rPr lang="en-US" dirty="0" err="1" smtClean="0"/>
              <a:t>melekat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topi</a:t>
            </a:r>
            <a:r>
              <a:rPr lang="en-US" dirty="0" smtClean="0"/>
              <a:t>. </a:t>
            </a:r>
            <a:r>
              <a:rPr lang="en-US" dirty="0" err="1" smtClean="0"/>
              <a:t>Kecuali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luka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diperban</a:t>
            </a:r>
            <a:r>
              <a:rPr lang="en-US" dirty="0" smtClean="0"/>
              <a:t> </a:t>
            </a:r>
            <a:r>
              <a:rPr lang="en-US" dirty="0" err="1" smtClean="0"/>
              <a:t>menutup</a:t>
            </a:r>
            <a:r>
              <a:rPr lang="en-US" dirty="0" smtClean="0"/>
              <a:t> </a:t>
            </a:r>
            <a:r>
              <a:rPr lang="en-US" dirty="0" err="1" smtClean="0"/>
              <a:t>sebagaian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seluruhnya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95300" y="1428750"/>
            <a:ext cx="8915400" cy="4438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Bagi wanita dilarang :</a:t>
            </a:r>
          </a:p>
          <a:p>
            <a:pPr>
              <a:buFont typeface="Wingdings" pitchFamily="2" charset="2"/>
              <a:buNone/>
            </a:pPr>
            <a:endParaRPr lang="en-US" smtClean="0">
              <a:solidFill>
                <a:srgbClr val="FF0000"/>
              </a:solidFill>
            </a:endParaRPr>
          </a:p>
          <a:p>
            <a:r>
              <a:rPr lang="en-US" smtClean="0"/>
              <a:t>1. Berkaos tangan</a:t>
            </a:r>
          </a:p>
          <a:p>
            <a:r>
              <a:rPr lang="en-US" smtClean="0"/>
              <a:t>2. Menutup muka (memakai cadar atau masker)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95300" y="571500"/>
            <a:ext cx="8915400" cy="52959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smtClean="0">
                <a:solidFill>
                  <a:srgbClr val="FF0000"/>
                </a:solidFill>
              </a:rPr>
              <a:t>Bagi pria dan wanita dilarang :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1. Memakai wangi-wangian kecuali yang sudah terdapat /dipakai di badan sebelum niat ihram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2. Memotong kuku dan mencukur atau mencabut rambut badan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3. Memburu binatang buruan darat yang liar dan boleh dimakan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4. Membunuh dan menganiaya binatang buruan darat dengan cara apapun (kecuali binatang yang membahayakan boleh dibunuh)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5. Nikah, menikahkan atau meminang wanita yang akan dinikahi atau dinikahkan.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6. Bercumbu atau bersetubuh</a:t>
            </a:r>
          </a:p>
          <a:p>
            <a:pPr>
              <a:buFont typeface="Wingdings" pitchFamily="2" charset="2"/>
              <a:buNone/>
            </a:pPr>
            <a:r>
              <a:rPr lang="sv-SE" sz="2400" smtClean="0"/>
              <a:t>7. Mencaci, bertengkar, atau mengucapkan kata-kata kotor</a:t>
            </a:r>
            <a:endParaRPr lang="en-US" smtClean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3168</TotalTime>
  <Words>2898</Words>
  <Application>Microsoft Office PowerPoint</Application>
  <PresentationFormat>A4 Paper (210x297 mm)</PresentationFormat>
  <Paragraphs>276</Paragraphs>
  <Slides>32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Image</vt:lpstr>
      <vt:lpstr>Persiapan Awal</vt:lpstr>
      <vt:lpstr>BIMBINGAN PELAKSANAAN IBADAH HAJI DAN ADAB BERHAJI</vt:lpstr>
      <vt:lpstr>Persiapan Berangkat </vt:lpstr>
      <vt:lpstr>Manasik Haji Tamattu’</vt:lpstr>
      <vt:lpstr>Embarkasi</vt:lpstr>
      <vt:lpstr>King A. Aziz &amp; Ihram Umrah</vt:lpstr>
      <vt:lpstr>Larangan Ihram</vt:lpstr>
      <vt:lpstr>Slide 8</vt:lpstr>
      <vt:lpstr>Slide 9</vt:lpstr>
      <vt:lpstr>TAWAF UMRAH</vt:lpstr>
      <vt:lpstr>Slide 11</vt:lpstr>
      <vt:lpstr>THAWAF</vt:lpstr>
      <vt:lpstr>SA’I  UMRAH &amp; CUKUR</vt:lpstr>
      <vt:lpstr>DENAH MAS’A</vt:lpstr>
      <vt:lpstr>Slide 15</vt:lpstr>
      <vt:lpstr>Di Mekkah Sebelum Wukuf</vt:lpstr>
      <vt:lpstr>Ihram Haji &amp; Menuju Arafah  </vt:lpstr>
      <vt:lpstr>Wukuf Di Arafah</vt:lpstr>
      <vt:lpstr>Kesalahan Kesalahan Wukuf Di Arofah</vt:lpstr>
      <vt:lpstr>Mabit Di Muzdalifah</vt:lpstr>
      <vt:lpstr>Jumlah Kerikil </vt:lpstr>
      <vt:lpstr>Slide 22</vt:lpstr>
      <vt:lpstr>Melontar Jumratul Aqabah</vt:lpstr>
      <vt:lpstr>Mencukur Rambut</vt:lpstr>
      <vt:lpstr>Mabit Di Mina</vt:lpstr>
      <vt:lpstr>Melontar Tiga Jumrah</vt:lpstr>
      <vt:lpstr>Tawaf Ifadlah (Haji) Dan Sa’i</vt:lpstr>
      <vt:lpstr>Slide 28</vt:lpstr>
      <vt:lpstr>Kegiatan Sebelum Ke Madinah</vt:lpstr>
      <vt:lpstr>Tawaf Wada’</vt:lpstr>
      <vt:lpstr>Ziarah Ke Madinah 1</vt:lpstr>
      <vt:lpstr>Ziarah Madinah 2 &amp; Pulang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Manasik Haji Ifrad</dc:title>
  <dc:creator>NVG818P</dc:creator>
  <cp:lastModifiedBy>LENOVO</cp:lastModifiedBy>
  <cp:revision>166</cp:revision>
  <dcterms:created xsi:type="dcterms:W3CDTF">2008-10-07T10:58:16Z</dcterms:created>
  <dcterms:modified xsi:type="dcterms:W3CDTF">2016-08-08T04:11:30Z</dcterms:modified>
</cp:coreProperties>
</file>