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58"/>
  </p:notesMasterIdLst>
  <p:handoutMasterIdLst>
    <p:handoutMasterId r:id="rId59"/>
  </p:handoutMasterIdLst>
  <p:sldIdLst>
    <p:sldId id="290" r:id="rId2"/>
    <p:sldId id="292" r:id="rId3"/>
    <p:sldId id="293" r:id="rId4"/>
    <p:sldId id="297" r:id="rId5"/>
    <p:sldId id="259" r:id="rId6"/>
    <p:sldId id="257" r:id="rId7"/>
    <p:sldId id="258" r:id="rId8"/>
    <p:sldId id="260" r:id="rId9"/>
    <p:sldId id="261" r:id="rId10"/>
    <p:sldId id="262" r:id="rId11"/>
    <p:sldId id="306" r:id="rId12"/>
    <p:sldId id="307" r:id="rId13"/>
    <p:sldId id="308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8" r:id="rId39"/>
    <p:sldId id="309" r:id="rId40"/>
    <p:sldId id="313" r:id="rId41"/>
    <p:sldId id="321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12" r:id="rId50"/>
    <p:sldId id="299" r:id="rId51"/>
    <p:sldId id="300" r:id="rId52"/>
    <p:sldId id="301" r:id="rId53"/>
    <p:sldId id="302" r:id="rId54"/>
    <p:sldId id="303" r:id="rId55"/>
    <p:sldId id="304" r:id="rId56"/>
    <p:sldId id="305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529" autoAdjust="0"/>
    <p:restoredTop sz="94660"/>
  </p:normalViewPr>
  <p:slideViewPr>
    <p:cSldViewPr>
      <p:cViewPr varScale="1">
        <p:scale>
          <a:sx n="116" d="100"/>
          <a:sy n="116" d="100"/>
        </p:scale>
        <p:origin x="-15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DA610-7167-4CAF-8503-023459878DD2}" type="datetimeFigureOut">
              <a:rPr lang="en-US" smtClean="0"/>
              <a:pPr/>
              <a:t>7/21/2016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8EFD7-AA87-46D5-96B8-7FA6ADD8A94E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1608A-7007-4B5F-A83B-8E53003934C1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0204F-52BD-49C4-BA70-D6A7CF3B8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4077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78A0F0-B773-4CD5-84B2-2467AD0C1E7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0204F-52BD-49C4-BA70-D6A7CF3B8F9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284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0204F-52BD-49C4-BA70-D6A7CF3B8F9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8658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0204F-52BD-49C4-BA70-D6A7CF3B8F9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066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E460250-3EDE-4570-9053-75D4B9E0730B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597209A-5494-4952-86BB-5EDAD2E7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460250-3EDE-4570-9053-75D4B9E0730B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97209A-5494-4952-86BB-5EDAD2E7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E460250-3EDE-4570-9053-75D4B9E0730B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97209A-5494-4952-86BB-5EDAD2E7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460250-3EDE-4570-9053-75D4B9E0730B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97209A-5494-4952-86BB-5EDAD2E7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E460250-3EDE-4570-9053-75D4B9E0730B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597209A-5494-4952-86BB-5EDAD2E7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460250-3EDE-4570-9053-75D4B9E0730B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97209A-5494-4952-86BB-5EDAD2E7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460250-3EDE-4570-9053-75D4B9E0730B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97209A-5494-4952-86BB-5EDAD2E7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460250-3EDE-4570-9053-75D4B9E0730B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97209A-5494-4952-86BB-5EDAD2E7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E460250-3EDE-4570-9053-75D4B9E0730B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97209A-5494-4952-86BB-5EDAD2E7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460250-3EDE-4570-9053-75D4B9E0730B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97209A-5494-4952-86BB-5EDAD2E7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460250-3EDE-4570-9053-75D4B9E0730B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97209A-5494-4952-86BB-5EDAD2E7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E460250-3EDE-4570-9053-75D4B9E0730B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597209A-5494-4952-86BB-5EDAD2E7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68162" y="1980903"/>
            <a:ext cx="7390966" cy="2667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91421" tIns="45711" rIns="91421" bIns="45711" anchor="ctr"/>
          <a:lstStyle/>
          <a:p>
            <a:pPr algn="ctr" defTabSz="912830"/>
            <a:r>
              <a:rPr lang="id-ID" sz="2900" dirty="0">
                <a:solidFill>
                  <a:schemeClr val="tx2"/>
                </a:solidFill>
              </a:rPr>
              <a:t/>
            </a:r>
            <a:br>
              <a:rPr lang="id-ID" sz="2900" dirty="0">
                <a:solidFill>
                  <a:schemeClr val="tx2"/>
                </a:solidFill>
              </a:rPr>
            </a:br>
            <a:endParaRPr lang="en-US" sz="11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" y="5028903"/>
            <a:ext cx="8839447" cy="120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>
            <a:spAutoFit/>
          </a:bodyPr>
          <a:lstStyle/>
          <a:p>
            <a:pPr algn="ctr" defTabSz="914226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OLEH :</a:t>
            </a:r>
          </a:p>
          <a:p>
            <a:pPr algn="ctr" defTabSz="914226">
              <a:defRPr/>
            </a:pP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Mego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Windyningtyas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, SKM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914226"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Dinas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Kesehatan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Kabupaten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Badung</a:t>
            </a:r>
            <a:endParaRPr lang="id-ID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87843" y="913805"/>
            <a:ext cx="8151604" cy="95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>
            <a:spAutoFit/>
          </a:bodyPr>
          <a:lstStyle/>
          <a:p>
            <a:pPr algn="ctr" defTabSz="914226">
              <a:spcBef>
                <a:spcPct val="20000"/>
              </a:spcBef>
              <a:spcAft>
                <a:spcPct val="20000"/>
              </a:spcAft>
              <a:defRPr/>
            </a:pPr>
            <a:r>
              <a:rPr lang="id-ID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KEBIJAKAN PENYELENGGARAAN KESEHATAN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HAJI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KABUPATEN BADUNG TAHUN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201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903923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BAGAIMANA DGN PEMERIKSAAN KESEHATAN KEDUA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Risti</a:t>
            </a:r>
            <a:r>
              <a:rPr lang="en-US" dirty="0" smtClean="0"/>
              <a:t> (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Disiapkan</a:t>
            </a:r>
            <a:r>
              <a:rPr lang="en-US" dirty="0" smtClean="0"/>
              <a:t> agar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optimal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keberangkatan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BKJH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242048" cy="605808"/>
          </a:xfrm>
        </p:spPr>
        <p:txBody>
          <a:bodyPr>
            <a:normAutofit/>
          </a:bodyPr>
          <a:lstStyle/>
          <a:p>
            <a:r>
              <a:rPr lang="en-AU" sz="2800" dirty="0" smtClean="0"/>
              <a:t>BUKU KESEHATAN JAMAAH HAJI (BKJH)</a:t>
            </a:r>
            <a:endParaRPr lang="en-AU" sz="2800" dirty="0"/>
          </a:p>
        </p:txBody>
      </p:sp>
      <p:pic>
        <p:nvPicPr>
          <p:cNvPr id="6" name="Content Placeholder 5" descr="ADITYA2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87046" y="1600200"/>
            <a:ext cx="3261382" cy="4525963"/>
          </a:xfrm>
        </p:spPr>
      </p:pic>
      <p:pic>
        <p:nvPicPr>
          <p:cNvPr id="1026" name="Picture 2" descr="C:\Users\USER\Pictures\ADITYA2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2554" y="1600200"/>
            <a:ext cx="287256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242048" cy="534370"/>
          </a:xfrm>
        </p:spPr>
        <p:txBody>
          <a:bodyPr>
            <a:normAutofit/>
          </a:bodyPr>
          <a:lstStyle/>
          <a:p>
            <a:r>
              <a:rPr lang="en-AU" sz="2800" dirty="0" smtClean="0"/>
              <a:t>BUKU KESEHATAN JAMAAH HAJI (BKJH)</a:t>
            </a:r>
            <a:endParaRPr lang="en-AU" sz="2800" dirty="0"/>
          </a:p>
        </p:txBody>
      </p:sp>
      <p:pic>
        <p:nvPicPr>
          <p:cNvPr id="2050" name="Picture 2" descr="C:\Users\USER\Pictures\ADITYA2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142984"/>
            <a:ext cx="3521075" cy="2588931"/>
          </a:xfrm>
          <a:prstGeom prst="rect">
            <a:avLst/>
          </a:prstGeom>
          <a:noFill/>
        </p:spPr>
      </p:pic>
      <p:pic>
        <p:nvPicPr>
          <p:cNvPr id="2051" name="Picture 3" descr="C:\Users\USER\Pictures\ADITYA2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199" y="1600200"/>
            <a:ext cx="2993076" cy="4525963"/>
          </a:xfrm>
          <a:prstGeom prst="rect">
            <a:avLst/>
          </a:prstGeom>
          <a:noFill/>
        </p:spPr>
      </p:pic>
      <p:pic>
        <p:nvPicPr>
          <p:cNvPr id="7" name="Picture 6" descr="ADITYA2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3786190"/>
            <a:ext cx="3650642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80068"/>
          </a:xfrm>
        </p:spPr>
        <p:txBody>
          <a:bodyPr>
            <a:normAutofit/>
          </a:bodyPr>
          <a:lstStyle/>
          <a:p>
            <a:r>
              <a:rPr lang="en-AU" sz="2800" dirty="0" smtClean="0"/>
              <a:t>BUKU KESEHATAN JAMAAH HAJI (BKJH)</a:t>
            </a:r>
            <a:endParaRPr lang="en-AU" sz="2800" dirty="0"/>
          </a:p>
        </p:txBody>
      </p:sp>
      <p:pic>
        <p:nvPicPr>
          <p:cNvPr id="5" name="Content Placeholder 4" descr="ADITYA2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00174"/>
            <a:ext cx="3521075" cy="2270358"/>
          </a:xfrm>
        </p:spPr>
      </p:pic>
      <p:pic>
        <p:nvPicPr>
          <p:cNvPr id="3074" name="Picture 2" descr="C:\Users\USER\Pictures\ADITYA2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357562"/>
            <a:ext cx="3521075" cy="236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28662" y="1785926"/>
            <a:ext cx="6672266" cy="1371600"/>
          </a:xfrm>
        </p:spPr>
        <p:txBody>
          <a:bodyPr>
            <a:normAutofit fontScale="92500"/>
          </a:bodyPr>
          <a:lstStyle/>
          <a:p>
            <a:r>
              <a:rPr lang="en-US" sz="4000" b="1" dirty="0" smtClean="0"/>
              <a:t>PELAYANAN KESEHATAN </a:t>
            </a:r>
          </a:p>
          <a:p>
            <a:r>
              <a:rPr lang="en-US" sz="4000" b="1" dirty="0" smtClean="0"/>
              <a:t>DI ASRAMA (EMBARKASI) HAJI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APA YANG HARUS DILAKUKAN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400" dirty="0" err="1" smtClean="0"/>
              <a:t>Siapkan</a:t>
            </a:r>
            <a:r>
              <a:rPr lang="en-US" sz="2400" dirty="0" smtClean="0"/>
              <a:t> BKJH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sertifikat</a:t>
            </a:r>
            <a:r>
              <a:rPr lang="en-US" sz="2400" dirty="0" smtClean="0"/>
              <a:t> </a:t>
            </a:r>
            <a:r>
              <a:rPr lang="en-US" sz="2400" dirty="0" err="1" smtClean="0"/>
              <a:t>vaksinasi</a:t>
            </a:r>
            <a:r>
              <a:rPr lang="en-US" sz="2400" dirty="0" smtClean="0"/>
              <a:t> meningitis (ICV)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tas</a:t>
            </a:r>
            <a:r>
              <a:rPr lang="en-US" sz="2400" dirty="0" smtClean="0"/>
              <a:t> </a:t>
            </a:r>
            <a:r>
              <a:rPr lang="en-US" sz="2400" dirty="0" err="1" smtClean="0"/>
              <a:t>paspor</a:t>
            </a: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Tim </a:t>
            </a:r>
            <a:r>
              <a:rPr lang="en-US" sz="2400" dirty="0" err="1" smtClean="0"/>
              <a:t>Kesehatan</a:t>
            </a:r>
            <a:r>
              <a:rPr lang="en-US" sz="2400" dirty="0" smtClean="0"/>
              <a:t> </a:t>
            </a:r>
            <a:r>
              <a:rPr lang="en-US" sz="2400" dirty="0" err="1" smtClean="0"/>
              <a:t>Embarkasi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mengecek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bila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diketahui</a:t>
            </a:r>
            <a:r>
              <a:rPr lang="en-US" sz="2400" dirty="0" smtClean="0">
                <a:sym typeface="Wingdings" pitchFamily="2" charset="2"/>
              </a:rPr>
              <a:t> data </a:t>
            </a:r>
            <a:r>
              <a:rPr lang="en-US" sz="2400" dirty="0" err="1" smtClean="0">
                <a:sym typeface="Wingdings" pitchFamily="2" charset="2"/>
              </a:rPr>
              <a:t>tdk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sesuai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maka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dimungkinkan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dilaksanakan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pemeriks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kesehatan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scr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selektif</a:t>
            </a:r>
            <a:endParaRPr lang="en-US" sz="2400" dirty="0" smtClean="0">
              <a:sym typeface="Wingdings" pitchFamily="2" charset="2"/>
            </a:endParaRPr>
          </a:p>
          <a:p>
            <a:pPr marL="514350" indent="-514350">
              <a:buAutoNum type="arabicPeriod"/>
            </a:pPr>
            <a:r>
              <a:rPr lang="en-US" sz="2400" dirty="0" err="1" smtClean="0">
                <a:sym typeface="Wingdings" pitchFamily="2" charset="2"/>
              </a:rPr>
              <a:t>Bagi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jamaah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yg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menderita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penyakit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tertentu</a:t>
            </a:r>
            <a:r>
              <a:rPr lang="en-US" sz="2400" dirty="0" smtClean="0">
                <a:sym typeface="Wingdings" pitchFamily="2" charset="2"/>
              </a:rPr>
              <a:t>  </a:t>
            </a:r>
            <a:r>
              <a:rPr lang="en-US" sz="2400" dirty="0" err="1" smtClean="0">
                <a:sym typeface="Wingdings" pitchFamily="2" charset="2"/>
              </a:rPr>
              <a:t>siapkan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obat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sejumlah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kebutuhan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selama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berhaji</a:t>
            </a:r>
            <a:r>
              <a:rPr lang="en-US" sz="2400" dirty="0" smtClean="0">
                <a:sym typeface="Wingdings" pitchFamily="2" charset="2"/>
              </a:rPr>
              <a:t>. </a:t>
            </a:r>
            <a:r>
              <a:rPr lang="en-US" sz="2400" dirty="0" err="1" smtClean="0">
                <a:sym typeface="Wingdings" pitchFamily="2" charset="2"/>
              </a:rPr>
              <a:t>Tempatkan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tas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paspor</a:t>
            </a:r>
            <a:endParaRPr lang="en-US" sz="2400" dirty="0" smtClean="0">
              <a:sym typeface="Wingdings" pitchFamily="2" charset="2"/>
            </a:endParaRPr>
          </a:p>
          <a:p>
            <a:pPr marL="514350" indent="-514350">
              <a:buAutoNum type="arabicPeriod"/>
            </a:pPr>
            <a:r>
              <a:rPr lang="en-US" sz="2400" dirty="0" err="1" smtClean="0">
                <a:sym typeface="Wingdings" pitchFamily="2" charset="2"/>
              </a:rPr>
              <a:t>Obat-obatan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tsb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dilaporkan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ke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petugas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kesehatan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yg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menyertai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kelompok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terbang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untuk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dicatat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di</a:t>
            </a:r>
            <a:r>
              <a:rPr lang="en-US" sz="2400" dirty="0" smtClean="0">
                <a:sym typeface="Wingdings" pitchFamily="2" charset="2"/>
              </a:rPr>
              <a:t> BKJH  </a:t>
            </a:r>
            <a:r>
              <a:rPr lang="en-US" sz="2400" dirty="0" err="1" smtClean="0">
                <a:sym typeface="Wingdings" pitchFamily="2" charset="2"/>
              </a:rPr>
              <a:t>menghindari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kemungkinan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disita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saat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pemeriks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bandara</a:t>
            </a:r>
            <a:r>
              <a:rPr lang="en-US" sz="2400" dirty="0" smtClean="0">
                <a:sym typeface="Wingdings" pitchFamily="2" charset="2"/>
              </a:rPr>
              <a:t> Saudi Arabia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ym typeface="Wingdings" pitchFamily="2" charset="2"/>
              </a:rPr>
              <a:t>5. </a:t>
            </a:r>
            <a:r>
              <a:rPr lang="en-US" dirty="0" err="1" smtClean="0">
                <a:sym typeface="Wingdings" pitchFamily="2" charset="2"/>
              </a:rPr>
              <a:t>Selama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asrama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haji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bagi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jamaah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sakit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memperoleh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pelayanan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rawat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jalan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rawat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inap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sementara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klinik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asrama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haji</a:t>
            </a:r>
            <a:r>
              <a:rPr lang="en-US" dirty="0" smtClean="0">
                <a:sym typeface="Wingdings" pitchFamily="2" charset="2"/>
              </a:rPr>
              <a:t> . </a:t>
            </a:r>
            <a:r>
              <a:rPr lang="en-US" dirty="0" err="1" smtClean="0">
                <a:sym typeface="Wingdings" pitchFamily="2" charset="2"/>
              </a:rPr>
              <a:t>Apabila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perlu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dapat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dirujuk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RS </a:t>
            </a:r>
            <a:r>
              <a:rPr lang="en-US" dirty="0" err="1" smtClean="0">
                <a:sym typeface="Wingdings" pitchFamily="2" charset="2"/>
              </a:rPr>
              <a:t>yg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ditentukan</a:t>
            </a:r>
            <a:endParaRPr lang="en-US" dirty="0" smtClean="0"/>
          </a:p>
          <a:p>
            <a:pPr>
              <a:buNone/>
            </a:pPr>
            <a:r>
              <a:rPr lang="en-US" dirty="0"/>
              <a:t>6</a:t>
            </a:r>
            <a:r>
              <a:rPr lang="en-US" dirty="0" smtClean="0"/>
              <a:t>.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khawatir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mabuk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r>
              <a:rPr lang="en-US" dirty="0" smtClean="0"/>
              <a:t>, </a:t>
            </a:r>
            <a:r>
              <a:rPr lang="en-US" dirty="0" err="1" smtClean="0"/>
              <a:t>sebaiknya</a:t>
            </a:r>
            <a:r>
              <a:rPr lang="en-US" dirty="0" smtClean="0"/>
              <a:t> </a:t>
            </a:r>
            <a:r>
              <a:rPr lang="en-US" dirty="0" err="1" smtClean="0"/>
              <a:t>minum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anti </a:t>
            </a:r>
            <a:r>
              <a:rPr lang="en-US" dirty="0" err="1" smtClean="0"/>
              <a:t>mabuk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jam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7. </a:t>
            </a:r>
            <a:r>
              <a:rPr lang="en-US" dirty="0" err="1" smtClean="0"/>
              <a:t>Pastikan</a:t>
            </a:r>
            <a:r>
              <a:rPr lang="en-US" dirty="0" smtClean="0"/>
              <a:t> BKJH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tas</a:t>
            </a:r>
            <a:r>
              <a:rPr lang="en-US" dirty="0" smtClean="0"/>
              <a:t> </a:t>
            </a:r>
            <a:r>
              <a:rPr lang="en-US" dirty="0" err="1" smtClean="0"/>
              <a:t>paspor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>
            <a:noAutofit/>
          </a:bodyPr>
          <a:lstStyle/>
          <a:p>
            <a:pPr algn="l"/>
            <a:r>
              <a:rPr lang="en-US" sz="2800" i="1" dirty="0" smtClean="0"/>
              <a:t>BAGAIMANA PELAYANAN KESEHATAN</a:t>
            </a:r>
            <a:br>
              <a:rPr lang="en-US" sz="2800" i="1" dirty="0" smtClean="0"/>
            </a:br>
            <a:r>
              <a:rPr lang="en-US" sz="2800" i="1" dirty="0" smtClean="0"/>
              <a:t> DI PESAWAT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dokter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perawat</a:t>
            </a:r>
            <a:r>
              <a:rPr lang="en-US" dirty="0" smtClean="0"/>
              <a:t> yang </a:t>
            </a:r>
            <a:r>
              <a:rPr lang="en-US" dirty="0" err="1" smtClean="0"/>
              <a:t>menyertai</a:t>
            </a:r>
            <a:r>
              <a:rPr lang="en-US" dirty="0" smtClean="0"/>
              <a:t> </a:t>
            </a:r>
            <a:r>
              <a:rPr lang="en-US" dirty="0" err="1" smtClean="0"/>
              <a:t>jemaah</a:t>
            </a:r>
            <a:r>
              <a:rPr lang="en-US" dirty="0" smtClean="0"/>
              <a:t> </a:t>
            </a:r>
            <a:r>
              <a:rPr lang="en-US" dirty="0" err="1" smtClean="0"/>
              <a:t>haji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terbangnya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en-US" dirty="0" err="1" smtClean="0"/>
              <a:t>hubungi</a:t>
            </a:r>
            <a:r>
              <a:rPr lang="en-US" dirty="0" smtClean="0"/>
              <a:t> </a:t>
            </a:r>
            <a:r>
              <a:rPr lang="en-US" dirty="0" err="1" smtClean="0"/>
              <a:t>dokter</a:t>
            </a:r>
            <a:r>
              <a:rPr lang="en-US" dirty="0" smtClean="0"/>
              <a:t>/</a:t>
            </a:r>
            <a:r>
              <a:rPr lang="en-US" dirty="0" err="1" smtClean="0"/>
              <a:t>perawat</a:t>
            </a:r>
            <a:r>
              <a:rPr lang="en-US" dirty="0" smtClean="0"/>
              <a:t> </a:t>
            </a:r>
            <a:r>
              <a:rPr lang="en-US" dirty="0" err="1" smtClean="0"/>
              <a:t>scr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ketua</a:t>
            </a:r>
            <a:r>
              <a:rPr lang="en-US" dirty="0" smtClean="0"/>
              <a:t> </a:t>
            </a:r>
            <a:r>
              <a:rPr lang="en-US" dirty="0" err="1" smtClean="0"/>
              <a:t>regu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SARAN :</a:t>
            </a:r>
          </a:p>
          <a:p>
            <a:pPr marL="514350" indent="-514350">
              <a:buAutoNum type="arabicPeriod"/>
            </a:pPr>
            <a:r>
              <a:rPr lang="en-US" sz="2300" dirty="0" err="1" smtClean="0"/>
              <a:t>Gunakan</a:t>
            </a:r>
            <a:r>
              <a:rPr lang="en-US" sz="2300" dirty="0" smtClean="0"/>
              <a:t> </a:t>
            </a:r>
            <a:r>
              <a:rPr lang="en-US" sz="2300" dirty="0" err="1" smtClean="0"/>
              <a:t>waktu</a:t>
            </a:r>
            <a:r>
              <a:rPr lang="en-US" sz="2300" dirty="0" smtClean="0"/>
              <a:t> </a:t>
            </a:r>
            <a:r>
              <a:rPr lang="en-US" sz="2300" dirty="0" err="1" smtClean="0"/>
              <a:t>istirahat</a:t>
            </a:r>
            <a:r>
              <a:rPr lang="en-US" sz="2300" dirty="0" smtClean="0"/>
              <a:t> </a:t>
            </a:r>
            <a:r>
              <a:rPr lang="en-US" sz="2300" dirty="0" err="1" smtClean="0"/>
              <a:t>secukupnya</a:t>
            </a:r>
            <a:r>
              <a:rPr lang="en-US" sz="2300" dirty="0" smtClean="0"/>
              <a:t> </a:t>
            </a:r>
            <a:r>
              <a:rPr lang="en-US" sz="2300" dirty="0" err="1" smtClean="0"/>
              <a:t>ketika</a:t>
            </a:r>
            <a:r>
              <a:rPr lang="en-US" sz="2300" dirty="0" smtClean="0"/>
              <a:t> </a:t>
            </a:r>
            <a:r>
              <a:rPr lang="en-US" sz="2300" dirty="0" err="1" smtClean="0"/>
              <a:t>dalam</a:t>
            </a:r>
            <a:r>
              <a:rPr lang="en-US" sz="2300" dirty="0" smtClean="0"/>
              <a:t> </a:t>
            </a:r>
            <a:r>
              <a:rPr lang="en-US" sz="2300" dirty="0" err="1" smtClean="0"/>
              <a:t>pesawat</a:t>
            </a:r>
            <a:endParaRPr lang="en-US" sz="2300" dirty="0" smtClean="0"/>
          </a:p>
          <a:p>
            <a:pPr marL="514350" indent="-514350">
              <a:buAutoNum type="arabicPeriod"/>
            </a:pPr>
            <a:r>
              <a:rPr lang="en-US" sz="2300" dirty="0" err="1" smtClean="0"/>
              <a:t>Jangan</a:t>
            </a:r>
            <a:r>
              <a:rPr lang="en-US" sz="2300" dirty="0" smtClean="0"/>
              <a:t> </a:t>
            </a:r>
            <a:r>
              <a:rPr lang="en-US" sz="2300" dirty="0" err="1" smtClean="0"/>
              <a:t>biarkan</a:t>
            </a:r>
            <a:r>
              <a:rPr lang="en-US" sz="2300" dirty="0" smtClean="0"/>
              <a:t> </a:t>
            </a:r>
            <a:r>
              <a:rPr lang="en-US" sz="2300" dirty="0" err="1" smtClean="0"/>
              <a:t>perut</a:t>
            </a:r>
            <a:r>
              <a:rPr lang="en-US" sz="2300" dirty="0" smtClean="0"/>
              <a:t> </a:t>
            </a:r>
            <a:r>
              <a:rPr lang="en-US" sz="2300" dirty="0" err="1" smtClean="0"/>
              <a:t>dlm</a:t>
            </a:r>
            <a:r>
              <a:rPr lang="en-US" sz="2300" dirty="0" smtClean="0"/>
              <a:t> </a:t>
            </a:r>
            <a:r>
              <a:rPr lang="en-US" sz="2300" dirty="0" err="1" smtClean="0"/>
              <a:t>keadaan</a:t>
            </a:r>
            <a:r>
              <a:rPr lang="en-US" sz="2300" dirty="0" smtClean="0"/>
              <a:t> </a:t>
            </a:r>
            <a:r>
              <a:rPr lang="en-US" sz="2300" dirty="0" err="1" smtClean="0"/>
              <a:t>kosong</a:t>
            </a:r>
            <a:r>
              <a:rPr lang="en-US" sz="2300" dirty="0" smtClean="0"/>
              <a:t> </a:t>
            </a:r>
            <a:r>
              <a:rPr lang="en-US" sz="2300" dirty="0" err="1" smtClean="0"/>
              <a:t>karena</a:t>
            </a:r>
            <a:r>
              <a:rPr lang="en-US" sz="2300" dirty="0" smtClean="0"/>
              <a:t> </a:t>
            </a:r>
            <a:r>
              <a:rPr lang="en-US" sz="2300" dirty="0" err="1" smtClean="0"/>
              <a:t>akan</a:t>
            </a:r>
            <a:r>
              <a:rPr lang="en-US" sz="2300" dirty="0" smtClean="0"/>
              <a:t> </a:t>
            </a:r>
            <a:r>
              <a:rPr lang="en-US" sz="2300" dirty="0" err="1" smtClean="0"/>
              <a:t>mudah</a:t>
            </a:r>
            <a:r>
              <a:rPr lang="en-US" sz="2300" dirty="0" smtClean="0"/>
              <a:t> </a:t>
            </a:r>
            <a:r>
              <a:rPr lang="en-US" sz="2300" dirty="0" err="1" smtClean="0"/>
              <a:t>diserang</a:t>
            </a:r>
            <a:r>
              <a:rPr lang="en-US" sz="2300" dirty="0" smtClean="0"/>
              <a:t> </a:t>
            </a:r>
            <a:r>
              <a:rPr lang="en-US" sz="2300" dirty="0" err="1" smtClean="0"/>
              <a:t>penyakit</a:t>
            </a:r>
            <a:r>
              <a:rPr lang="en-US" sz="2300" dirty="0" smtClean="0"/>
              <a:t>. </a:t>
            </a:r>
            <a:r>
              <a:rPr lang="en-US" sz="2300" dirty="0" err="1" smtClean="0"/>
              <a:t>Makan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minumlah</a:t>
            </a:r>
            <a:r>
              <a:rPr lang="en-US" sz="2300" dirty="0" smtClean="0"/>
              <a:t> </a:t>
            </a:r>
            <a:r>
              <a:rPr lang="en-US" sz="2300" dirty="0" err="1" smtClean="0"/>
              <a:t>secukupnya</a:t>
            </a:r>
            <a:endParaRPr lang="en-US" sz="2300" dirty="0" smtClean="0"/>
          </a:p>
          <a:p>
            <a:pPr marL="514350" indent="-514350">
              <a:buAutoNum type="arabicPeriod"/>
            </a:pPr>
            <a:r>
              <a:rPr lang="en-US" sz="2300" dirty="0" err="1" smtClean="0"/>
              <a:t>Bagi</a:t>
            </a:r>
            <a:r>
              <a:rPr lang="en-US" sz="2300" dirty="0" smtClean="0"/>
              <a:t> </a:t>
            </a:r>
            <a:r>
              <a:rPr lang="en-US" sz="2300" dirty="0" err="1" smtClean="0"/>
              <a:t>yg</a:t>
            </a:r>
            <a:r>
              <a:rPr lang="en-US" sz="2300" dirty="0" smtClean="0"/>
              <a:t> </a:t>
            </a:r>
            <a:r>
              <a:rPr lang="en-US" sz="2300" dirty="0" err="1" smtClean="0"/>
              <a:t>suka</a:t>
            </a:r>
            <a:r>
              <a:rPr lang="en-US" sz="2300" dirty="0" smtClean="0"/>
              <a:t> </a:t>
            </a:r>
            <a:r>
              <a:rPr lang="en-US" sz="2300" dirty="0" err="1" smtClean="0"/>
              <a:t>mabuk</a:t>
            </a:r>
            <a:r>
              <a:rPr lang="en-US" sz="2300" dirty="0" smtClean="0"/>
              <a:t> </a:t>
            </a:r>
            <a:r>
              <a:rPr lang="en-US" sz="2300" dirty="0" err="1" smtClean="0"/>
              <a:t>udara</a:t>
            </a:r>
            <a:r>
              <a:rPr lang="en-US" sz="2300" dirty="0" smtClean="0"/>
              <a:t>, </a:t>
            </a:r>
            <a:r>
              <a:rPr lang="en-US" sz="2300" dirty="0" err="1" smtClean="0"/>
              <a:t>persiapkan</a:t>
            </a:r>
            <a:r>
              <a:rPr lang="en-US" sz="2300" dirty="0" smtClean="0"/>
              <a:t> </a:t>
            </a:r>
            <a:r>
              <a:rPr lang="en-US" sz="2300" dirty="0" err="1" smtClean="0"/>
              <a:t>obat-obat</a:t>
            </a:r>
            <a:r>
              <a:rPr lang="en-US" sz="2300" dirty="0" smtClean="0"/>
              <a:t> </a:t>
            </a:r>
            <a:r>
              <a:rPr lang="en-US" sz="2300" dirty="0" err="1" smtClean="0"/>
              <a:t>pribadi</a:t>
            </a:r>
            <a:r>
              <a:rPr lang="en-US" sz="2300" dirty="0" smtClean="0"/>
              <a:t> </a:t>
            </a:r>
            <a:r>
              <a:rPr lang="en-US" sz="2300" dirty="0" err="1" smtClean="0"/>
              <a:t>dalam</a:t>
            </a:r>
            <a:r>
              <a:rPr lang="en-US" sz="2300" dirty="0" smtClean="0"/>
              <a:t> </a:t>
            </a:r>
            <a:r>
              <a:rPr lang="en-US" sz="2300" dirty="0" err="1" smtClean="0"/>
              <a:t>kabin</a:t>
            </a:r>
            <a:r>
              <a:rPr lang="en-US" sz="2300" dirty="0" smtClean="0"/>
              <a:t>. </a:t>
            </a:r>
            <a:r>
              <a:rPr lang="en-US" sz="2300" dirty="0" err="1" smtClean="0"/>
              <a:t>Bila</a:t>
            </a:r>
            <a:r>
              <a:rPr lang="en-US" sz="2300" dirty="0" smtClean="0"/>
              <a:t> </a:t>
            </a:r>
            <a:r>
              <a:rPr lang="en-US" sz="2300" dirty="0" err="1" smtClean="0"/>
              <a:t>perlu</a:t>
            </a:r>
            <a:r>
              <a:rPr lang="en-US" sz="2300" dirty="0" smtClean="0"/>
              <a:t> </a:t>
            </a:r>
            <a:r>
              <a:rPr lang="en-US" sz="2300" dirty="0" err="1" smtClean="0"/>
              <a:t>siapkan</a:t>
            </a:r>
            <a:r>
              <a:rPr lang="en-US" sz="2300" dirty="0" smtClean="0"/>
              <a:t> </a:t>
            </a:r>
            <a:r>
              <a:rPr lang="en-US" sz="2300" dirty="0" err="1" smtClean="0"/>
              <a:t>kantung</a:t>
            </a:r>
            <a:r>
              <a:rPr lang="en-US" sz="2300" dirty="0" smtClean="0"/>
              <a:t> </a:t>
            </a:r>
            <a:r>
              <a:rPr lang="en-US" sz="2300" dirty="0" err="1" smtClean="0"/>
              <a:t>plastik</a:t>
            </a:r>
            <a:r>
              <a:rPr lang="en-US" sz="2300" dirty="0" smtClean="0"/>
              <a:t> </a:t>
            </a:r>
            <a:r>
              <a:rPr lang="en-US" sz="2300" dirty="0" err="1" smtClean="0"/>
              <a:t>untuk</a:t>
            </a:r>
            <a:r>
              <a:rPr lang="en-US" sz="2300" dirty="0" smtClean="0"/>
              <a:t> </a:t>
            </a:r>
            <a:r>
              <a:rPr lang="en-US" sz="2300" dirty="0" err="1" smtClean="0"/>
              <a:t>berjaga-jaga</a:t>
            </a:r>
            <a:endParaRPr lang="en-US" sz="2300" dirty="0" smtClean="0"/>
          </a:p>
          <a:p>
            <a:pPr marL="514350" indent="-514350">
              <a:buAutoNum type="arabicPeriod"/>
            </a:pPr>
            <a:r>
              <a:rPr lang="en-US" sz="2300" dirty="0" err="1" smtClean="0"/>
              <a:t>Selalu</a:t>
            </a:r>
            <a:r>
              <a:rPr lang="en-US" sz="2300" dirty="0" smtClean="0"/>
              <a:t> </a:t>
            </a:r>
            <a:r>
              <a:rPr lang="en-US" sz="2300" dirty="0" err="1" smtClean="0"/>
              <a:t>menjaga</a:t>
            </a:r>
            <a:r>
              <a:rPr lang="en-US" sz="2300" dirty="0" smtClean="0"/>
              <a:t> </a:t>
            </a:r>
            <a:r>
              <a:rPr lang="en-US" sz="2300" dirty="0" err="1" smtClean="0"/>
              <a:t>kebersihan</a:t>
            </a:r>
            <a:r>
              <a:rPr lang="en-US" sz="2300" dirty="0" smtClean="0"/>
              <a:t> </a:t>
            </a:r>
            <a:r>
              <a:rPr lang="en-US" sz="2300" dirty="0" err="1" smtClean="0"/>
              <a:t>selama</a:t>
            </a:r>
            <a:r>
              <a:rPr lang="en-US" sz="2300" dirty="0" smtClean="0"/>
              <a:t> </a:t>
            </a:r>
            <a:r>
              <a:rPr lang="en-US" sz="2300" dirty="0" err="1" smtClean="0"/>
              <a:t>di</a:t>
            </a:r>
            <a:r>
              <a:rPr lang="en-US" sz="2300" dirty="0" smtClean="0"/>
              <a:t> </a:t>
            </a:r>
            <a:r>
              <a:rPr lang="en-US" sz="2300" dirty="0" err="1" smtClean="0"/>
              <a:t>pesawat</a:t>
            </a:r>
            <a:r>
              <a:rPr lang="en-US" sz="2300" dirty="0" smtClean="0"/>
              <a:t> </a:t>
            </a:r>
            <a:r>
              <a:rPr lang="en-US" sz="2300" dirty="0" err="1" smtClean="0"/>
              <a:t>maupun</a:t>
            </a:r>
            <a:r>
              <a:rPr lang="en-US" sz="2300" dirty="0" smtClean="0"/>
              <a:t> </a:t>
            </a:r>
            <a:r>
              <a:rPr lang="en-US" sz="2300" dirty="0" err="1" smtClean="0"/>
              <a:t>saat</a:t>
            </a:r>
            <a:r>
              <a:rPr lang="en-US" sz="2300" dirty="0" smtClean="0"/>
              <a:t> transit</a:t>
            </a:r>
            <a:endParaRPr lang="en-US" sz="2300" dirty="0"/>
          </a:p>
        </p:txBody>
      </p:sp>
      <p:pic>
        <p:nvPicPr>
          <p:cNvPr id="4" name="Picture 4" descr="TRAN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14290"/>
            <a:ext cx="2853878" cy="72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RAN00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572140"/>
            <a:ext cx="29146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PELAYANAN KESEHATAN INDONESIA </a:t>
            </a:r>
            <a:br>
              <a:rPr lang="en-US" dirty="0" smtClean="0"/>
            </a:br>
            <a:r>
              <a:rPr lang="en-US" dirty="0" smtClean="0"/>
              <a:t>DI SAUDI ARABIA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Haji Indonesia (TKHI) </a:t>
            </a:r>
            <a:r>
              <a:rPr lang="en-US" dirty="0" err="1" smtClean="0"/>
              <a:t>Kloter</a:t>
            </a:r>
            <a:r>
              <a:rPr lang="en-US" dirty="0" smtClean="0"/>
              <a:t> 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dirujuk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Balai</a:t>
            </a:r>
            <a:r>
              <a:rPr lang="en-US" dirty="0" smtClean="0"/>
              <a:t> </a:t>
            </a:r>
            <a:r>
              <a:rPr lang="en-US" dirty="0" err="1" smtClean="0"/>
              <a:t>Pengobatan</a:t>
            </a:r>
            <a:r>
              <a:rPr lang="en-US" dirty="0" smtClean="0"/>
              <a:t> Haji Indonesia (BPHI) </a:t>
            </a:r>
            <a:r>
              <a:rPr lang="en-US" dirty="0" err="1" smtClean="0"/>
              <a:t>Sektor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Disetiap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disediakan</a:t>
            </a:r>
            <a:r>
              <a:rPr lang="en-US" dirty="0" smtClean="0"/>
              <a:t> BPHI </a:t>
            </a:r>
            <a:r>
              <a:rPr lang="en-US" dirty="0" err="1" smtClean="0"/>
              <a:t>Daker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dpt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dirujuk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RS Saudi Arabia : </a:t>
            </a:r>
            <a:r>
              <a:rPr lang="en-US" dirty="0" err="1" smtClean="0">
                <a:sym typeface="Wingdings" pitchFamily="2" charset="2"/>
              </a:rPr>
              <a:t>disediakan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ambulans</a:t>
            </a:r>
            <a:r>
              <a:rPr lang="en-US" dirty="0" smtClean="0">
                <a:sym typeface="Wingdings" pitchFamily="2" charset="2"/>
              </a:rPr>
              <a:t> di </a:t>
            </a:r>
            <a:r>
              <a:rPr lang="en-US" dirty="0" err="1" smtClean="0">
                <a:sym typeface="Wingdings" pitchFamily="2" charset="2"/>
              </a:rPr>
              <a:t>Sektor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Daker</a:t>
            </a:r>
            <a:endParaRPr lang="en-US" dirty="0" smtClean="0">
              <a:sym typeface="Wingdings" pitchFamily="2" charset="2"/>
            </a:endParaRPr>
          </a:p>
          <a:p>
            <a:pPr marL="514350" indent="-514350">
              <a:buAutoNum type="arabicPeriod"/>
            </a:pPr>
            <a:r>
              <a:rPr lang="en-US" dirty="0" err="1" smtClean="0">
                <a:sym typeface="Wingdings" pitchFamily="2" charset="2"/>
              </a:rPr>
              <a:t>Selama</a:t>
            </a:r>
            <a:r>
              <a:rPr lang="en-US" dirty="0" smtClean="0">
                <a:sym typeface="Wingdings" pitchFamily="2" charset="2"/>
              </a:rPr>
              <a:t> proses </a:t>
            </a:r>
            <a:r>
              <a:rPr lang="en-US" dirty="0" err="1" smtClean="0">
                <a:sym typeface="Wingdings" pitchFamily="2" charset="2"/>
              </a:rPr>
              <a:t>Arafah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Mina </a:t>
            </a:r>
            <a:r>
              <a:rPr lang="en-US" dirty="0" err="1" smtClean="0">
                <a:sym typeface="Wingdings" pitchFamily="2" charset="2"/>
              </a:rPr>
              <a:t>disiapkan</a:t>
            </a:r>
            <a:r>
              <a:rPr lang="en-US" dirty="0" smtClean="0">
                <a:sym typeface="Wingdings" pitchFamily="2" charset="2"/>
              </a:rPr>
              <a:t> BPHI </a:t>
            </a:r>
            <a:r>
              <a:rPr lang="en-US" dirty="0" err="1" smtClean="0">
                <a:sym typeface="Wingdings" pitchFamily="2" charset="2"/>
              </a:rPr>
              <a:t>Arafah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Mina</a:t>
            </a:r>
            <a:endParaRPr lang="en-US" dirty="0" smtClean="0"/>
          </a:p>
        </p:txBody>
      </p:sp>
      <p:pic>
        <p:nvPicPr>
          <p:cNvPr id="4" name="Picture 6" descr="PEOP06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719989"/>
            <a:ext cx="1393809" cy="152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ANIM05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032" y="5105400"/>
            <a:ext cx="1754568" cy="12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1200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PELAYANAN KESEHATAN YG ADA </a:t>
            </a:r>
            <a:br>
              <a:rPr lang="en-US" dirty="0" smtClean="0"/>
            </a:br>
            <a:r>
              <a:rPr lang="en-US" dirty="0" smtClean="0"/>
              <a:t>DI BPHI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Yankes</a:t>
            </a:r>
            <a:r>
              <a:rPr lang="en-US" dirty="0" smtClean="0"/>
              <a:t> </a:t>
            </a:r>
            <a:r>
              <a:rPr lang="en-US" dirty="0" err="1" smtClean="0"/>
              <a:t>Rawat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Yankes</a:t>
            </a:r>
            <a:r>
              <a:rPr lang="en-US" dirty="0" smtClean="0"/>
              <a:t> </a:t>
            </a:r>
            <a:r>
              <a:rPr lang="en-US" dirty="0" err="1" smtClean="0"/>
              <a:t>Rawat</a:t>
            </a:r>
            <a:r>
              <a:rPr lang="en-US" dirty="0" smtClean="0"/>
              <a:t> </a:t>
            </a:r>
            <a:r>
              <a:rPr lang="en-US" dirty="0" err="1" smtClean="0"/>
              <a:t>Inap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Yankes</a:t>
            </a:r>
            <a:r>
              <a:rPr lang="en-US" dirty="0" smtClean="0"/>
              <a:t> </a:t>
            </a:r>
            <a:r>
              <a:rPr lang="en-US" dirty="0" err="1" smtClean="0"/>
              <a:t>Rujukan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RS Saudi Arabia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Yankes</a:t>
            </a:r>
            <a:r>
              <a:rPr lang="en-US" dirty="0" smtClean="0"/>
              <a:t> Gigi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Yankes</a:t>
            </a:r>
            <a:r>
              <a:rPr lang="en-US" dirty="0" smtClean="0"/>
              <a:t> </a:t>
            </a:r>
            <a:r>
              <a:rPr lang="en-US" dirty="0" err="1" smtClean="0"/>
              <a:t>Konsultasi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Yankes</a:t>
            </a:r>
            <a:r>
              <a:rPr lang="en-US" dirty="0" smtClean="0"/>
              <a:t> </a:t>
            </a:r>
            <a:r>
              <a:rPr lang="en-US" dirty="0" err="1" smtClean="0"/>
              <a:t>Kegawatdaruratan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Yankes</a:t>
            </a:r>
            <a:r>
              <a:rPr lang="en-US" dirty="0" smtClean="0"/>
              <a:t> </a:t>
            </a:r>
            <a:r>
              <a:rPr lang="en-US" dirty="0" err="1" smtClean="0"/>
              <a:t>Laboratorium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ibadah</a:t>
            </a:r>
            <a:r>
              <a:rPr lang="en-US" dirty="0" smtClean="0"/>
              <a:t> safari </a:t>
            </a:r>
            <a:r>
              <a:rPr lang="en-US" dirty="0" err="1" smtClean="0"/>
              <a:t>Wukuf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jemaah</a:t>
            </a:r>
            <a:r>
              <a:rPr lang="en-US" dirty="0" smtClean="0"/>
              <a:t> haji </a:t>
            </a:r>
            <a:r>
              <a:rPr lang="en-US" dirty="0" err="1" smtClean="0"/>
              <a:t>sakit</a:t>
            </a:r>
            <a:endParaRPr lang="en-US" dirty="0" smtClean="0"/>
          </a:p>
        </p:txBody>
      </p:sp>
      <p:pic>
        <p:nvPicPr>
          <p:cNvPr id="5" name="Picture 7" descr="PEOP08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4175" y="2033588"/>
            <a:ext cx="200660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826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dirty="0" err="1">
                <a:latin typeface="Arial Narrow" pitchFamily="34" charset="0"/>
              </a:rPr>
              <a:t>Dasar</a:t>
            </a:r>
            <a:r>
              <a:rPr lang="en-US" sz="4800" dirty="0">
                <a:latin typeface="Arial Narrow" pitchFamily="34" charset="0"/>
              </a:rPr>
              <a:t> </a:t>
            </a:r>
            <a:r>
              <a:rPr lang="en-US" sz="4800" dirty="0" err="1">
                <a:latin typeface="Arial Narrow" pitchFamily="34" charset="0"/>
              </a:rPr>
              <a:t>Hukum</a:t>
            </a:r>
            <a:endParaRPr lang="en-US" sz="4800" dirty="0">
              <a:latin typeface="Arial Narrow" pitchFamily="34" charset="0"/>
            </a:endParaRPr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469457" y="1340943"/>
            <a:ext cx="8228857" cy="4896445"/>
          </a:xfrm>
        </p:spPr>
        <p:txBody>
          <a:bodyPr>
            <a:normAutofit/>
          </a:bodyPr>
          <a:lstStyle/>
          <a:p>
            <a:pPr marL="608058" indent="-608058">
              <a:lnSpc>
                <a:spcPct val="90000"/>
              </a:lnSpc>
              <a:buFontTx/>
              <a:buAutoNum type="arabicPeriod"/>
            </a:pPr>
            <a:r>
              <a:rPr lang="en-US" sz="2400" dirty="0">
                <a:latin typeface="Arial Narrow" pitchFamily="34" charset="0"/>
              </a:rPr>
              <a:t>UU </a:t>
            </a:r>
            <a:r>
              <a:rPr lang="en-US" sz="2400" dirty="0" err="1">
                <a:latin typeface="Arial Narrow" pitchFamily="34" charset="0"/>
              </a:rPr>
              <a:t>Nomor</a:t>
            </a:r>
            <a:r>
              <a:rPr lang="en-US" sz="2400" dirty="0">
                <a:latin typeface="Arial Narrow" pitchFamily="34" charset="0"/>
              </a:rPr>
              <a:t> 2 </a:t>
            </a:r>
            <a:r>
              <a:rPr lang="en-US" sz="2400" dirty="0" err="1">
                <a:latin typeface="Arial Narrow" pitchFamily="34" charset="0"/>
              </a:rPr>
              <a:t>Tahun</a:t>
            </a:r>
            <a:r>
              <a:rPr lang="en-US" sz="2400" dirty="0">
                <a:latin typeface="Arial Narrow" pitchFamily="34" charset="0"/>
              </a:rPr>
              <a:t> 1962 </a:t>
            </a:r>
            <a:r>
              <a:rPr lang="en-US" sz="2400" dirty="0" err="1">
                <a:latin typeface="Arial Narrow" pitchFamily="34" charset="0"/>
              </a:rPr>
              <a:t>tentang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Karantina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Udara</a:t>
            </a:r>
            <a:endParaRPr lang="en-US" sz="2400" dirty="0">
              <a:latin typeface="Arial Narrow" pitchFamily="34" charset="0"/>
            </a:endParaRPr>
          </a:p>
          <a:p>
            <a:pPr marL="608058" indent="-608058">
              <a:lnSpc>
                <a:spcPct val="90000"/>
              </a:lnSpc>
              <a:buFontTx/>
              <a:buAutoNum type="arabicPeriod"/>
            </a:pPr>
            <a:r>
              <a:rPr lang="en-US" sz="2400" dirty="0">
                <a:latin typeface="Arial Narrow" pitchFamily="34" charset="0"/>
              </a:rPr>
              <a:t>UU </a:t>
            </a:r>
            <a:r>
              <a:rPr lang="en-US" sz="2400" dirty="0" err="1">
                <a:latin typeface="Arial Narrow" pitchFamily="34" charset="0"/>
              </a:rPr>
              <a:t>Nomor</a:t>
            </a:r>
            <a:r>
              <a:rPr lang="en-US" sz="2400" dirty="0">
                <a:latin typeface="Arial Narrow" pitchFamily="34" charset="0"/>
              </a:rPr>
              <a:t> 4 </a:t>
            </a:r>
            <a:r>
              <a:rPr lang="en-US" sz="2400" dirty="0" err="1">
                <a:latin typeface="Arial Narrow" pitchFamily="34" charset="0"/>
              </a:rPr>
              <a:t>Tahun</a:t>
            </a:r>
            <a:r>
              <a:rPr lang="en-US" sz="2400" dirty="0">
                <a:latin typeface="Arial Narrow" pitchFamily="34" charset="0"/>
              </a:rPr>
              <a:t> 1984 </a:t>
            </a:r>
            <a:r>
              <a:rPr lang="en-US" sz="2400" dirty="0" err="1">
                <a:latin typeface="Arial Narrow" pitchFamily="34" charset="0"/>
              </a:rPr>
              <a:t>tentang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Wabah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Penyakit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Menular</a:t>
            </a:r>
            <a:endParaRPr lang="en-US" sz="2400" dirty="0">
              <a:latin typeface="Arial Narrow" pitchFamily="34" charset="0"/>
            </a:endParaRPr>
          </a:p>
          <a:p>
            <a:pPr marL="608058" indent="-608058">
              <a:lnSpc>
                <a:spcPct val="90000"/>
              </a:lnSpc>
              <a:buFontTx/>
              <a:buAutoNum type="arabicPeriod"/>
            </a:pPr>
            <a:r>
              <a:rPr lang="en-US" sz="2400" dirty="0">
                <a:latin typeface="Arial Narrow" pitchFamily="34" charset="0"/>
              </a:rPr>
              <a:t>UU </a:t>
            </a:r>
            <a:r>
              <a:rPr lang="en-US" sz="2400" dirty="0" err="1">
                <a:latin typeface="Arial Narrow" pitchFamily="34" charset="0"/>
              </a:rPr>
              <a:t>Nomor</a:t>
            </a:r>
            <a:r>
              <a:rPr lang="en-US" sz="2400" dirty="0">
                <a:latin typeface="Arial Narrow" pitchFamily="34" charset="0"/>
              </a:rPr>
              <a:t> 29 </a:t>
            </a:r>
            <a:r>
              <a:rPr lang="en-US" sz="2400" dirty="0" err="1">
                <a:latin typeface="Arial Narrow" pitchFamily="34" charset="0"/>
              </a:rPr>
              <a:t>Tahun</a:t>
            </a:r>
            <a:r>
              <a:rPr lang="en-US" sz="2400" dirty="0">
                <a:latin typeface="Arial Narrow" pitchFamily="34" charset="0"/>
              </a:rPr>
              <a:t> 2004 </a:t>
            </a:r>
            <a:r>
              <a:rPr lang="en-US" sz="2400" dirty="0" err="1">
                <a:latin typeface="Arial Narrow" pitchFamily="34" charset="0"/>
              </a:rPr>
              <a:t>tentang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Praktik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Kedokteran</a:t>
            </a:r>
            <a:endParaRPr lang="en-US" sz="2400" dirty="0">
              <a:latin typeface="Arial Narrow" pitchFamily="34" charset="0"/>
            </a:endParaRPr>
          </a:p>
          <a:p>
            <a:pPr marL="608058" indent="-608058">
              <a:lnSpc>
                <a:spcPct val="90000"/>
              </a:lnSpc>
              <a:buFontTx/>
              <a:buAutoNum type="arabicPeriod"/>
            </a:pPr>
            <a:r>
              <a:rPr lang="en-US" sz="2400" dirty="0">
                <a:latin typeface="Arial Narrow" pitchFamily="34" charset="0"/>
              </a:rPr>
              <a:t>UU </a:t>
            </a:r>
            <a:r>
              <a:rPr lang="en-US" sz="2400" dirty="0" err="1">
                <a:latin typeface="Arial Narrow" pitchFamily="34" charset="0"/>
              </a:rPr>
              <a:t>Nomor</a:t>
            </a:r>
            <a:r>
              <a:rPr lang="en-US" sz="2400" dirty="0">
                <a:latin typeface="Arial Narrow" pitchFamily="34" charset="0"/>
              </a:rPr>
              <a:t> 36 </a:t>
            </a:r>
            <a:r>
              <a:rPr lang="en-US" sz="2400" dirty="0" err="1">
                <a:latin typeface="Arial Narrow" pitchFamily="34" charset="0"/>
              </a:rPr>
              <a:t>tahun</a:t>
            </a:r>
            <a:r>
              <a:rPr lang="en-US" sz="2400" dirty="0">
                <a:latin typeface="Arial Narrow" pitchFamily="34" charset="0"/>
              </a:rPr>
              <a:t> 2009 </a:t>
            </a:r>
            <a:r>
              <a:rPr lang="en-US" sz="2400" dirty="0" err="1">
                <a:latin typeface="Arial Narrow" pitchFamily="34" charset="0"/>
              </a:rPr>
              <a:t>tentang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Kesehatan</a:t>
            </a:r>
            <a:endParaRPr lang="en-US" sz="2400" dirty="0">
              <a:latin typeface="Arial Narrow" pitchFamily="34" charset="0"/>
            </a:endParaRPr>
          </a:p>
          <a:p>
            <a:pPr marL="608058" indent="-608058">
              <a:lnSpc>
                <a:spcPct val="90000"/>
              </a:lnSpc>
              <a:buFontTx/>
              <a:buAutoNum type="arabicPeriod"/>
            </a:pPr>
            <a:r>
              <a:rPr lang="en-US" sz="2400" dirty="0">
                <a:latin typeface="Arial Narrow" pitchFamily="34" charset="0"/>
              </a:rPr>
              <a:t>UU No 13 </a:t>
            </a:r>
            <a:r>
              <a:rPr lang="en-US" sz="2400" dirty="0" err="1">
                <a:latin typeface="Arial Narrow" pitchFamily="34" charset="0"/>
              </a:rPr>
              <a:t>Tahun</a:t>
            </a:r>
            <a:r>
              <a:rPr lang="en-US" sz="2400" dirty="0">
                <a:latin typeface="Arial Narrow" pitchFamily="34" charset="0"/>
              </a:rPr>
              <a:t> 2008 </a:t>
            </a:r>
            <a:r>
              <a:rPr lang="en-US" sz="2400" dirty="0" err="1">
                <a:latin typeface="Arial Narrow" pitchFamily="34" charset="0"/>
              </a:rPr>
              <a:t>tentang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Penyelenggaraan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Ibadah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Haji</a:t>
            </a:r>
            <a:endParaRPr lang="en-US" sz="2400" dirty="0">
              <a:latin typeface="Arial Narrow" pitchFamily="34" charset="0"/>
            </a:endParaRPr>
          </a:p>
          <a:p>
            <a:pPr marL="608058" indent="-608058">
              <a:lnSpc>
                <a:spcPct val="90000"/>
              </a:lnSpc>
              <a:buFontTx/>
              <a:buAutoNum type="arabicPeriod"/>
            </a:pPr>
            <a:r>
              <a:rPr lang="en-US" sz="2400" dirty="0">
                <a:latin typeface="Arial Narrow" pitchFamily="34" charset="0"/>
              </a:rPr>
              <a:t>PP </a:t>
            </a:r>
            <a:r>
              <a:rPr lang="en-US" sz="2400" dirty="0" err="1">
                <a:latin typeface="Arial Narrow" pitchFamily="34" charset="0"/>
              </a:rPr>
              <a:t>Nomor</a:t>
            </a:r>
            <a:r>
              <a:rPr lang="en-US" sz="2400" dirty="0">
                <a:latin typeface="Arial Narrow" pitchFamily="34" charset="0"/>
              </a:rPr>
              <a:t> 40 </a:t>
            </a:r>
            <a:r>
              <a:rPr lang="en-US" sz="2400" dirty="0" err="1">
                <a:latin typeface="Arial Narrow" pitchFamily="34" charset="0"/>
              </a:rPr>
              <a:t>Tahun</a:t>
            </a:r>
            <a:r>
              <a:rPr lang="en-US" sz="2400" dirty="0">
                <a:latin typeface="Arial Narrow" pitchFamily="34" charset="0"/>
              </a:rPr>
              <a:t> 1991 </a:t>
            </a:r>
            <a:r>
              <a:rPr lang="en-US" sz="2400" dirty="0" err="1">
                <a:latin typeface="Arial Narrow" pitchFamily="34" charset="0"/>
              </a:rPr>
              <a:t>tentang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Penanggulangan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wabah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Penyakit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Menular</a:t>
            </a:r>
            <a:endParaRPr lang="en-US" sz="2400" dirty="0">
              <a:latin typeface="Arial Narrow" pitchFamily="34" charset="0"/>
            </a:endParaRPr>
          </a:p>
          <a:p>
            <a:pPr marL="608058" indent="-608058">
              <a:lnSpc>
                <a:spcPct val="90000"/>
              </a:lnSpc>
              <a:buFontTx/>
              <a:buAutoNum type="arabicPeriod"/>
            </a:pPr>
            <a:r>
              <a:rPr lang="en-US" sz="2400" dirty="0" err="1">
                <a:latin typeface="Arial Narrow" pitchFamily="34" charset="0"/>
              </a:rPr>
              <a:t>Kepres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Nomor</a:t>
            </a:r>
            <a:r>
              <a:rPr lang="en-US" sz="2400" dirty="0">
                <a:latin typeface="Arial Narrow" pitchFamily="34" charset="0"/>
              </a:rPr>
              <a:t> 62 </a:t>
            </a:r>
            <a:r>
              <a:rPr lang="en-US" sz="2400" dirty="0" err="1">
                <a:latin typeface="Arial Narrow" pitchFamily="34" charset="0"/>
              </a:rPr>
              <a:t>Tahun</a:t>
            </a:r>
            <a:r>
              <a:rPr lang="en-US" sz="2400" dirty="0">
                <a:latin typeface="Arial Narrow" pitchFamily="34" charset="0"/>
              </a:rPr>
              <a:t> 1995 </a:t>
            </a:r>
            <a:r>
              <a:rPr lang="en-US" sz="2400" dirty="0" err="1">
                <a:latin typeface="Arial Narrow" pitchFamily="34" charset="0"/>
              </a:rPr>
              <a:t>tentang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Penyelenggaraan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Urusan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Haji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disempurnakan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dengan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Kepres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Nomor</a:t>
            </a:r>
            <a:r>
              <a:rPr lang="en-US" sz="2400" dirty="0">
                <a:latin typeface="Arial Narrow" pitchFamily="34" charset="0"/>
              </a:rPr>
              <a:t> 119 </a:t>
            </a:r>
            <a:r>
              <a:rPr lang="en-US" sz="2400" dirty="0" err="1">
                <a:latin typeface="Arial Narrow" pitchFamily="34" charset="0"/>
              </a:rPr>
              <a:t>Tahun</a:t>
            </a:r>
            <a:r>
              <a:rPr lang="en-US" sz="2400" dirty="0">
                <a:latin typeface="Arial Narrow" pitchFamily="34" charset="0"/>
              </a:rPr>
              <a:t> 1998</a:t>
            </a:r>
          </a:p>
          <a:p>
            <a:pPr marL="608058" indent="-608058">
              <a:lnSpc>
                <a:spcPct val="90000"/>
              </a:lnSpc>
              <a:buFontTx/>
              <a:buAutoNum type="arabicPeriod"/>
            </a:pPr>
            <a:r>
              <a:rPr lang="en-US" sz="2400" dirty="0">
                <a:latin typeface="Arial Narrow" pitchFamily="34" charset="0"/>
              </a:rPr>
              <a:t>SK </a:t>
            </a:r>
            <a:r>
              <a:rPr lang="en-US" sz="2400" dirty="0" err="1">
                <a:latin typeface="Arial Narrow" pitchFamily="34" charset="0"/>
              </a:rPr>
              <a:t>Bersama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Menteri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Kesehatan</a:t>
            </a:r>
            <a:r>
              <a:rPr lang="en-US" sz="2400" dirty="0">
                <a:latin typeface="Arial Narrow" pitchFamily="34" charset="0"/>
              </a:rPr>
              <a:t> &amp; </a:t>
            </a:r>
            <a:r>
              <a:rPr lang="en-US" sz="2400" dirty="0" err="1">
                <a:latin typeface="Arial Narrow" pitchFamily="34" charset="0"/>
              </a:rPr>
              <a:t>Kesejahteraan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Sosial</a:t>
            </a:r>
            <a:r>
              <a:rPr lang="en-US" sz="2400" dirty="0">
                <a:latin typeface="Arial Narrow" pitchFamily="34" charset="0"/>
              </a:rPr>
              <a:t> &amp; </a:t>
            </a:r>
            <a:r>
              <a:rPr lang="en-US" sz="2400" dirty="0" err="1">
                <a:latin typeface="Arial Narrow" pitchFamily="34" charset="0"/>
              </a:rPr>
              <a:t>Mentri</a:t>
            </a:r>
            <a:r>
              <a:rPr lang="en-US" sz="2400" dirty="0">
                <a:latin typeface="Arial Narrow" pitchFamily="34" charset="0"/>
              </a:rPr>
              <a:t> Agama </a:t>
            </a:r>
            <a:r>
              <a:rPr lang="en-US" sz="2400" dirty="0" err="1">
                <a:latin typeface="Arial Narrow" pitchFamily="34" charset="0"/>
              </a:rPr>
              <a:t>Nomor</a:t>
            </a:r>
            <a:r>
              <a:rPr lang="en-US" sz="2400" dirty="0">
                <a:latin typeface="Arial Narrow" pitchFamily="34" charset="0"/>
              </a:rPr>
              <a:t> 458 </a:t>
            </a:r>
            <a:r>
              <a:rPr lang="en-US" sz="2400" dirty="0" err="1">
                <a:latin typeface="Arial Narrow" pitchFamily="34" charset="0"/>
              </a:rPr>
              <a:t>Tahun</a:t>
            </a:r>
            <a:r>
              <a:rPr lang="en-US" sz="2400" dirty="0">
                <a:latin typeface="Arial Narrow" pitchFamily="34" charset="0"/>
              </a:rPr>
              <a:t> 2000 </a:t>
            </a:r>
            <a:r>
              <a:rPr lang="en-US" sz="2400" dirty="0" err="1">
                <a:latin typeface="Arial Narrow" pitchFamily="34" charset="0"/>
              </a:rPr>
              <a:t>tentang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Calon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Jamaah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haji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wanita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Hamil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Melaksanakan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Ibadah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haji</a:t>
            </a:r>
            <a:endParaRPr lang="en-US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08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071546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9.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konsultasi</a:t>
            </a:r>
            <a:r>
              <a:rPr lang="en-US" dirty="0" smtClean="0"/>
              <a:t> </a:t>
            </a:r>
            <a:r>
              <a:rPr lang="en-US" dirty="0" err="1" smtClean="0"/>
              <a:t>gizi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10.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dini</a:t>
            </a:r>
            <a:r>
              <a:rPr lang="en-US" dirty="0" smtClean="0"/>
              <a:t>/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jamaah</a:t>
            </a:r>
            <a:r>
              <a:rPr lang="en-US" dirty="0" smtClean="0"/>
              <a:t> haji </a:t>
            </a:r>
            <a:r>
              <a:rPr lang="en-US" dirty="0" err="1" smtClean="0"/>
              <a:t>sakit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11.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Certivicate</a:t>
            </a:r>
            <a:r>
              <a:rPr lang="en-US" dirty="0" smtClean="0"/>
              <a:t> of Death (COD)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jamaah</a:t>
            </a:r>
            <a:r>
              <a:rPr lang="en-US" dirty="0" smtClean="0"/>
              <a:t> haji </a:t>
            </a:r>
            <a:r>
              <a:rPr lang="en-US" dirty="0" err="1" smtClean="0"/>
              <a:t>meninggal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pengurusan</a:t>
            </a:r>
            <a:r>
              <a:rPr lang="en-US" dirty="0" smtClean="0"/>
              <a:t> </a:t>
            </a:r>
            <a:r>
              <a:rPr lang="en-US" dirty="0" err="1" smtClean="0"/>
              <a:t>santunan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yang </a:t>
            </a:r>
            <a:r>
              <a:rPr lang="en-US" dirty="0" err="1" smtClean="0"/>
              <a:t>ditinggalkan</a:t>
            </a:r>
            <a:endParaRPr lang="en-US" dirty="0"/>
          </a:p>
        </p:txBody>
      </p:sp>
      <p:pic>
        <p:nvPicPr>
          <p:cNvPr id="4" name="Picture 6" descr="PEOP07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0705"/>
            <a:ext cx="1693454" cy="229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RCH00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21238"/>
            <a:ext cx="1824038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533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BIAYA - BIAYA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setempat</a:t>
            </a:r>
            <a:r>
              <a:rPr lang="en-US" dirty="0" smtClean="0"/>
              <a:t>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ONH)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di </a:t>
            </a:r>
            <a:r>
              <a:rPr lang="en-US" dirty="0" err="1" smtClean="0"/>
              <a:t>embarkasi</a:t>
            </a:r>
            <a:r>
              <a:rPr lang="en-US" dirty="0" smtClean="0"/>
              <a:t>/</a:t>
            </a:r>
            <a:r>
              <a:rPr lang="en-US" dirty="0" err="1" smtClean="0"/>
              <a:t>debarkasi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di BPHI </a:t>
            </a:r>
            <a:r>
              <a:rPr lang="en-US" dirty="0" err="1" smtClean="0"/>
              <a:t>selama</a:t>
            </a:r>
            <a:r>
              <a:rPr lang="en-US" dirty="0" smtClean="0"/>
              <a:t> di Arab Saudi </a:t>
            </a:r>
            <a:r>
              <a:rPr lang="en-US" dirty="0" err="1" smtClean="0"/>
              <a:t>mjd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Panitia</a:t>
            </a:r>
            <a:r>
              <a:rPr lang="en-US" dirty="0" smtClean="0"/>
              <a:t> </a:t>
            </a:r>
            <a:r>
              <a:rPr lang="en-US" dirty="0" err="1" smtClean="0"/>
              <a:t>Penyelenggara</a:t>
            </a:r>
            <a:r>
              <a:rPr lang="en-US" dirty="0" smtClean="0"/>
              <a:t> </a:t>
            </a:r>
            <a:r>
              <a:rPr lang="en-US" dirty="0" err="1" smtClean="0"/>
              <a:t>Ibadah</a:t>
            </a:r>
            <a:r>
              <a:rPr lang="en-US" dirty="0" smtClean="0"/>
              <a:t> Haji (PPIH)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penyelesaiannya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perawatan</a:t>
            </a:r>
            <a:r>
              <a:rPr lang="en-US" dirty="0" smtClean="0"/>
              <a:t> di RS Arab Saudi </a:t>
            </a:r>
            <a:r>
              <a:rPr lang="en-US" dirty="0" err="1" smtClean="0"/>
              <a:t>mjd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PPIH di Saudi Arabia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berlaku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4184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5918" y="2000240"/>
            <a:ext cx="6172200" cy="1371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IMUNISASI MENINGITIS MENINGOKOKUS</a:t>
            </a:r>
            <a:endParaRPr lang="en-US" sz="4000" b="1" dirty="0"/>
          </a:p>
        </p:txBody>
      </p:sp>
    </p:spTree>
    <p:extLst>
      <p:ext uri="{BB962C8B-B14F-4D97-AF65-F5344CB8AC3E}">
        <p14:creationId xmlns="" xmlns:p14="http://schemas.microsoft.com/office/powerpoint/2010/main" val="22721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2459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saat</a:t>
            </a:r>
            <a:r>
              <a:rPr lang="en-US" sz="2800" dirty="0" smtClean="0"/>
              <a:t> haji 2,5 s/d 3 </a:t>
            </a:r>
            <a:r>
              <a:rPr lang="en-US" sz="2800" dirty="0" err="1" smtClean="0"/>
              <a:t>juta</a:t>
            </a:r>
            <a:r>
              <a:rPr lang="en-US" sz="2800" dirty="0" smtClean="0"/>
              <a:t> </a:t>
            </a:r>
            <a:r>
              <a:rPr lang="en-US" sz="2800" dirty="0" err="1" smtClean="0"/>
              <a:t>penduduk</a:t>
            </a:r>
            <a:r>
              <a:rPr lang="en-US" sz="2800" dirty="0" smtClean="0"/>
              <a:t> </a:t>
            </a:r>
            <a:r>
              <a:rPr lang="en-US" sz="2800" dirty="0" err="1" smtClean="0"/>
              <a:t>muslim</a:t>
            </a:r>
            <a:r>
              <a:rPr lang="en-US" sz="2800" dirty="0" smtClean="0"/>
              <a:t> </a:t>
            </a:r>
            <a:r>
              <a:rPr lang="en-US" sz="2800" dirty="0" err="1" smtClean="0"/>
              <a:t>dunia</a:t>
            </a:r>
            <a:r>
              <a:rPr lang="en-US" sz="2800" dirty="0" smtClean="0"/>
              <a:t> </a:t>
            </a:r>
            <a:r>
              <a:rPr lang="en-US" sz="2800" dirty="0" err="1" smtClean="0"/>
              <a:t>berada</a:t>
            </a:r>
            <a:r>
              <a:rPr lang="en-US" sz="2800" dirty="0" smtClean="0"/>
              <a:t> di </a:t>
            </a:r>
            <a:r>
              <a:rPr lang="en-US" sz="2800" dirty="0" err="1" smtClean="0"/>
              <a:t>Mekah</a:t>
            </a:r>
            <a:r>
              <a:rPr lang="en-US" sz="2800" dirty="0" smtClean="0"/>
              <a:t> </a:t>
            </a:r>
            <a:r>
              <a:rPr lang="en-US" sz="2800" dirty="0" err="1" smtClean="0"/>
              <a:t>termasuk</a:t>
            </a:r>
            <a:r>
              <a:rPr lang="en-US" sz="2800" dirty="0" smtClean="0"/>
              <a:t> </a:t>
            </a:r>
            <a:r>
              <a:rPr lang="en-US" sz="2800" dirty="0" err="1" smtClean="0"/>
              <a:t>negara-negara</a:t>
            </a:r>
            <a:r>
              <a:rPr lang="en-US" sz="2800" dirty="0" smtClean="0"/>
              <a:t> </a:t>
            </a:r>
            <a:r>
              <a:rPr lang="en-US" sz="2800" dirty="0" err="1" smtClean="0"/>
              <a:t>tempat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 meningitis </a:t>
            </a:r>
            <a:r>
              <a:rPr lang="en-US" sz="2800" dirty="0" err="1" smtClean="0"/>
              <a:t>ganas</a:t>
            </a:r>
            <a:r>
              <a:rPr lang="en-US" sz="2800" dirty="0" smtClean="0"/>
              <a:t> </a:t>
            </a:r>
            <a:r>
              <a:rPr lang="en-US" sz="2800" dirty="0" err="1" smtClean="0"/>
              <a:t>berada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ancaman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penularan</a:t>
            </a:r>
            <a:r>
              <a:rPr lang="en-US" sz="2800" dirty="0" smtClean="0">
                <a:sym typeface="Wingdings" pitchFamily="2" charset="2"/>
              </a:rPr>
              <a:t> meningitis </a:t>
            </a:r>
            <a:r>
              <a:rPr lang="en-US" sz="2800" dirty="0" err="1" smtClean="0">
                <a:sym typeface="Wingdings" pitchFamily="2" charset="2"/>
              </a:rPr>
              <a:t>sangat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tinggi</a:t>
            </a:r>
            <a:r>
              <a:rPr lang="en-US" sz="2800" dirty="0" smtClean="0">
                <a:sym typeface="Wingdings" pitchFamily="2" charset="2"/>
              </a:rPr>
              <a:t>. </a:t>
            </a:r>
            <a:r>
              <a:rPr lang="en-US" sz="2800" dirty="0" err="1" smtClean="0">
                <a:sym typeface="Wingdings" pitchFamily="2" charset="2"/>
              </a:rPr>
              <a:t>Jenis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vaksin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yg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dipakai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adalah</a:t>
            </a:r>
            <a:r>
              <a:rPr lang="en-US" sz="2800" dirty="0" smtClean="0">
                <a:sym typeface="Wingdings" pitchFamily="2" charset="2"/>
              </a:rPr>
              <a:t> ACW</a:t>
            </a:r>
            <a:r>
              <a:rPr lang="en-US" sz="2800" baseline="-25000" dirty="0" smtClean="0">
                <a:sym typeface="Wingdings" pitchFamily="2" charset="2"/>
              </a:rPr>
              <a:t>135</a:t>
            </a:r>
            <a:r>
              <a:rPr lang="en-US" sz="2800" dirty="0" smtClean="0">
                <a:sym typeface="Wingdings" pitchFamily="2" charset="2"/>
              </a:rPr>
              <a:t> Y</a:t>
            </a:r>
          </a:p>
          <a:p>
            <a:pPr marL="514350" indent="-514350">
              <a:buAutoNum type="arabicPeriod"/>
            </a:pPr>
            <a:r>
              <a:rPr lang="en-US" sz="2800" b="1" dirty="0" err="1" smtClean="0">
                <a:sym typeface="Wingdings" pitchFamily="2" charset="2"/>
              </a:rPr>
              <a:t>Wajib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Diberikan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pada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setiap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jamaah</a:t>
            </a:r>
            <a:r>
              <a:rPr lang="en-US" sz="2800" dirty="0" smtClean="0">
                <a:sym typeface="Wingdings" pitchFamily="2" charset="2"/>
              </a:rPr>
              <a:t> haji </a:t>
            </a:r>
            <a:r>
              <a:rPr lang="en-US" sz="2800" dirty="0" err="1" smtClean="0">
                <a:sym typeface="Wingdings" pitchFamily="2" charset="2"/>
              </a:rPr>
              <a:t>sebelum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berangkat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ke</a:t>
            </a:r>
            <a:r>
              <a:rPr lang="en-US" sz="2800" dirty="0" smtClean="0">
                <a:sym typeface="Wingdings" pitchFamily="2" charset="2"/>
              </a:rPr>
              <a:t> Arab Saudi.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sym typeface="Wingdings" pitchFamily="2" charset="2"/>
              </a:rPr>
              <a:t>Dilaksanakan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oleh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Puskesmas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atau</a:t>
            </a:r>
            <a:r>
              <a:rPr lang="en-US" sz="2800" dirty="0" smtClean="0">
                <a:sym typeface="Wingdings" pitchFamily="2" charset="2"/>
              </a:rPr>
              <a:t> RS </a:t>
            </a:r>
            <a:r>
              <a:rPr lang="en-US" sz="2800" dirty="0" err="1" smtClean="0">
                <a:sym typeface="Wingdings" pitchFamily="2" charset="2"/>
              </a:rPr>
              <a:t>masing-masing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kabupaten</a:t>
            </a:r>
            <a:r>
              <a:rPr lang="en-US" sz="2800" dirty="0" smtClean="0">
                <a:sym typeface="Wingdings" pitchFamily="2" charset="2"/>
              </a:rPr>
              <a:t>. </a:t>
            </a:r>
            <a:r>
              <a:rPr lang="en-US" sz="2800" dirty="0" err="1" smtClean="0">
                <a:sym typeface="Wingdings" pitchFamily="2" charset="2"/>
              </a:rPr>
              <a:t>Jamaah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yg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belum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mendapat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imunisasi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akan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mendapat</a:t>
            </a:r>
            <a:r>
              <a:rPr lang="en-US" sz="2800" dirty="0" smtClean="0">
                <a:sym typeface="Wingdings" pitchFamily="2" charset="2"/>
              </a:rPr>
              <a:t> di </a:t>
            </a:r>
            <a:r>
              <a:rPr lang="en-US" sz="2800" dirty="0" err="1" smtClean="0">
                <a:sym typeface="Wingdings" pitchFamily="2" charset="2"/>
              </a:rPr>
              <a:t>embarkasi</a:t>
            </a:r>
            <a:endParaRPr lang="en-US" sz="2800" dirty="0" smtClean="0">
              <a:sym typeface="Wingdings" pitchFamily="2" charset="2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sym typeface="Wingdings" pitchFamily="2" charset="2"/>
              </a:rPr>
              <a:t>Memiliki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kekebalan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thd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bakteri</a:t>
            </a:r>
            <a:r>
              <a:rPr lang="en-US" sz="2800" dirty="0" smtClean="0">
                <a:sym typeface="Wingdings" pitchFamily="2" charset="2"/>
              </a:rPr>
              <a:t> meningitis </a:t>
            </a:r>
            <a:r>
              <a:rPr lang="en-US" sz="2800" dirty="0" err="1" smtClean="0">
                <a:sym typeface="Wingdings" pitchFamily="2" charset="2"/>
              </a:rPr>
              <a:t>jenis</a:t>
            </a:r>
            <a:r>
              <a:rPr lang="en-US" sz="2800" dirty="0" smtClean="0">
                <a:sym typeface="Wingdings" pitchFamily="2" charset="2"/>
              </a:rPr>
              <a:t> A,C,W</a:t>
            </a:r>
            <a:r>
              <a:rPr lang="en-US" sz="2800" baseline="-25000" dirty="0" smtClean="0">
                <a:sym typeface="Wingdings" pitchFamily="2" charset="2"/>
              </a:rPr>
              <a:t>135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dan</a:t>
            </a:r>
            <a:r>
              <a:rPr lang="en-US" sz="2800" dirty="0" smtClean="0">
                <a:sym typeface="Wingdings" pitchFamily="2" charset="2"/>
              </a:rPr>
              <a:t> Y </a:t>
            </a:r>
            <a:r>
              <a:rPr lang="en-US" sz="2800" dirty="0" err="1" smtClean="0">
                <a:sym typeface="Wingdings" pitchFamily="2" charset="2"/>
              </a:rPr>
              <a:t>selama</a:t>
            </a:r>
            <a:r>
              <a:rPr lang="en-US" sz="2800" dirty="0" smtClean="0">
                <a:sym typeface="Wingdings" pitchFamily="2" charset="2"/>
              </a:rPr>
              <a:t> 2 </a:t>
            </a:r>
            <a:r>
              <a:rPr lang="en-US" sz="2800" dirty="0" err="1" smtClean="0">
                <a:sym typeface="Wingdings" pitchFamily="2" charset="2"/>
              </a:rPr>
              <a:t>tahun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14941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43042" y="1785926"/>
            <a:ext cx="61722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sz="4800" b="1" dirty="0" smtClean="0"/>
              <a:t>PEMBINAAN KESEHATAN HAJI</a:t>
            </a:r>
            <a:endParaRPr lang="en-US" sz="4800" b="1" dirty="0"/>
          </a:p>
        </p:txBody>
      </p:sp>
    </p:spTree>
    <p:extLst>
      <p:ext uri="{BB962C8B-B14F-4D97-AF65-F5344CB8AC3E}">
        <p14:creationId xmlns="" xmlns:p14="http://schemas.microsoft.com/office/powerpoint/2010/main" val="109364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PERLUKAH PEMBINAAN KESEHATAN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Ya</a:t>
            </a:r>
            <a:r>
              <a:rPr lang="en-US" dirty="0" smtClean="0"/>
              <a:t>,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Sbg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optimal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menjelang</a:t>
            </a:r>
            <a:r>
              <a:rPr lang="en-US" dirty="0" smtClean="0"/>
              <a:t> </a:t>
            </a:r>
            <a:r>
              <a:rPr lang="en-US" dirty="0" err="1" smtClean="0"/>
              <a:t>keberangkatan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Pelaksanaannya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scr</a:t>
            </a:r>
            <a:r>
              <a:rPr lang="en-US" dirty="0" smtClean="0"/>
              <a:t> </a:t>
            </a:r>
            <a:r>
              <a:rPr lang="en-US" dirty="0" err="1" smtClean="0"/>
              <a:t>mandiri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berkelompok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hrs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berkesinambungan</a:t>
            </a: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err="1" smtClean="0">
                <a:sym typeface="Wingdings" pitchFamily="2" charset="2"/>
              </a:rPr>
              <a:t>Dimulai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sejak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daerah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asal</a:t>
            </a:r>
            <a:r>
              <a:rPr lang="en-US" dirty="0" smtClean="0">
                <a:sym typeface="Wingdings" pitchFamily="2" charset="2"/>
              </a:rPr>
              <a:t>, di </a:t>
            </a:r>
            <a:r>
              <a:rPr lang="en-US" dirty="0" err="1" smtClean="0">
                <a:sym typeface="Wingdings" pitchFamily="2" charset="2"/>
              </a:rPr>
              <a:t>perjalanan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selama</a:t>
            </a:r>
            <a:r>
              <a:rPr lang="en-US" dirty="0" smtClean="0">
                <a:sym typeface="Wingdings" pitchFamily="2" charset="2"/>
              </a:rPr>
              <a:t> di Arab </a:t>
            </a:r>
            <a:r>
              <a:rPr lang="en-US" dirty="0" err="1" smtClean="0">
                <a:sym typeface="Wingdings" pitchFamily="2" charset="2"/>
              </a:rPr>
              <a:t>saudi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setelah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kembali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Indonesia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359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BAGAIMANA CARANYA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Kesegaran</a:t>
            </a:r>
            <a:r>
              <a:rPr lang="en-US" dirty="0" smtClean="0"/>
              <a:t> </a:t>
            </a:r>
            <a:r>
              <a:rPr lang="en-US" dirty="0" err="1" smtClean="0"/>
              <a:t>Jasmani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74861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4291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1. </a:t>
            </a:r>
            <a:r>
              <a:rPr lang="en-US" sz="2800" dirty="0" err="1" smtClean="0"/>
              <a:t>Latihan</a:t>
            </a:r>
            <a:r>
              <a:rPr lang="en-US" sz="2800" dirty="0" smtClean="0"/>
              <a:t> </a:t>
            </a:r>
            <a:r>
              <a:rPr lang="en-US" sz="2800" dirty="0" err="1" smtClean="0"/>
              <a:t>Kesegaran</a:t>
            </a:r>
            <a:r>
              <a:rPr lang="en-US" sz="2800" dirty="0" smtClean="0"/>
              <a:t> </a:t>
            </a:r>
            <a:r>
              <a:rPr lang="en-US" sz="2800" dirty="0" err="1" smtClean="0"/>
              <a:t>Jasmani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785794"/>
            <a:ext cx="7467600" cy="4873752"/>
          </a:xfrm>
        </p:spPr>
        <p:txBody>
          <a:bodyPr>
            <a:noAutofit/>
          </a:bodyPr>
          <a:lstStyle/>
          <a:p>
            <a:pPr marL="514350" indent="-514350">
              <a:buAutoNum type="alphaLcPeriod"/>
            </a:pPr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latihan</a:t>
            </a:r>
            <a:r>
              <a:rPr lang="en-US" sz="2400" dirty="0" smtClean="0"/>
              <a:t> :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jamaah</a:t>
            </a:r>
            <a:r>
              <a:rPr lang="en-US" sz="2400" dirty="0" smtClean="0"/>
              <a:t> haji </a:t>
            </a:r>
            <a:r>
              <a:rPr lang="en-US" sz="2400" dirty="0" err="1" smtClean="0"/>
              <a:t>sehat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brp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senam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kesegaran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jasmani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jalan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santai</a:t>
            </a:r>
            <a:r>
              <a:rPr lang="en-US" sz="2400" dirty="0" smtClean="0">
                <a:sym typeface="Wingdings" pitchFamily="2" charset="2"/>
              </a:rPr>
              <a:t> 5 s/d 6 km </a:t>
            </a:r>
            <a:r>
              <a:rPr lang="en-US" sz="2400" dirty="0" err="1" smtClean="0">
                <a:sym typeface="Wingdings" pitchFamily="2" charset="2"/>
              </a:rPr>
              <a:t>setiap</a:t>
            </a:r>
            <a:r>
              <a:rPr lang="en-US" sz="2400" dirty="0" smtClean="0">
                <a:sym typeface="Wingdings" pitchFamily="2" charset="2"/>
              </a:rPr>
              <a:t> kali </a:t>
            </a:r>
            <a:r>
              <a:rPr lang="en-US" sz="2400" dirty="0" err="1" smtClean="0">
                <a:sym typeface="Wingdings" pitchFamily="2" charset="2"/>
              </a:rPr>
              <a:t>latihan</a:t>
            </a:r>
            <a:endParaRPr lang="en-US" sz="2400" dirty="0" smtClean="0">
              <a:sym typeface="Wingdings" pitchFamily="2" charset="2"/>
            </a:endParaRPr>
          </a:p>
          <a:p>
            <a:pPr marL="514350" indent="-514350">
              <a:buAutoNum type="alphaLcPeriod"/>
            </a:pPr>
            <a:r>
              <a:rPr lang="en-US" sz="2400" dirty="0" err="1" smtClean="0">
                <a:sym typeface="Wingdings" pitchFamily="2" charset="2"/>
              </a:rPr>
              <a:t>Jadwal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latihan</a:t>
            </a:r>
            <a:endParaRPr lang="en-US" sz="2400" dirty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n-US" sz="1800" dirty="0" smtClean="0">
                <a:sym typeface="Wingdings" pitchFamily="2" charset="2"/>
              </a:rPr>
              <a:t>3 </a:t>
            </a:r>
            <a:r>
              <a:rPr lang="en-US" sz="1800" dirty="0" err="1" smtClean="0">
                <a:sym typeface="Wingdings" pitchFamily="2" charset="2"/>
              </a:rPr>
              <a:t>bulan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sebalum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berangkat</a:t>
            </a:r>
            <a:r>
              <a:rPr lang="en-US" sz="1800" dirty="0" smtClean="0">
                <a:sym typeface="Wingdings" pitchFamily="2" charset="2"/>
              </a:rPr>
              <a:t> : </a:t>
            </a:r>
            <a:r>
              <a:rPr lang="en-US" sz="1800" dirty="0" err="1" smtClean="0">
                <a:sym typeface="Wingdings" pitchFamily="2" charset="2"/>
              </a:rPr>
              <a:t>senam</a:t>
            </a:r>
            <a:r>
              <a:rPr lang="en-US" sz="1800" dirty="0" smtClean="0">
                <a:sym typeface="Wingdings" pitchFamily="2" charset="2"/>
              </a:rPr>
              <a:t> 2x/</a:t>
            </a:r>
            <a:r>
              <a:rPr lang="en-US" sz="1800" dirty="0" err="1" smtClean="0">
                <a:sym typeface="Wingdings" pitchFamily="2" charset="2"/>
              </a:rPr>
              <a:t>mgg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jalan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santai</a:t>
            </a:r>
            <a:r>
              <a:rPr lang="en-US" sz="1800" dirty="0" smtClean="0">
                <a:sym typeface="Wingdings" pitchFamily="2" charset="2"/>
              </a:rPr>
              <a:t> 2x/</a:t>
            </a:r>
            <a:r>
              <a:rPr lang="en-US" sz="1800" dirty="0" err="1" smtClean="0">
                <a:sym typeface="Wingdings" pitchFamily="2" charset="2"/>
              </a:rPr>
              <a:t>mgg</a:t>
            </a:r>
            <a:endParaRPr lang="en-US" sz="1800" dirty="0" smtClean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n-US" sz="1800" dirty="0" smtClean="0">
                <a:sym typeface="Wingdings" pitchFamily="2" charset="2"/>
              </a:rPr>
              <a:t>2 </a:t>
            </a:r>
            <a:r>
              <a:rPr lang="en-US" sz="1800" dirty="0" err="1" smtClean="0">
                <a:sym typeface="Wingdings" pitchFamily="2" charset="2"/>
              </a:rPr>
              <a:t>bln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sebelum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berangkat</a:t>
            </a:r>
            <a:r>
              <a:rPr lang="en-US" sz="1800" dirty="0" smtClean="0">
                <a:sym typeface="Wingdings" pitchFamily="2" charset="2"/>
              </a:rPr>
              <a:t> : </a:t>
            </a:r>
            <a:r>
              <a:rPr lang="en-US" sz="1800" dirty="0" err="1" smtClean="0">
                <a:sym typeface="Wingdings" pitchFamily="2" charset="2"/>
              </a:rPr>
              <a:t>senam</a:t>
            </a:r>
            <a:r>
              <a:rPr lang="en-US" sz="1800" dirty="0" smtClean="0">
                <a:sym typeface="Wingdings" pitchFamily="2" charset="2"/>
              </a:rPr>
              <a:t> 2x/</a:t>
            </a:r>
            <a:r>
              <a:rPr lang="en-US" sz="1800" dirty="0" err="1" smtClean="0">
                <a:sym typeface="Wingdings" pitchFamily="2" charset="2"/>
              </a:rPr>
              <a:t>mgg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jalan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santai</a:t>
            </a:r>
            <a:r>
              <a:rPr lang="en-US" sz="1800" dirty="0" smtClean="0">
                <a:sym typeface="Wingdings" pitchFamily="2" charset="2"/>
              </a:rPr>
              <a:t> 3x/</a:t>
            </a:r>
            <a:r>
              <a:rPr lang="en-US" sz="1800" dirty="0" err="1" smtClean="0">
                <a:sym typeface="Wingdings" pitchFamily="2" charset="2"/>
              </a:rPr>
              <a:t>mgg</a:t>
            </a:r>
            <a:endParaRPr lang="en-US" sz="1800" dirty="0" smtClean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n-US" sz="1800" dirty="0" smtClean="0">
                <a:sym typeface="Wingdings" pitchFamily="2" charset="2"/>
              </a:rPr>
              <a:t>1 </a:t>
            </a:r>
            <a:r>
              <a:rPr lang="en-US" sz="1800" dirty="0" err="1" smtClean="0">
                <a:sym typeface="Wingdings" pitchFamily="2" charset="2"/>
              </a:rPr>
              <a:t>bln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sebelum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berangkat</a:t>
            </a:r>
            <a:r>
              <a:rPr lang="en-US" sz="1800" dirty="0" smtClean="0">
                <a:sym typeface="Wingdings" pitchFamily="2" charset="2"/>
              </a:rPr>
              <a:t> : </a:t>
            </a:r>
            <a:r>
              <a:rPr lang="en-US" sz="1800" dirty="0" err="1" smtClean="0">
                <a:sym typeface="Wingdings" pitchFamily="2" charset="2"/>
              </a:rPr>
              <a:t>senam</a:t>
            </a:r>
            <a:r>
              <a:rPr lang="en-US" sz="1800" dirty="0" smtClean="0">
                <a:sym typeface="Wingdings" pitchFamily="2" charset="2"/>
              </a:rPr>
              <a:t> 2x/</a:t>
            </a:r>
            <a:r>
              <a:rPr lang="en-US" sz="1800" dirty="0" err="1" smtClean="0">
                <a:sym typeface="Wingdings" pitchFamily="2" charset="2"/>
              </a:rPr>
              <a:t>mgg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jalan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santai</a:t>
            </a:r>
            <a:r>
              <a:rPr lang="en-US" sz="1800" dirty="0" smtClean="0">
                <a:sym typeface="Wingdings" pitchFamily="2" charset="2"/>
              </a:rPr>
              <a:t> 4x/</a:t>
            </a:r>
            <a:r>
              <a:rPr lang="en-US" sz="1800" dirty="0" err="1" smtClean="0">
                <a:sym typeface="Wingdings" pitchFamily="2" charset="2"/>
              </a:rPr>
              <a:t>mgg</a:t>
            </a:r>
            <a:endParaRPr lang="en-US" sz="18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c. </a:t>
            </a:r>
            <a:r>
              <a:rPr lang="en-US" sz="2400" dirty="0" err="1" smtClean="0">
                <a:sym typeface="Wingdings" pitchFamily="2" charset="2"/>
              </a:rPr>
              <a:t>Tempat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Latihan</a:t>
            </a:r>
            <a:r>
              <a:rPr lang="en-US" sz="2400" dirty="0" smtClean="0">
                <a:sym typeface="Wingdings" pitchFamily="2" charset="2"/>
              </a:rPr>
              <a:t> : </a:t>
            </a:r>
            <a:r>
              <a:rPr lang="en-US" sz="2400" dirty="0" err="1" smtClean="0">
                <a:sym typeface="Wingdings" pitchFamily="2" charset="2"/>
              </a:rPr>
              <a:t>sebaiknya</a:t>
            </a:r>
            <a:r>
              <a:rPr lang="en-US" sz="2400" dirty="0" smtClean="0">
                <a:sym typeface="Wingdings" pitchFamily="2" charset="2"/>
              </a:rPr>
              <a:t> di </a:t>
            </a:r>
            <a:r>
              <a:rPr lang="en-US" sz="2400" dirty="0" err="1" smtClean="0">
                <a:sym typeface="Wingdings" pitchFamily="2" charset="2"/>
              </a:rPr>
              <a:t>tempat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terbuka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terjangkau</a:t>
            </a:r>
            <a:endParaRPr lang="en-US" sz="24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sz="24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400" dirty="0" err="1" smtClean="0">
                <a:sym typeface="Wingdings" pitchFamily="2" charset="2"/>
              </a:rPr>
              <a:t>Bagi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jamaah</a:t>
            </a:r>
            <a:r>
              <a:rPr lang="en-US" sz="2400" dirty="0" smtClean="0">
                <a:sym typeface="Wingdings" pitchFamily="2" charset="2"/>
              </a:rPr>
              <a:t> haji </a:t>
            </a:r>
            <a:r>
              <a:rPr lang="en-US" sz="2400" dirty="0" err="1" smtClean="0">
                <a:sym typeface="Wingdings" pitchFamily="2" charset="2"/>
              </a:rPr>
              <a:t>risti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atau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sakit</a:t>
            </a:r>
            <a:r>
              <a:rPr lang="en-US" sz="2400" dirty="0" smtClean="0">
                <a:sym typeface="Wingdings" pitchFamily="2" charset="2"/>
              </a:rPr>
              <a:t>  </a:t>
            </a:r>
            <a:r>
              <a:rPr lang="en-US" sz="2400" dirty="0" err="1" smtClean="0">
                <a:sym typeface="Wingdings" pitchFamily="2" charset="2"/>
              </a:rPr>
              <a:t>konsultasi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ke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dokter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sebelum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latihan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60371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Menjaga</a:t>
            </a:r>
            <a:r>
              <a:rPr lang="en-US" dirty="0" smtClean="0"/>
              <a:t> agar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ideal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adanya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keseimbangan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antara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tinggi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dgn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shg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kondisi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kesehatan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yg</a:t>
            </a:r>
            <a:r>
              <a:rPr lang="en-US" dirty="0" smtClean="0">
                <a:sym typeface="Wingdings" pitchFamily="2" charset="2"/>
              </a:rPr>
              <a:t> optimal </a:t>
            </a:r>
            <a:r>
              <a:rPr lang="en-US" dirty="0" err="1" smtClean="0">
                <a:sym typeface="Wingdings" pitchFamily="2" charset="2"/>
              </a:rPr>
              <a:t>dapat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dipertahankan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melalu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pengaturan</a:t>
            </a:r>
            <a:r>
              <a:rPr lang="en-US" dirty="0" smtClean="0">
                <a:sym typeface="Wingdings" pitchFamily="2" charset="2"/>
              </a:rPr>
              <a:t> menu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porsi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makan</a:t>
            </a: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BB Ideal = (TB-100) ± 10% x(TB-100)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893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Bapak</a:t>
            </a:r>
            <a:r>
              <a:rPr lang="en-US" dirty="0" smtClean="0"/>
              <a:t> </a:t>
            </a:r>
            <a:r>
              <a:rPr lang="en-US" dirty="0" err="1" smtClean="0"/>
              <a:t>Akhmad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TB = 165 cm BB 63 kg</a:t>
            </a:r>
          </a:p>
          <a:p>
            <a:pPr marL="0" indent="0">
              <a:buNone/>
            </a:pP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r>
              <a:rPr lang="en-US" dirty="0" smtClean="0"/>
              <a:t>BB Ideal = (165-100) ± 10% x (165-100)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    = 65 ± 10%x65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 = 65 ± 6,5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 = 58,5 s/d 71,5 kg</a:t>
            </a:r>
          </a:p>
          <a:p>
            <a:pPr marL="0" indent="0">
              <a:buNone/>
            </a:pPr>
            <a:r>
              <a:rPr lang="en-US" dirty="0" err="1" smtClean="0"/>
              <a:t>Kesimpulan</a:t>
            </a:r>
            <a:r>
              <a:rPr lang="en-US" dirty="0" smtClean="0"/>
              <a:t> :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pak</a:t>
            </a:r>
            <a:r>
              <a:rPr lang="en-US" dirty="0" smtClean="0"/>
              <a:t> </a:t>
            </a:r>
            <a:r>
              <a:rPr lang="en-US" dirty="0" err="1" smtClean="0"/>
              <a:t>akhmad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ideal/</a:t>
            </a:r>
            <a:r>
              <a:rPr lang="en-US" dirty="0" err="1" smtClean="0"/>
              <a:t>baik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89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214546" y="1785926"/>
            <a:ext cx="5643563" cy="1195388"/>
            <a:chOff x="2678" y="1294396"/>
            <a:chExt cx="2342554" cy="1206114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6" name="Pentagon 5"/>
            <p:cNvSpPr/>
            <p:nvPr/>
          </p:nvSpPr>
          <p:spPr>
            <a:xfrm>
              <a:off x="2678" y="1294396"/>
              <a:ext cx="2342554" cy="1206114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M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eningkatkan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kondisi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kesehatan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jemaah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haji</a:t>
              </a:r>
              <a:r>
                <a:rPr lang="en-US" sz="2000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sz="2000" b="1" u="sng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sebelum</a:t>
              </a:r>
              <a:r>
                <a:rPr lang="en-US" sz="2000" b="1" u="sng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sz="2000" b="1" u="sng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keberangkatan</a:t>
              </a:r>
              <a:r>
                <a:rPr lang="en-US" b="1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 (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peran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Puskesmas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, Din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Kes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Kab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/Kota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dan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Provinsi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)</a:t>
              </a:r>
              <a:endParaRPr lang="id-ID" dirty="0">
                <a:solidFill>
                  <a:schemeClr val="tx1"/>
                </a:solidFill>
              </a:endParaRPr>
            </a:p>
          </p:txBody>
        </p:sp>
        <p:sp>
          <p:nvSpPr>
            <p:cNvPr id="7" name="Pentagon 4"/>
            <p:cNvSpPr/>
            <p:nvPr/>
          </p:nvSpPr>
          <p:spPr>
            <a:xfrm>
              <a:off x="2678" y="1563489"/>
              <a:ext cx="2107969" cy="93702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6032" tIns="128016" rIns="64008" bIns="128016" spcCol="1270" anchor="ctr"/>
            <a:lstStyle/>
            <a:p>
              <a:pPr defTabSz="2133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48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428750" y="3071810"/>
            <a:ext cx="6000731" cy="1423990"/>
            <a:chOff x="2678" y="1303203"/>
            <a:chExt cx="2490809" cy="1197307"/>
          </a:xfrm>
        </p:grpSpPr>
        <p:sp>
          <p:nvSpPr>
            <p:cNvPr id="9" name="Pentagon 8"/>
            <p:cNvSpPr/>
            <p:nvPr/>
          </p:nvSpPr>
          <p:spPr>
            <a:xfrm>
              <a:off x="150933" y="1303203"/>
              <a:ext cx="2342554" cy="937021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M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enjaga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agar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jemaah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haji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dalam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kondisi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sehat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sz="2000" b="1" u="sng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selama</a:t>
              </a:r>
              <a:r>
                <a:rPr lang="en-US" sz="2000" b="1" u="sng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sz="2000" b="1" u="sng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menunaikan</a:t>
              </a:r>
              <a:r>
                <a:rPr lang="en-US" sz="2000" b="1" u="sng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sz="2000" b="1" u="sng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ibadah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,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sampai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sz="2000" b="1" u="sng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tiba</a:t>
              </a:r>
              <a:r>
                <a:rPr lang="en-US" sz="2000" b="1" u="sng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sz="2000" b="1" u="sng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kembali</a:t>
              </a:r>
              <a:r>
                <a:rPr lang="en-US" sz="2000" b="1" u="sng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sz="2000" b="1" u="sng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di</a:t>
              </a:r>
              <a:r>
                <a:rPr lang="id-ID" sz="2000" b="1" u="sng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sz="2000" b="1" u="sng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tanah</a:t>
              </a:r>
              <a:r>
                <a:rPr lang="en-US" b="1" u="sng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sz="2000" b="1" u="sng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air</a:t>
              </a:r>
              <a:r>
                <a:rPr lang="en-US" b="1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(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peran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TKHI/PPIH)</a:t>
              </a:r>
              <a:endParaRPr lang="id-ID" dirty="0">
                <a:solidFill>
                  <a:schemeClr val="tx1"/>
                </a:solidFill>
              </a:endParaRPr>
            </a:p>
          </p:txBody>
        </p:sp>
        <p:sp>
          <p:nvSpPr>
            <p:cNvPr id="10" name="Pentagon 4"/>
            <p:cNvSpPr/>
            <p:nvPr/>
          </p:nvSpPr>
          <p:spPr>
            <a:xfrm>
              <a:off x="2678" y="1563489"/>
              <a:ext cx="2107969" cy="937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6032" tIns="128016" rIns="64008" bIns="128016" spcCol="1270" anchor="ctr"/>
            <a:lstStyle/>
            <a:p>
              <a:pPr defTabSz="2133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4800"/>
            </a:p>
          </p:txBody>
        </p:sp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857225" y="4286256"/>
            <a:ext cx="5649938" cy="1490655"/>
            <a:chOff x="-234553" y="1402060"/>
            <a:chExt cx="2345200" cy="1098450"/>
          </a:xfrm>
        </p:grpSpPr>
        <p:sp>
          <p:nvSpPr>
            <p:cNvPr id="12" name="Pentagon 11"/>
            <p:cNvSpPr/>
            <p:nvPr/>
          </p:nvSpPr>
          <p:spPr>
            <a:xfrm>
              <a:off x="-234553" y="1402060"/>
              <a:ext cx="2342554" cy="937021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indent="-3600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M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encegah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terjadinya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sz="2000" b="1" u="sng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transmisi</a:t>
              </a:r>
              <a:r>
                <a:rPr lang="en-US" sz="2000" b="1" u="sng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sz="2000" b="1" u="sng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penyakit</a:t>
              </a:r>
              <a:r>
                <a:rPr lang="en-US" sz="2000" b="1" u="sng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sz="2000" b="1" u="sng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menular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yang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mungkin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terbawa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keluar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/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masuk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oleh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jemaah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haji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(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peran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TKHI, PPIH,</a:t>
              </a:r>
              <a:r>
                <a:rPr lang="id-ID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Embarkasi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/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Debarkasi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rPr>
                <a:t>)</a:t>
              </a:r>
              <a:endParaRPr lang="id-ID" dirty="0">
                <a:solidFill>
                  <a:schemeClr val="tx1"/>
                </a:solidFill>
              </a:endParaRPr>
            </a:p>
          </p:txBody>
        </p:sp>
        <p:sp>
          <p:nvSpPr>
            <p:cNvPr id="13" name="Pentagon 4"/>
            <p:cNvSpPr/>
            <p:nvPr/>
          </p:nvSpPr>
          <p:spPr>
            <a:xfrm>
              <a:off x="2678" y="1563489"/>
              <a:ext cx="2107969" cy="937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6032" tIns="128016" rIns="64008" bIns="128016" spcCol="1270" anchor="ctr"/>
            <a:lstStyle/>
            <a:p>
              <a:pPr defTabSz="2133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4800"/>
            </a:p>
          </p:txBody>
        </p:sp>
      </p:grpSp>
      <p:sp>
        <p:nvSpPr>
          <p:cNvPr id="14" name="Oval 13"/>
          <p:cNvSpPr/>
          <p:nvPr/>
        </p:nvSpPr>
        <p:spPr>
          <a:xfrm>
            <a:off x="-396984" y="1183481"/>
            <a:ext cx="9183794" cy="4953000"/>
          </a:xfrm>
          <a:prstGeom prst="ellipse">
            <a:avLst/>
          </a:prstGeom>
          <a:noFill/>
          <a:ln w="57150"/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800" dirty="0"/>
          </a:p>
        </p:txBody>
      </p:sp>
      <p:grpSp>
        <p:nvGrpSpPr>
          <p:cNvPr id="11" name="Group 15"/>
          <p:cNvGrpSpPr/>
          <p:nvPr/>
        </p:nvGrpSpPr>
        <p:grpSpPr>
          <a:xfrm>
            <a:off x="714348" y="357164"/>
            <a:ext cx="7715271" cy="1075526"/>
            <a:chOff x="385180" y="2892982"/>
            <a:chExt cx="8401662" cy="893208"/>
          </a:xfrm>
        </p:grpSpPr>
        <p:sp>
          <p:nvSpPr>
            <p:cNvPr id="17" name="Rectangle 16"/>
            <p:cNvSpPr/>
            <p:nvPr/>
          </p:nvSpPr>
          <p:spPr>
            <a:xfrm>
              <a:off x="642910" y="2928934"/>
              <a:ext cx="8143932" cy="8572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2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5180" y="2892982"/>
              <a:ext cx="6572296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id-ID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TUJUAN PENYELENGGARAAN KESEHATAN HAJI</a:t>
              </a:r>
              <a:endParaRPr lang="id-I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929190" y="785794"/>
            <a:ext cx="3929058" cy="500066"/>
          </a:xfrm>
          <a:prstGeom prst="rect">
            <a:avLst/>
          </a:prstGeom>
          <a:solidFill>
            <a:schemeClr val="accent6"/>
          </a:solidFill>
          <a:effectLst>
            <a:softEdge rad="127000"/>
          </a:effectLst>
          <a:scene3d>
            <a:camera prst="isometricOffAxis1Right">
              <a:rot lat="1200000" lon="1920000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Kepmenkes 442 tahun 2009</a:t>
            </a:r>
            <a:endParaRPr lang="id-ID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888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39000" cy="748684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7239000" cy="484632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lphaLcPeriod"/>
            </a:pPr>
            <a:r>
              <a:rPr lang="en-US" dirty="0" err="1" smtClean="0"/>
              <a:t>Makanlah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beraneka</a:t>
            </a:r>
            <a:r>
              <a:rPr lang="en-US" dirty="0" smtClean="0"/>
              <a:t>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 smtClean="0"/>
              <a:t>karbohidrat</a:t>
            </a:r>
            <a:r>
              <a:rPr lang="en-US" dirty="0" smtClean="0"/>
              <a:t>, </a:t>
            </a:r>
            <a:r>
              <a:rPr lang="en-US" dirty="0" err="1" smtClean="0"/>
              <a:t>lauk</a:t>
            </a:r>
            <a:r>
              <a:rPr lang="en-US" dirty="0" smtClean="0"/>
              <a:t> </a:t>
            </a:r>
            <a:r>
              <a:rPr lang="en-US" dirty="0" err="1" smtClean="0"/>
              <a:t>pauk</a:t>
            </a:r>
            <a:r>
              <a:rPr lang="en-US" dirty="0" smtClean="0"/>
              <a:t>, </a:t>
            </a:r>
            <a:r>
              <a:rPr lang="en-US" dirty="0" err="1" smtClean="0"/>
              <a:t>sayuran</a:t>
            </a:r>
            <a:r>
              <a:rPr lang="en-US" dirty="0" smtClean="0"/>
              <a:t>, </a:t>
            </a:r>
            <a:r>
              <a:rPr lang="en-US" dirty="0" err="1" smtClean="0"/>
              <a:t>buah-buahan</a:t>
            </a:r>
            <a:r>
              <a:rPr lang="en-US" dirty="0" smtClean="0"/>
              <a:t>, sari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susu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Perbanyak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sayuran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hijau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buah-buahan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.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vit</a:t>
            </a:r>
            <a:r>
              <a:rPr lang="en-US" dirty="0" smtClean="0"/>
              <a:t> C </a:t>
            </a:r>
            <a:r>
              <a:rPr lang="en-US" dirty="0" err="1" smtClean="0"/>
              <a:t>spt</a:t>
            </a:r>
            <a:r>
              <a:rPr lang="en-US" dirty="0" smtClean="0"/>
              <a:t> </a:t>
            </a:r>
            <a:r>
              <a:rPr lang="en-US" dirty="0" err="1" smtClean="0"/>
              <a:t>jeruk</a:t>
            </a:r>
            <a:r>
              <a:rPr lang="en-US" dirty="0" smtClean="0"/>
              <a:t>, </a:t>
            </a:r>
            <a:r>
              <a:rPr lang="en-US" dirty="0" err="1" smtClean="0"/>
              <a:t>apel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Perbanyak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tepung</a:t>
            </a:r>
            <a:r>
              <a:rPr lang="en-US" dirty="0" smtClean="0"/>
              <a:t> (</a:t>
            </a:r>
            <a:r>
              <a:rPr lang="en-US" dirty="0" err="1" smtClean="0"/>
              <a:t>misal</a:t>
            </a:r>
            <a:r>
              <a:rPr lang="en-US" dirty="0" smtClean="0"/>
              <a:t> </a:t>
            </a:r>
            <a:r>
              <a:rPr lang="en-US" dirty="0" err="1" smtClean="0"/>
              <a:t>nasi</a:t>
            </a:r>
            <a:r>
              <a:rPr lang="en-US" dirty="0" smtClean="0"/>
              <a:t>, </a:t>
            </a:r>
            <a:r>
              <a:rPr lang="en-US" dirty="0" err="1" smtClean="0"/>
              <a:t>biskuit</a:t>
            </a:r>
            <a:r>
              <a:rPr lang="en-US" dirty="0" smtClean="0"/>
              <a:t>, roti)</a:t>
            </a:r>
          </a:p>
          <a:p>
            <a:pPr marL="514350" indent="-514350">
              <a:buAutoNum type="alphaLcPeriod"/>
            </a:pP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lemak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kolesterol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batasi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gula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garam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Minumlah</a:t>
            </a:r>
            <a:r>
              <a:rPr lang="en-US" dirty="0" smtClean="0"/>
              <a:t> air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35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BAGAIMANA KONDISI SUHU DI ARAB SAUDI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LcPeriod"/>
            </a:pPr>
            <a:r>
              <a:rPr lang="en-US" dirty="0" err="1" smtClean="0"/>
              <a:t>Wukuf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2012 -2014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peralihan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musim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musim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. </a:t>
            </a:r>
            <a:r>
              <a:rPr lang="en-US" dirty="0" err="1" smtClean="0"/>
              <a:t>Suhu</a:t>
            </a:r>
            <a:r>
              <a:rPr lang="en-US" dirty="0" smtClean="0"/>
              <a:t> 30 – 40</a:t>
            </a:r>
            <a:r>
              <a:rPr lang="en-US" baseline="30000" dirty="0" smtClean="0"/>
              <a:t>o</a:t>
            </a:r>
            <a:r>
              <a:rPr lang="en-US" dirty="0" smtClean="0"/>
              <a:t>C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kelembaban</a:t>
            </a:r>
            <a:r>
              <a:rPr lang="en-US" dirty="0" smtClean="0"/>
              <a:t> 10-20%</a:t>
            </a:r>
          </a:p>
          <a:p>
            <a:pPr marL="457200" indent="-457200">
              <a:buAutoNum type="alphaLcPeriod"/>
            </a:pPr>
            <a:r>
              <a:rPr lang="en-US" dirty="0" err="1" smtClean="0"/>
              <a:t>Wukuf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2015-2030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musim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. </a:t>
            </a:r>
            <a:r>
              <a:rPr lang="en-US" dirty="0" err="1" smtClean="0"/>
              <a:t>Suhu</a:t>
            </a:r>
            <a:r>
              <a:rPr lang="en-US" dirty="0" smtClean="0"/>
              <a:t> 40-56</a:t>
            </a:r>
            <a:r>
              <a:rPr lang="en-US" baseline="30000" dirty="0" smtClean="0"/>
              <a:t>o</a:t>
            </a:r>
            <a:r>
              <a:rPr lang="en-US" dirty="0" smtClean="0"/>
              <a:t>C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kelembaban</a:t>
            </a:r>
            <a:r>
              <a:rPr lang="en-US" dirty="0" smtClean="0"/>
              <a:t> 10-20%. </a:t>
            </a:r>
            <a:r>
              <a:rPr lang="en-US" dirty="0" err="1" smtClean="0"/>
              <a:t>Dimungkinkan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badai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badai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gurun</a:t>
            </a:r>
            <a:endParaRPr lang="en-US" dirty="0" smtClean="0">
              <a:sym typeface="Wingdings" pitchFamily="2" charset="2"/>
            </a:endParaRPr>
          </a:p>
          <a:p>
            <a:pPr marL="457200" indent="-457200">
              <a:buAutoNum type="alphaLcPeriod"/>
            </a:pPr>
            <a:r>
              <a:rPr lang="en-US" dirty="0" err="1" smtClean="0">
                <a:sym typeface="Wingdings" pitchFamily="2" charset="2"/>
              </a:rPr>
              <a:t>Suhu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Terpanas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iringi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Musim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Haji</a:t>
            </a:r>
            <a:r>
              <a:rPr lang="en-US" dirty="0" smtClean="0">
                <a:sym typeface="Wingdings" pitchFamily="2" charset="2"/>
              </a:rPr>
              <a:t> 2016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1718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BAGAIMANA CARA PENYESESUAIAN THD MUSIM PANAS DI ARAB SAUDI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4873752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200" dirty="0" err="1" smtClean="0"/>
              <a:t>Melakukan</a:t>
            </a:r>
            <a:r>
              <a:rPr lang="en-US" sz="2200" dirty="0" smtClean="0"/>
              <a:t> </a:t>
            </a:r>
            <a:r>
              <a:rPr lang="en-US" sz="2200" b="1" dirty="0" err="1" smtClean="0"/>
              <a:t>latihan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penyesuaian</a:t>
            </a:r>
            <a:r>
              <a:rPr lang="en-US" sz="2200" b="1" dirty="0" smtClean="0"/>
              <a:t> </a:t>
            </a:r>
            <a:r>
              <a:rPr lang="en-US" sz="2200" dirty="0" smtClean="0"/>
              <a:t>1-2 jam </a:t>
            </a:r>
            <a:r>
              <a:rPr lang="en-US" sz="2200" dirty="0" err="1" smtClean="0"/>
              <a:t>setiap</a:t>
            </a:r>
            <a:r>
              <a:rPr lang="en-US" sz="2200" dirty="0" smtClean="0"/>
              <a:t> </a:t>
            </a:r>
            <a:r>
              <a:rPr lang="en-US" sz="2200" dirty="0" err="1" smtClean="0"/>
              <a:t>hari</a:t>
            </a:r>
            <a:r>
              <a:rPr lang="en-US" sz="2200" dirty="0" smtClean="0"/>
              <a:t> </a:t>
            </a:r>
            <a:r>
              <a:rPr lang="en-US" sz="2200" dirty="0" err="1" smtClean="0"/>
              <a:t>selama</a:t>
            </a:r>
            <a:r>
              <a:rPr lang="en-US" sz="2200" dirty="0" smtClean="0"/>
              <a:t> 10 </a:t>
            </a:r>
            <a:r>
              <a:rPr lang="en-US" sz="2200" dirty="0" err="1" smtClean="0"/>
              <a:t>hari</a:t>
            </a:r>
            <a:r>
              <a:rPr lang="en-US" sz="2200" dirty="0" smtClean="0"/>
              <a:t> </a:t>
            </a:r>
            <a:r>
              <a:rPr lang="en-US" sz="2200" dirty="0" err="1" smtClean="0"/>
              <a:t>dibawah</a:t>
            </a:r>
            <a:r>
              <a:rPr lang="en-US" sz="2200" dirty="0" smtClean="0"/>
              <a:t> </a:t>
            </a:r>
            <a:r>
              <a:rPr lang="en-US" sz="2200" dirty="0" err="1" smtClean="0"/>
              <a:t>terik</a:t>
            </a:r>
            <a:r>
              <a:rPr lang="en-US" sz="2200" dirty="0" smtClean="0"/>
              <a:t> </a:t>
            </a:r>
            <a:r>
              <a:rPr lang="en-US" sz="2200" dirty="0" err="1" smtClean="0"/>
              <a:t>matahari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2 </a:t>
            </a:r>
            <a:r>
              <a:rPr lang="en-US" sz="2200" dirty="0" err="1" smtClean="0"/>
              <a:t>minggu</a:t>
            </a:r>
            <a:r>
              <a:rPr lang="en-US" sz="2200" dirty="0" smtClean="0"/>
              <a:t> </a:t>
            </a:r>
            <a:r>
              <a:rPr lang="en-US" sz="2200" dirty="0" err="1" smtClean="0"/>
              <a:t>menjelang</a:t>
            </a:r>
            <a:r>
              <a:rPr lang="en-US" sz="2200" dirty="0" smtClean="0"/>
              <a:t> </a:t>
            </a:r>
            <a:r>
              <a:rPr lang="en-US" sz="2200" dirty="0" err="1" smtClean="0"/>
              <a:t>keberangkatan</a:t>
            </a:r>
            <a:r>
              <a:rPr lang="en-US" sz="2200" dirty="0" smtClean="0"/>
              <a:t>.</a:t>
            </a:r>
          </a:p>
          <a:p>
            <a:pPr>
              <a:buFontTx/>
              <a:buChar char="-"/>
            </a:pPr>
            <a:r>
              <a:rPr lang="en-US" sz="2200" b="1" dirty="0" err="1" smtClean="0"/>
              <a:t>Rutin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minum</a:t>
            </a:r>
            <a:r>
              <a:rPr lang="en-US" sz="2200" b="1" dirty="0" smtClean="0"/>
              <a:t> air </a:t>
            </a:r>
            <a:r>
              <a:rPr lang="en-US" sz="2200" b="1" dirty="0" err="1" smtClean="0"/>
              <a:t>hangat</a:t>
            </a:r>
            <a:r>
              <a:rPr lang="en-US" sz="2200" b="1" dirty="0" smtClean="0"/>
              <a:t> </a:t>
            </a:r>
            <a:r>
              <a:rPr lang="en-US" sz="2200" dirty="0" err="1" smtClean="0"/>
              <a:t>supaya</a:t>
            </a:r>
            <a:r>
              <a:rPr lang="en-US" sz="2200" dirty="0" smtClean="0"/>
              <a:t> </a:t>
            </a:r>
            <a:r>
              <a:rPr lang="en-US" sz="2200" dirty="0" err="1" smtClean="0"/>
              <a:t>tubuh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kekurangan</a:t>
            </a:r>
            <a:r>
              <a:rPr lang="en-US" sz="2200" dirty="0" smtClean="0"/>
              <a:t> </a:t>
            </a:r>
            <a:r>
              <a:rPr lang="en-US" sz="2200" dirty="0" err="1" smtClean="0"/>
              <a:t>cairan</a:t>
            </a:r>
            <a:r>
              <a:rPr lang="en-US" sz="2200" dirty="0" smtClean="0"/>
              <a:t> </a:t>
            </a:r>
            <a:r>
              <a:rPr lang="en-US" sz="2200" dirty="0" err="1" smtClean="0"/>
              <a:t>akibat</a:t>
            </a:r>
            <a:r>
              <a:rPr lang="en-US" sz="2200" dirty="0" smtClean="0"/>
              <a:t> </a:t>
            </a:r>
            <a:r>
              <a:rPr lang="en-US" sz="2200" dirty="0" err="1" smtClean="0"/>
              <a:t>udara</a:t>
            </a:r>
            <a:r>
              <a:rPr lang="en-US" sz="2200" dirty="0" smtClean="0"/>
              <a:t> </a:t>
            </a:r>
            <a:r>
              <a:rPr lang="en-US" sz="2200" dirty="0" err="1" smtClean="0"/>
              <a:t>kering</a:t>
            </a:r>
            <a:r>
              <a:rPr lang="en-US" sz="2200" dirty="0" smtClean="0"/>
              <a:t>.</a:t>
            </a:r>
          </a:p>
          <a:p>
            <a:pPr>
              <a:buFontTx/>
              <a:buChar char="-"/>
            </a:pPr>
            <a:r>
              <a:rPr lang="en-US" sz="2200" b="1" dirty="0" err="1" smtClean="0"/>
              <a:t>Pakailah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krim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pelembab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melindungi</a:t>
            </a:r>
            <a:r>
              <a:rPr lang="en-US" sz="2200" dirty="0" smtClean="0"/>
              <a:t> </a:t>
            </a:r>
            <a:r>
              <a:rPr lang="en-US" sz="2200" dirty="0" err="1" smtClean="0"/>
              <a:t>kulit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kekeringan</a:t>
            </a:r>
            <a:r>
              <a:rPr lang="en-US" sz="2200" dirty="0" smtClean="0"/>
              <a:t> </a:t>
            </a:r>
            <a:r>
              <a:rPr lang="en-US" sz="2200" dirty="0" err="1" smtClean="0"/>
              <a:t>sekaligus</a:t>
            </a:r>
            <a:r>
              <a:rPr lang="en-US" sz="2200" dirty="0" smtClean="0"/>
              <a:t> </a:t>
            </a:r>
            <a:r>
              <a:rPr lang="en-US" sz="2200" dirty="0" err="1" smtClean="0"/>
              <a:t>mengurangi</a:t>
            </a:r>
            <a:r>
              <a:rPr lang="en-US" sz="2200" dirty="0" smtClean="0"/>
              <a:t> </a:t>
            </a:r>
            <a:r>
              <a:rPr lang="en-US" sz="2200" dirty="0" err="1" smtClean="0"/>
              <a:t>penguapan</a:t>
            </a:r>
            <a:r>
              <a:rPr lang="en-US" sz="2200" dirty="0" smtClean="0"/>
              <a:t> air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tubuh</a:t>
            </a:r>
            <a:r>
              <a:rPr lang="en-US" sz="2200" dirty="0" smtClean="0"/>
              <a:t> </a:t>
            </a:r>
            <a:r>
              <a:rPr lang="en-US" sz="2200" dirty="0" err="1" smtClean="0"/>
              <a:t>melalui</a:t>
            </a:r>
            <a:r>
              <a:rPr lang="en-US" sz="2200" dirty="0" smtClean="0"/>
              <a:t> </a:t>
            </a:r>
            <a:r>
              <a:rPr lang="en-US" sz="2200" dirty="0" err="1" smtClean="0"/>
              <a:t>kulit</a:t>
            </a:r>
            <a:r>
              <a:rPr lang="en-US" sz="2200" dirty="0" smtClean="0"/>
              <a:t>.</a:t>
            </a:r>
          </a:p>
          <a:p>
            <a:pPr>
              <a:buFontTx/>
              <a:buChar char="-"/>
            </a:pPr>
            <a:r>
              <a:rPr lang="en-US" sz="2200" b="1" dirty="0" err="1" smtClean="0"/>
              <a:t>Gunakan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pakaian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yg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bahannya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ringan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longgar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berwarna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terang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memungkinkan</a:t>
            </a:r>
            <a:r>
              <a:rPr lang="en-US" sz="2200" dirty="0" smtClean="0"/>
              <a:t> </a:t>
            </a:r>
            <a:r>
              <a:rPr lang="en-US" sz="2200" dirty="0" err="1" smtClean="0"/>
              <a:t>terjadinya</a:t>
            </a:r>
            <a:r>
              <a:rPr lang="en-US" sz="2200" dirty="0" smtClean="0"/>
              <a:t> </a:t>
            </a:r>
            <a:r>
              <a:rPr lang="en-US" sz="2200" dirty="0" err="1" smtClean="0"/>
              <a:t>sirkulasi</a:t>
            </a:r>
            <a:r>
              <a:rPr lang="en-US" sz="2200" dirty="0" smtClean="0"/>
              <a:t> </a:t>
            </a:r>
            <a:r>
              <a:rPr lang="en-US" sz="2200" dirty="0" err="1" smtClean="0"/>
              <a:t>udara</a:t>
            </a:r>
            <a:r>
              <a:rPr lang="en-US" sz="2200" dirty="0" smtClean="0"/>
              <a:t> </a:t>
            </a:r>
            <a:r>
              <a:rPr lang="en-US" sz="2200" dirty="0" err="1" smtClean="0"/>
              <a:t>maksimum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mendinginkan</a:t>
            </a:r>
            <a:r>
              <a:rPr lang="en-US" sz="2200" dirty="0" smtClean="0"/>
              <a:t> </a:t>
            </a:r>
            <a:r>
              <a:rPr lang="en-US" sz="2200" dirty="0" err="1" smtClean="0"/>
              <a:t>tubuh</a:t>
            </a:r>
            <a:r>
              <a:rPr lang="en-US" sz="2200" dirty="0" smtClean="0"/>
              <a:t> </a:t>
            </a:r>
            <a:r>
              <a:rPr lang="en-US" sz="2200" dirty="0" err="1" smtClean="0"/>
              <a:t>shg</a:t>
            </a:r>
            <a:r>
              <a:rPr lang="en-US" sz="2200" dirty="0" smtClean="0"/>
              <a:t> </a:t>
            </a:r>
            <a:r>
              <a:rPr lang="en-US" sz="2200" dirty="0" err="1" smtClean="0"/>
              <a:t>memberikan</a:t>
            </a:r>
            <a:r>
              <a:rPr lang="en-US" sz="2200" dirty="0" smtClean="0"/>
              <a:t> </a:t>
            </a:r>
            <a:r>
              <a:rPr lang="en-US" sz="2200" dirty="0" err="1" smtClean="0"/>
              <a:t>perlindungan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sinar</a:t>
            </a:r>
            <a:r>
              <a:rPr lang="en-US" sz="2200" dirty="0" smtClean="0"/>
              <a:t> </a:t>
            </a:r>
            <a:r>
              <a:rPr lang="en-US" sz="2200" dirty="0" err="1" smtClean="0"/>
              <a:t>matahari</a:t>
            </a:r>
            <a:r>
              <a:rPr lang="en-US" sz="2200" dirty="0" smtClean="0"/>
              <a:t>.</a:t>
            </a:r>
          </a:p>
          <a:p>
            <a:pPr>
              <a:buFontTx/>
              <a:buChar char="-"/>
            </a:pPr>
            <a:r>
              <a:rPr lang="en-US" sz="2200" dirty="0" err="1" smtClean="0"/>
              <a:t>Pemakaian</a:t>
            </a:r>
            <a:r>
              <a:rPr lang="en-US" sz="2200" dirty="0" smtClean="0"/>
              <a:t> </a:t>
            </a:r>
            <a:r>
              <a:rPr lang="en-US" sz="2200" b="1" dirty="0" err="1" smtClean="0"/>
              <a:t>topi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yg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lebar</a:t>
            </a:r>
            <a:r>
              <a:rPr lang="en-US" sz="2200" b="1" dirty="0" smtClean="0"/>
              <a:t>/</a:t>
            </a:r>
            <a:r>
              <a:rPr lang="en-US" sz="2200" b="1" dirty="0" err="1" smtClean="0"/>
              <a:t>payung</a:t>
            </a:r>
            <a:r>
              <a:rPr lang="en-US" sz="2200" b="1" dirty="0" smtClean="0"/>
              <a:t> </a:t>
            </a:r>
            <a:r>
              <a:rPr lang="en-US" sz="2200" dirty="0" err="1" smtClean="0"/>
              <a:t>cukup</a:t>
            </a:r>
            <a:r>
              <a:rPr lang="en-US" sz="2200" dirty="0" smtClean="0"/>
              <a:t> </a:t>
            </a:r>
            <a:r>
              <a:rPr lang="en-US" sz="2200" dirty="0" err="1" smtClean="0"/>
              <a:t>membantu</a:t>
            </a:r>
            <a:r>
              <a:rPr lang="en-US" sz="2200" dirty="0" smtClean="0"/>
              <a:t> </a:t>
            </a:r>
            <a:r>
              <a:rPr lang="en-US" sz="2200" dirty="0" err="1" smtClean="0"/>
              <a:t>mengurangi</a:t>
            </a:r>
            <a:r>
              <a:rPr lang="en-US" sz="2200" dirty="0" smtClean="0"/>
              <a:t> </a:t>
            </a:r>
            <a:r>
              <a:rPr lang="en-US" sz="2200" dirty="0" err="1" smtClean="0"/>
              <a:t>radiasi</a:t>
            </a:r>
            <a:r>
              <a:rPr lang="en-US" sz="2200" dirty="0" smtClean="0"/>
              <a:t> </a:t>
            </a:r>
            <a:r>
              <a:rPr lang="en-US" sz="2200" dirty="0" err="1" smtClean="0"/>
              <a:t>matahari</a:t>
            </a:r>
            <a:r>
              <a:rPr lang="en-US" sz="2200" dirty="0" smtClean="0"/>
              <a:t>.</a:t>
            </a:r>
          </a:p>
          <a:p>
            <a:pPr>
              <a:buFontTx/>
              <a:buChar char="-"/>
            </a:pPr>
            <a:endParaRPr lang="en-US" sz="2200" dirty="0" smtClean="0"/>
          </a:p>
        </p:txBody>
      </p:sp>
    </p:spTree>
    <p:extLst>
      <p:ext uri="{BB962C8B-B14F-4D97-AF65-F5344CB8AC3E}">
        <p14:creationId xmlns="" xmlns:p14="http://schemas.microsoft.com/office/powerpoint/2010/main" val="7269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BAGAIMANA CARA MEMELIHARA KESEHATAN SELAMA DI ARAB SAUDI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Makan</a:t>
            </a:r>
            <a:r>
              <a:rPr lang="en-US" dirty="0" smtClean="0"/>
              <a:t> 3 kali </a:t>
            </a:r>
            <a:r>
              <a:rPr lang="en-US" dirty="0" err="1" smtClean="0"/>
              <a:t>sehari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teratur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karbohidrat</a:t>
            </a:r>
            <a:r>
              <a:rPr lang="en-US" dirty="0" smtClean="0"/>
              <a:t> (</a:t>
            </a:r>
            <a:r>
              <a:rPr lang="en-US" dirty="0" err="1" smtClean="0"/>
              <a:t>nasi</a:t>
            </a:r>
            <a:r>
              <a:rPr lang="en-US" dirty="0" smtClean="0"/>
              <a:t>, </a:t>
            </a:r>
            <a:r>
              <a:rPr lang="en-US" dirty="0" err="1" smtClean="0"/>
              <a:t>kentang</a:t>
            </a:r>
            <a:r>
              <a:rPr lang="en-US" dirty="0" smtClean="0"/>
              <a:t>, roti </a:t>
            </a:r>
            <a:r>
              <a:rPr lang="en-US" dirty="0" err="1" smtClean="0"/>
              <a:t>dsb</a:t>
            </a:r>
            <a:r>
              <a:rPr lang="en-US" dirty="0" smtClean="0"/>
              <a:t>)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porsi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Minum</a:t>
            </a:r>
            <a:r>
              <a:rPr lang="en-US" dirty="0" smtClean="0"/>
              <a:t> 1 </a:t>
            </a:r>
            <a:r>
              <a:rPr lang="en-US" dirty="0" err="1" smtClean="0"/>
              <a:t>gelas</a:t>
            </a:r>
            <a:r>
              <a:rPr lang="en-US" dirty="0" smtClean="0"/>
              <a:t> </a:t>
            </a:r>
            <a:r>
              <a:rPr lang="en-US" dirty="0" err="1" smtClean="0"/>
              <a:t>susu</a:t>
            </a:r>
            <a:r>
              <a:rPr lang="en-US" dirty="0" smtClean="0"/>
              <a:t> per </a:t>
            </a:r>
            <a:r>
              <a:rPr lang="en-US" dirty="0" err="1" smtClean="0"/>
              <a:t>hari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sayur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ditambah</a:t>
            </a:r>
            <a:r>
              <a:rPr lang="en-US" dirty="0" smtClean="0"/>
              <a:t> </a:t>
            </a:r>
            <a:r>
              <a:rPr lang="en-US" dirty="0" err="1" smtClean="0"/>
              <a:t>suplemen</a:t>
            </a:r>
            <a:r>
              <a:rPr lang="en-US" dirty="0" smtClean="0"/>
              <a:t> vitamin </a:t>
            </a:r>
            <a:r>
              <a:rPr lang="en-US" dirty="0" err="1" smtClean="0"/>
              <a:t>dan</a:t>
            </a:r>
            <a:r>
              <a:rPr lang="en-US" dirty="0" smtClean="0"/>
              <a:t> mineral.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bersih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terlindung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01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467600" cy="487375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6.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kemasan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utuh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kadaluarsanya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7.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katering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sz="2000" dirty="0" err="1" smtClean="0"/>
              <a:t>periksa</a:t>
            </a:r>
            <a:r>
              <a:rPr lang="en-US" sz="2000" dirty="0" smtClean="0"/>
              <a:t> </a:t>
            </a:r>
            <a:r>
              <a:rPr lang="en-US" sz="2000" dirty="0" err="1" smtClean="0"/>
              <a:t>keadaan</a:t>
            </a:r>
            <a:r>
              <a:rPr lang="en-US" sz="2000" dirty="0" smtClean="0"/>
              <a:t> </a:t>
            </a:r>
            <a:r>
              <a:rPr lang="en-US" sz="2000" dirty="0" err="1" smtClean="0"/>
              <a:t>makanan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-  </a:t>
            </a:r>
            <a:r>
              <a:rPr lang="en-US" sz="2000" dirty="0" err="1" smtClean="0"/>
              <a:t>bila</a:t>
            </a:r>
            <a:r>
              <a:rPr lang="en-US" sz="2000" dirty="0" smtClean="0"/>
              <a:t> </a:t>
            </a:r>
            <a:r>
              <a:rPr lang="en-US" sz="2000" dirty="0" err="1" smtClean="0"/>
              <a:t>basi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berlendir</a:t>
            </a:r>
            <a:r>
              <a:rPr lang="en-US" sz="2000" dirty="0" smtClean="0"/>
              <a:t> </a:t>
            </a:r>
            <a:r>
              <a:rPr lang="en-US" sz="2000" dirty="0" err="1" smtClean="0"/>
              <a:t>jangan</a:t>
            </a:r>
            <a:r>
              <a:rPr lang="en-US" sz="2000" dirty="0" smtClean="0"/>
              <a:t> </a:t>
            </a:r>
            <a:r>
              <a:rPr lang="en-US" sz="2000" dirty="0" err="1" smtClean="0"/>
              <a:t>dimakan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sakit</a:t>
            </a:r>
            <a:r>
              <a:rPr lang="en-US" sz="2000" dirty="0" smtClean="0"/>
              <a:t> </a:t>
            </a:r>
            <a:r>
              <a:rPr lang="en-US" sz="2000" dirty="0" err="1" smtClean="0"/>
              <a:t>perut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diare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-  </a:t>
            </a:r>
            <a:r>
              <a:rPr lang="en-US" sz="2000" dirty="0" err="1" smtClean="0"/>
              <a:t>makanlah</a:t>
            </a:r>
            <a:r>
              <a:rPr lang="en-US" sz="2000" dirty="0" smtClean="0"/>
              <a:t> </a:t>
            </a:r>
            <a:r>
              <a:rPr lang="en-US" sz="2000" dirty="0" err="1" smtClean="0"/>
              <a:t>segera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waktunya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-  </a:t>
            </a:r>
            <a:r>
              <a:rPr lang="en-US" sz="2000" dirty="0" err="1" smtClean="0"/>
              <a:t>Jangan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menunda</a:t>
            </a:r>
            <a:r>
              <a:rPr lang="en-US" sz="2000" dirty="0" smtClean="0"/>
              <a:t>/</a:t>
            </a:r>
            <a:r>
              <a:rPr lang="en-US" sz="2000" dirty="0" err="1" smtClean="0"/>
              <a:t>menyimpan</a:t>
            </a:r>
            <a:r>
              <a:rPr lang="en-US" sz="2000" dirty="0" smtClean="0"/>
              <a:t> </a:t>
            </a:r>
            <a:r>
              <a:rPr lang="en-US" sz="2000" dirty="0" err="1" smtClean="0"/>
              <a:t>makanan</a:t>
            </a:r>
            <a:r>
              <a:rPr lang="en-US" sz="2000" dirty="0" smtClean="0"/>
              <a:t> &gt; 2 jam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</a:t>
            </a:r>
            <a:r>
              <a:rPr lang="en-US" sz="2000" dirty="0" err="1" smtClean="0"/>
              <a:t>krn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rusak</a:t>
            </a:r>
            <a:r>
              <a:rPr lang="en-US" sz="2000" dirty="0" smtClean="0"/>
              <a:t> (</a:t>
            </a:r>
            <a:r>
              <a:rPr lang="en-US" sz="2000" dirty="0" err="1" smtClean="0"/>
              <a:t>basi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berlendir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09763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8. </a:t>
            </a:r>
            <a:r>
              <a:rPr lang="en-US" dirty="0" err="1" smtClean="0"/>
              <a:t>Minum</a:t>
            </a:r>
            <a:r>
              <a:rPr lang="en-US" dirty="0" smtClean="0"/>
              <a:t> air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minimal 1 </a:t>
            </a:r>
            <a:r>
              <a:rPr lang="en-US" dirty="0" err="1" smtClean="0"/>
              <a:t>gelas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jam.</a:t>
            </a:r>
          </a:p>
          <a:p>
            <a:pPr marL="0" indent="0">
              <a:buNone/>
            </a:pPr>
            <a:r>
              <a:rPr lang="en-US" dirty="0" smtClean="0"/>
              <a:t>9. 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kenyang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hindari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lemak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menempuh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10. </a:t>
            </a:r>
            <a:r>
              <a:rPr lang="en-US" dirty="0" err="1" smtClean="0"/>
              <a:t>Cuci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sesudah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sabun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08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HAL-HAL YG PERLU DIPERHATIKAN SELAMA DI ARAB SAUDI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Kurangi</a:t>
            </a:r>
            <a:r>
              <a:rPr lang="en-US" dirty="0" smtClean="0"/>
              <a:t> </a:t>
            </a:r>
            <a:r>
              <a:rPr lang="en-US" dirty="0" err="1" smtClean="0"/>
              <a:t>aktifitas</a:t>
            </a:r>
            <a:r>
              <a:rPr lang="en-US" dirty="0" smtClean="0"/>
              <a:t>/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Kerjakan</a:t>
            </a:r>
            <a:r>
              <a:rPr lang="en-US" dirty="0" smtClean="0"/>
              <a:t> </a:t>
            </a:r>
            <a:r>
              <a:rPr lang="en-US" dirty="0" err="1" smtClean="0"/>
              <a:t>ibadah</a:t>
            </a:r>
            <a:r>
              <a:rPr lang="en-US" dirty="0" smtClean="0"/>
              <a:t> </a:t>
            </a:r>
            <a:r>
              <a:rPr lang="en-US" dirty="0" err="1" smtClean="0"/>
              <a:t>sunah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. 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memaksakan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Pakailah</a:t>
            </a:r>
            <a:r>
              <a:rPr lang="en-US" dirty="0" smtClean="0"/>
              <a:t> </a:t>
            </a:r>
            <a:r>
              <a:rPr lang="en-US" dirty="0" err="1" smtClean="0"/>
              <a:t>pakaian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tebal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gelap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rasa </a:t>
            </a:r>
            <a:r>
              <a:rPr lang="en-US" dirty="0" err="1" smtClean="0"/>
              <a:t>dingin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sabun</a:t>
            </a:r>
            <a:r>
              <a:rPr lang="en-US" dirty="0" smtClean="0"/>
              <a:t> </a:t>
            </a:r>
            <a:r>
              <a:rPr lang="en-US" dirty="0" err="1" smtClean="0"/>
              <a:t>mandi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aman</a:t>
            </a:r>
            <a:r>
              <a:rPr lang="en-US" dirty="0" smtClean="0"/>
              <a:t> &amp;</a:t>
            </a:r>
            <a:r>
              <a:rPr lang="en-US" dirty="0" err="1" smtClean="0"/>
              <a:t>netral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lipsgloss</a:t>
            </a:r>
            <a:r>
              <a:rPr lang="en-US" dirty="0" smtClean="0"/>
              <a:t>/ </a:t>
            </a:r>
            <a:r>
              <a:rPr lang="en-US" dirty="0" err="1" smtClean="0"/>
              <a:t>pelembab</a:t>
            </a:r>
            <a:r>
              <a:rPr lang="en-US" dirty="0" smtClean="0"/>
              <a:t> </a:t>
            </a:r>
            <a:r>
              <a:rPr lang="en-US" dirty="0" err="1" smtClean="0"/>
              <a:t>bibir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bibir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pelembab</a:t>
            </a:r>
            <a:r>
              <a:rPr lang="en-US" dirty="0" smtClean="0"/>
              <a:t>(body lotion)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kaki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119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14356"/>
            <a:ext cx="7758138" cy="585791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7.   </a:t>
            </a:r>
            <a:r>
              <a:rPr lang="en-US" sz="2400" dirty="0" err="1" smtClean="0"/>
              <a:t>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selalu</a:t>
            </a:r>
            <a:r>
              <a:rPr lang="en-US" sz="2400" dirty="0" smtClean="0"/>
              <a:t> masker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dibasahi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      </a:t>
            </a:r>
            <a:r>
              <a:rPr lang="en-US" sz="2400" dirty="0" err="1" smtClean="0"/>
              <a:t>kelembaban</a:t>
            </a:r>
            <a:r>
              <a:rPr lang="en-US" sz="2400" dirty="0" smtClean="0"/>
              <a:t> </a:t>
            </a:r>
            <a:r>
              <a:rPr lang="en-US" sz="2400" dirty="0" err="1" smtClean="0"/>
              <a:t>udara</a:t>
            </a:r>
            <a:r>
              <a:rPr lang="en-US" sz="2400" dirty="0" smtClean="0"/>
              <a:t>, </a:t>
            </a:r>
            <a:r>
              <a:rPr lang="en-US" sz="2400" dirty="0" err="1" smtClean="0"/>
              <a:t>mencegah</a:t>
            </a:r>
            <a:r>
              <a:rPr lang="en-US" sz="2400" dirty="0" smtClean="0"/>
              <a:t> </a:t>
            </a:r>
            <a:r>
              <a:rPr lang="en-US" sz="2400" dirty="0" err="1" smtClean="0"/>
              <a:t>mimisan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      </a:t>
            </a:r>
            <a:r>
              <a:rPr lang="en-US" sz="2400" dirty="0" err="1" smtClean="0"/>
              <a:t>mencegah</a:t>
            </a:r>
            <a:r>
              <a:rPr lang="en-US" sz="2400" dirty="0" smtClean="0"/>
              <a:t> </a:t>
            </a:r>
            <a:r>
              <a:rPr lang="en-US" sz="2400" dirty="0" err="1" smtClean="0"/>
              <a:t>masuknya</a:t>
            </a:r>
            <a:r>
              <a:rPr lang="en-US" sz="2400" dirty="0" smtClean="0"/>
              <a:t> </a:t>
            </a:r>
            <a:r>
              <a:rPr lang="en-US" sz="2400" dirty="0" err="1" smtClean="0"/>
              <a:t>kotoran</a:t>
            </a:r>
            <a:r>
              <a:rPr lang="en-US" sz="2400" dirty="0" smtClean="0"/>
              <a:t>/</a:t>
            </a:r>
            <a:r>
              <a:rPr lang="en-US" sz="2400" dirty="0" err="1" smtClean="0"/>
              <a:t>debu</a:t>
            </a:r>
            <a:r>
              <a:rPr lang="en-US" sz="2400" dirty="0" smtClean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kuman</a:t>
            </a:r>
            <a:r>
              <a:rPr lang="en-US" sz="24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     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saluran</a:t>
            </a:r>
            <a:r>
              <a:rPr lang="en-US" sz="2400" dirty="0" smtClean="0"/>
              <a:t> </a:t>
            </a:r>
            <a:r>
              <a:rPr lang="en-US" sz="2400" dirty="0" err="1" smtClean="0"/>
              <a:t>pernapasan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8.   </a:t>
            </a:r>
            <a:r>
              <a:rPr lang="en-US" sz="2400" dirty="0" err="1" smtClean="0"/>
              <a:t>Segera</a:t>
            </a:r>
            <a:r>
              <a:rPr lang="en-US" sz="2400" dirty="0" smtClean="0"/>
              <a:t> </a:t>
            </a:r>
            <a:r>
              <a:rPr lang="en-US" sz="2400" dirty="0" err="1" smtClean="0"/>
              <a:t>lapor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dokter</a:t>
            </a:r>
            <a:r>
              <a:rPr lang="en-US" sz="2400" dirty="0" smtClean="0"/>
              <a:t> </a:t>
            </a:r>
            <a:r>
              <a:rPr lang="en-US" sz="2400" dirty="0" err="1" smtClean="0"/>
              <a:t>kloter</a:t>
            </a:r>
            <a:r>
              <a:rPr lang="en-US" sz="2400" dirty="0" smtClean="0"/>
              <a:t> </a:t>
            </a: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tjd</a:t>
            </a:r>
            <a:r>
              <a:rPr lang="en-US" sz="2400" dirty="0" smtClean="0"/>
              <a:t> </a:t>
            </a:r>
            <a:r>
              <a:rPr lang="en-US" sz="2400" dirty="0" err="1" smtClean="0"/>
              <a:t>gangguan</a:t>
            </a:r>
            <a:r>
              <a:rPr lang="en-US" sz="24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      </a:t>
            </a:r>
            <a:r>
              <a:rPr lang="en-US" sz="2400" dirty="0" err="1" smtClean="0"/>
              <a:t>kesehatan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9.   </a:t>
            </a:r>
            <a:r>
              <a:rPr lang="en-US" sz="2400" dirty="0" err="1" smtClean="0"/>
              <a:t>Hindari</a:t>
            </a:r>
            <a:r>
              <a:rPr lang="en-US" sz="2400" dirty="0" smtClean="0"/>
              <a:t> </a:t>
            </a:r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berdesak-desakan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10. </a:t>
            </a:r>
            <a:r>
              <a:rPr lang="en-US" sz="2400" dirty="0" err="1" smtClean="0"/>
              <a:t>Cuci</a:t>
            </a:r>
            <a:r>
              <a:rPr lang="en-US" sz="2400" dirty="0" smtClean="0"/>
              <a:t> </a:t>
            </a:r>
            <a:r>
              <a:rPr lang="en-US" sz="2400" dirty="0" err="1" smtClean="0"/>
              <a:t>tangan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buang</a:t>
            </a:r>
            <a:r>
              <a:rPr lang="en-US" sz="2400" dirty="0" smtClean="0"/>
              <a:t> air </a:t>
            </a:r>
            <a:r>
              <a:rPr lang="en-US" sz="2400" dirty="0" err="1" smtClean="0"/>
              <a:t>kecil</a:t>
            </a:r>
            <a:r>
              <a:rPr lang="en-US" sz="2400" dirty="0" smtClean="0"/>
              <a:t>/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dgn</a:t>
            </a:r>
            <a:r>
              <a:rPr lang="en-US" sz="24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     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sabun</a:t>
            </a:r>
            <a:r>
              <a:rPr lang="en-US" sz="24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11. </a:t>
            </a:r>
            <a:r>
              <a:rPr lang="en-US" sz="2400" dirty="0" err="1" smtClean="0"/>
              <a:t>Tahalul</a:t>
            </a:r>
            <a:r>
              <a:rPr lang="en-US" sz="2400" dirty="0" smtClean="0"/>
              <a:t> (</a:t>
            </a:r>
            <a:r>
              <a:rPr lang="en-US" sz="2400" dirty="0" err="1" smtClean="0"/>
              <a:t>gunting</a:t>
            </a:r>
            <a:r>
              <a:rPr lang="en-US" sz="2400" dirty="0" smtClean="0"/>
              <a:t> </a:t>
            </a:r>
            <a:r>
              <a:rPr lang="en-US" sz="2400" dirty="0" err="1" smtClean="0"/>
              <a:t>rambut</a:t>
            </a:r>
            <a:r>
              <a:rPr lang="en-US" sz="2400" dirty="0" smtClean="0"/>
              <a:t>/</a:t>
            </a:r>
            <a:r>
              <a:rPr lang="en-US" sz="2400" dirty="0" err="1" smtClean="0"/>
              <a:t>bercukur</a:t>
            </a:r>
            <a:r>
              <a:rPr lang="en-US" sz="2400" dirty="0" smtClean="0"/>
              <a:t>) </a:t>
            </a:r>
            <a:r>
              <a:rPr lang="en-US" sz="2400" dirty="0" err="1" smtClean="0"/>
              <a:t>usahakan</a:t>
            </a:r>
            <a:r>
              <a:rPr lang="en-US" sz="24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      </a:t>
            </a:r>
            <a:r>
              <a:rPr lang="en-US" sz="2400" dirty="0" err="1" smtClean="0"/>
              <a:t>memakai</a:t>
            </a:r>
            <a:r>
              <a:rPr lang="en-US" sz="2400" dirty="0" smtClean="0"/>
              <a:t> </a:t>
            </a:r>
            <a:r>
              <a:rPr lang="en-US" sz="2400" dirty="0" err="1" smtClean="0"/>
              <a:t>gunting</a:t>
            </a:r>
            <a:r>
              <a:rPr lang="en-US" sz="2400" dirty="0" smtClean="0"/>
              <a:t> </a:t>
            </a:r>
            <a:r>
              <a:rPr lang="en-US" sz="2400" dirty="0" err="1" smtClean="0"/>
              <a:t>rambut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silet</a:t>
            </a:r>
            <a:r>
              <a:rPr lang="en-US" sz="2400" dirty="0" smtClean="0"/>
              <a:t>, </a:t>
            </a:r>
            <a:r>
              <a:rPr lang="en-US" sz="2400" dirty="0" err="1" smtClean="0"/>
              <a:t>pisau</a:t>
            </a:r>
            <a:r>
              <a:rPr lang="en-US" sz="2400" dirty="0" smtClean="0"/>
              <a:t> </a:t>
            </a:r>
            <a:r>
              <a:rPr lang="en-US" sz="2400" dirty="0" err="1" smtClean="0"/>
              <a:t>cukur</a:t>
            </a:r>
            <a:r>
              <a:rPr lang="en-US" sz="24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      </a:t>
            </a:r>
            <a:r>
              <a:rPr lang="en-US" sz="2400" dirty="0" err="1" smtClean="0"/>
              <a:t>milik</a:t>
            </a:r>
            <a:r>
              <a:rPr lang="en-US" sz="2400" dirty="0" smtClean="0"/>
              <a:t> </a:t>
            </a:r>
            <a:r>
              <a:rPr lang="en-US" sz="2400" dirty="0" err="1" smtClean="0"/>
              <a:t>sendiri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mencegah</a:t>
            </a:r>
            <a:r>
              <a:rPr lang="en-US" sz="2400" dirty="0" smtClean="0"/>
              <a:t> </a:t>
            </a:r>
            <a:r>
              <a:rPr lang="en-US" sz="2400" dirty="0" err="1" smtClean="0"/>
              <a:t>penularan</a:t>
            </a:r>
            <a:r>
              <a:rPr lang="en-US" sz="2400" dirty="0" smtClean="0"/>
              <a:t> </a:t>
            </a:r>
            <a:r>
              <a:rPr lang="en-US" sz="2400" dirty="0" err="1" smtClean="0"/>
              <a:t>penyakit</a:t>
            </a:r>
            <a:r>
              <a:rPr lang="en-US" sz="2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12. </a:t>
            </a:r>
            <a:r>
              <a:rPr lang="en-US" sz="2400" dirty="0" err="1" smtClean="0"/>
              <a:t>Dilarang</a:t>
            </a:r>
            <a:r>
              <a:rPr lang="en-US" sz="2400" dirty="0" smtClean="0"/>
              <a:t> </a:t>
            </a:r>
            <a:r>
              <a:rPr lang="en-US" sz="2400" dirty="0" err="1" smtClean="0"/>
              <a:t>memasak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kamar</a:t>
            </a:r>
            <a:r>
              <a:rPr lang="en-US" sz="2400" dirty="0" smtClean="0"/>
              <a:t> </a:t>
            </a:r>
            <a:r>
              <a:rPr lang="en-US" sz="2400" dirty="0" err="1" smtClean="0"/>
              <a:t>tidur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Arab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      Saudi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13. </a:t>
            </a:r>
            <a:r>
              <a:rPr lang="en-US" sz="2400" dirty="0" err="1" smtClean="0"/>
              <a:t>Dilarang</a:t>
            </a:r>
            <a:r>
              <a:rPr lang="en-US" sz="2400" dirty="0" smtClean="0"/>
              <a:t> </a:t>
            </a:r>
            <a:r>
              <a:rPr lang="en-US" sz="2400" dirty="0" err="1" smtClean="0"/>
              <a:t>merokok</a:t>
            </a:r>
            <a:r>
              <a:rPr lang="en-US" sz="2400" dirty="0" smtClean="0"/>
              <a:t>. </a:t>
            </a:r>
            <a:r>
              <a:rPr lang="en-US" sz="2400" dirty="0" err="1" smtClean="0"/>
              <a:t>Bahaya</a:t>
            </a:r>
            <a:r>
              <a:rPr lang="en-US" sz="2400" dirty="0" smtClean="0"/>
              <a:t> </a:t>
            </a:r>
            <a:r>
              <a:rPr lang="en-US" sz="2400" dirty="0" err="1" smtClean="0"/>
              <a:t>kebakaran</a:t>
            </a:r>
            <a:r>
              <a:rPr lang="en-US" sz="2400" dirty="0" smtClean="0"/>
              <a:t> , </a:t>
            </a:r>
            <a:r>
              <a:rPr lang="en-US" sz="2400" dirty="0" err="1" smtClean="0"/>
              <a:t>kesehatan</a:t>
            </a:r>
            <a:r>
              <a:rPr lang="en-US" sz="2400" dirty="0" smtClean="0"/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     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 </a:t>
            </a:r>
            <a:r>
              <a:rPr lang="en-US" sz="2400" dirty="0" err="1" smtClean="0"/>
              <a:t>sendiri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orang</a:t>
            </a:r>
            <a:r>
              <a:rPr lang="en-US" sz="2400" dirty="0" smtClean="0"/>
              <a:t> lain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97920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52" y="2000240"/>
            <a:ext cx="5105400" cy="2868168"/>
          </a:xfrm>
        </p:spPr>
        <p:txBody>
          <a:bodyPr>
            <a:noAutofit/>
          </a:bodyPr>
          <a:lstStyle/>
          <a:p>
            <a:r>
              <a:rPr lang="en-US" sz="5400" dirty="0" smtClean="0"/>
              <a:t>TERIMA KASIH</a:t>
            </a:r>
            <a:endParaRPr lang="en-US" sz="5400" dirty="0"/>
          </a:p>
        </p:txBody>
      </p:sp>
      <p:pic>
        <p:nvPicPr>
          <p:cNvPr id="4" name="Picture 3" descr="C:\Users\ADmin\Picture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533"/>
          <a:stretch>
            <a:fillRect/>
          </a:stretch>
        </p:blipFill>
        <p:spPr bwMode="auto">
          <a:xfrm>
            <a:off x="4637685" y="685800"/>
            <a:ext cx="3287115" cy="309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970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DATA JAMAAH HAJI KABUPATEN BADUNG TAHUN 2016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A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7"/>
          <p:cNvSpPr>
            <a:spLocks/>
          </p:cNvSpPr>
          <p:nvPr/>
        </p:nvSpPr>
        <p:spPr bwMode="auto">
          <a:xfrm>
            <a:off x="8001557" y="4266903"/>
            <a:ext cx="115878" cy="229195"/>
          </a:xfrm>
          <a:custGeom>
            <a:avLst/>
            <a:gdLst>
              <a:gd name="T0" fmla="*/ 2147483647 w 360"/>
              <a:gd name="T1" fmla="*/ 0 h 540"/>
              <a:gd name="T2" fmla="*/ 2147483647 w 360"/>
              <a:gd name="T3" fmla="*/ 2147483647 h 540"/>
              <a:gd name="T4" fmla="*/ 0 w 360"/>
              <a:gd name="T5" fmla="*/ 2147483647 h 540"/>
              <a:gd name="T6" fmla="*/ 0 60000 65536"/>
              <a:gd name="T7" fmla="*/ 0 60000 65536"/>
              <a:gd name="T8" fmla="*/ 0 60000 65536"/>
              <a:gd name="T9" fmla="*/ 0 w 360"/>
              <a:gd name="T10" fmla="*/ 0 h 540"/>
              <a:gd name="T11" fmla="*/ 360 w 360"/>
              <a:gd name="T12" fmla="*/ 540 h 5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0" h="540">
                <a:moveTo>
                  <a:pt x="360" y="0"/>
                </a:moveTo>
                <a:lnTo>
                  <a:pt x="360" y="540"/>
                </a:lnTo>
                <a:lnTo>
                  <a:pt x="0" y="540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91421" tIns="45711" rIns="91421" bIns="45711"/>
          <a:lstStyle/>
          <a:p>
            <a:pPr defTabSz="912830"/>
            <a:endParaRPr lang="id-ID" dirty="0"/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437906" y="5409903"/>
            <a:ext cx="5256128" cy="3050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1" tIns="45711" rIns="91421" bIns="45711"/>
          <a:lstStyle/>
          <a:p>
            <a:pPr algn="ctr" defTabSz="912830" eaLnBrk="0" hangingPunct="0"/>
            <a:r>
              <a:rPr lang="fi-FI" sz="1600" dirty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ARAB  SAUDI (kelompok terbang, BPHI dan BPHI sektor)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defTabSz="912830" eaLnBrk="0" hangingPunct="0"/>
            <a:endParaRPr lang="en-US" sz="2400" dirty="0">
              <a:ea typeface="Times New Roman" pitchFamily="18" charset="0"/>
              <a:cs typeface="Arial" charset="0"/>
            </a:endParaRPr>
          </a:p>
        </p:txBody>
      </p:sp>
      <p:sp>
        <p:nvSpPr>
          <p:cNvPr id="23556" name="AutoShape 2"/>
          <p:cNvSpPr>
            <a:spLocks noChangeArrowheads="1"/>
          </p:cNvSpPr>
          <p:nvPr/>
        </p:nvSpPr>
        <p:spPr bwMode="auto">
          <a:xfrm>
            <a:off x="2819709" y="2515196"/>
            <a:ext cx="4213222" cy="34230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21" tIns="45711" rIns="91421" bIns="45711" anchor="ctr"/>
          <a:lstStyle/>
          <a:p>
            <a:pPr algn="ctr" defTabSz="912830" eaLnBrk="0" hangingPunct="0"/>
            <a:r>
              <a:rPr lang="id-ID" sz="1600" b="1" dirty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Pembinaan</a:t>
            </a:r>
            <a:r>
              <a:rPr lang="fi-FI" sz="1600" b="1" dirty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 Kesehatan</a:t>
            </a:r>
            <a:endParaRPr lang="fi-FI" dirty="0">
              <a:ea typeface="Times New Roman" pitchFamily="18" charset="0"/>
              <a:cs typeface="Arial" charset="0"/>
            </a:endParaRPr>
          </a:p>
        </p:txBody>
      </p:sp>
      <p:sp>
        <p:nvSpPr>
          <p:cNvPr id="23557" name="Text Box 29"/>
          <p:cNvSpPr txBox="1">
            <a:spLocks noChangeArrowheads="1"/>
          </p:cNvSpPr>
          <p:nvPr/>
        </p:nvSpPr>
        <p:spPr bwMode="auto">
          <a:xfrm>
            <a:off x="3581834" y="6401098"/>
            <a:ext cx="2693431" cy="3080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1" tIns="45711" rIns="91421" bIns="45711" anchor="b"/>
          <a:lstStyle/>
          <a:p>
            <a:pPr defTabSz="912830" eaLnBrk="0" hangingPunct="0"/>
            <a:endParaRPr lang="id-ID" b="1" dirty="0">
              <a:latin typeface="Cambria" pitchFamily="18" charset="0"/>
              <a:ea typeface="Times New Roman" pitchFamily="18" charset="0"/>
              <a:cs typeface="Arial" charset="0"/>
            </a:endParaRPr>
          </a:p>
          <a:p>
            <a:pPr algn="ctr" defTabSz="912830" eaLnBrk="0" hangingPunct="0"/>
            <a:r>
              <a:rPr lang="id-ID" b="1" dirty="0">
                <a:latin typeface="Cambria" pitchFamily="18" charset="0"/>
                <a:ea typeface="Times New Roman" pitchFamily="18" charset="0"/>
                <a:cs typeface="Arial" charset="0"/>
              </a:rPr>
              <a:t>JEMAAH HAJI MANDIRI</a:t>
            </a:r>
            <a:endParaRPr lang="id-ID" sz="2400" dirty="0">
              <a:ea typeface="Times New Roman" pitchFamily="18" charset="0"/>
              <a:cs typeface="Arial" charset="0"/>
            </a:endParaRPr>
          </a:p>
        </p:txBody>
      </p:sp>
      <p:sp>
        <p:nvSpPr>
          <p:cNvPr id="23558" name="Line 1"/>
          <p:cNvSpPr>
            <a:spLocks noChangeShapeType="1"/>
          </p:cNvSpPr>
          <p:nvPr/>
        </p:nvSpPr>
        <p:spPr bwMode="auto">
          <a:xfrm>
            <a:off x="4878781" y="2361903"/>
            <a:ext cx="0" cy="15924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85625" tIns="42813" rIns="85625" bIns="42813"/>
          <a:lstStyle/>
          <a:p>
            <a:endParaRPr lang="id-ID"/>
          </a:p>
        </p:txBody>
      </p:sp>
      <p:sp>
        <p:nvSpPr>
          <p:cNvPr id="23559" name="Line 20"/>
          <p:cNvSpPr>
            <a:spLocks noChangeShapeType="1"/>
          </p:cNvSpPr>
          <p:nvPr/>
        </p:nvSpPr>
        <p:spPr bwMode="auto">
          <a:xfrm>
            <a:off x="4878781" y="2896196"/>
            <a:ext cx="0" cy="15775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85625" tIns="42813" rIns="85625" bIns="42813"/>
          <a:lstStyle/>
          <a:p>
            <a:endParaRPr lang="id-ID"/>
          </a:p>
        </p:txBody>
      </p:sp>
      <p:sp>
        <p:nvSpPr>
          <p:cNvPr id="23560" name="AutoShape 19"/>
          <p:cNvSpPr>
            <a:spLocks noChangeArrowheads="1"/>
          </p:cNvSpPr>
          <p:nvPr/>
        </p:nvSpPr>
        <p:spPr bwMode="auto">
          <a:xfrm>
            <a:off x="2972729" y="4877098"/>
            <a:ext cx="4211736" cy="34230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21" tIns="45711" rIns="91421" bIns="45711"/>
          <a:lstStyle/>
          <a:p>
            <a:pPr algn="ctr" defTabSz="912830" eaLnBrk="0" hangingPunct="0"/>
            <a:r>
              <a:rPr lang="id-ID" sz="1600" b="1" dirty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Pembinaan</a:t>
            </a:r>
            <a:r>
              <a:rPr lang="fi-FI" sz="1600" b="1" dirty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 Kesehatan</a:t>
            </a:r>
            <a:endParaRPr lang="fi-FI" dirty="0">
              <a:ea typeface="Times New Roman" pitchFamily="18" charset="0"/>
              <a:cs typeface="Arial" charset="0"/>
            </a:endParaRPr>
          </a:p>
        </p:txBody>
      </p:sp>
      <p:sp>
        <p:nvSpPr>
          <p:cNvPr id="23561" name="AutoShape 28"/>
          <p:cNvSpPr>
            <a:spLocks noChangeArrowheads="1"/>
          </p:cNvSpPr>
          <p:nvPr/>
        </p:nvSpPr>
        <p:spPr bwMode="auto">
          <a:xfrm>
            <a:off x="2972729" y="5866805"/>
            <a:ext cx="4211736" cy="34379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21" tIns="45711" rIns="91421" bIns="45711" anchor="ctr"/>
          <a:lstStyle/>
          <a:p>
            <a:pPr algn="ctr" defTabSz="912830" eaLnBrk="0" hangingPunct="0"/>
            <a:r>
              <a:rPr lang="id-ID" sz="2000" b="1" dirty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Pembinaan</a:t>
            </a:r>
            <a:r>
              <a:rPr lang="fi-FI" sz="2000" b="1" dirty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 Kesehatan</a:t>
            </a:r>
            <a:endParaRPr lang="fi-FI" sz="2400" dirty="0">
              <a:ea typeface="Times New Roman" pitchFamily="18" charset="0"/>
              <a:cs typeface="Arial" charset="0"/>
            </a:endParaRPr>
          </a:p>
        </p:txBody>
      </p:sp>
      <p:sp>
        <p:nvSpPr>
          <p:cNvPr id="23562" name="Line 18"/>
          <p:cNvSpPr>
            <a:spLocks noChangeShapeType="1"/>
          </p:cNvSpPr>
          <p:nvPr/>
        </p:nvSpPr>
        <p:spPr bwMode="auto">
          <a:xfrm>
            <a:off x="4953062" y="4723805"/>
            <a:ext cx="0" cy="15924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85625" tIns="42813" rIns="85625" bIns="42813"/>
          <a:lstStyle/>
          <a:p>
            <a:endParaRPr lang="id-ID"/>
          </a:p>
        </p:txBody>
      </p:sp>
      <p:sp>
        <p:nvSpPr>
          <p:cNvPr id="23563" name="Line 3"/>
          <p:cNvSpPr>
            <a:spLocks noChangeShapeType="1"/>
          </p:cNvSpPr>
          <p:nvPr/>
        </p:nvSpPr>
        <p:spPr bwMode="auto">
          <a:xfrm>
            <a:off x="4953062" y="5715000"/>
            <a:ext cx="0" cy="15924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85625" tIns="42813" rIns="85625" bIns="42813"/>
          <a:lstStyle/>
          <a:p>
            <a:endParaRPr lang="id-ID"/>
          </a:p>
        </p:txBody>
      </p:sp>
      <p:sp>
        <p:nvSpPr>
          <p:cNvPr id="23564" name="Line 4"/>
          <p:cNvSpPr>
            <a:spLocks noChangeShapeType="1"/>
          </p:cNvSpPr>
          <p:nvPr/>
        </p:nvSpPr>
        <p:spPr bwMode="auto">
          <a:xfrm>
            <a:off x="4953062" y="5258099"/>
            <a:ext cx="0" cy="15775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85625" tIns="42813" rIns="85625" bIns="42813"/>
          <a:lstStyle/>
          <a:p>
            <a:endParaRPr lang="id-ID"/>
          </a:p>
        </p:txBody>
      </p:sp>
      <p:sp>
        <p:nvSpPr>
          <p:cNvPr id="23565" name="Line 16"/>
          <p:cNvSpPr>
            <a:spLocks noChangeShapeType="1"/>
          </p:cNvSpPr>
          <p:nvPr/>
        </p:nvSpPr>
        <p:spPr bwMode="auto">
          <a:xfrm>
            <a:off x="4953062" y="6247805"/>
            <a:ext cx="0" cy="15924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85625" tIns="42813" rIns="85625" bIns="42813"/>
          <a:lstStyle/>
          <a:p>
            <a:endParaRPr lang="id-ID"/>
          </a:p>
        </p:txBody>
      </p:sp>
      <p:sp>
        <p:nvSpPr>
          <p:cNvPr id="23566" name="Line 11"/>
          <p:cNvSpPr>
            <a:spLocks noChangeShapeType="1"/>
          </p:cNvSpPr>
          <p:nvPr/>
        </p:nvSpPr>
        <p:spPr bwMode="auto">
          <a:xfrm>
            <a:off x="4878781" y="381001"/>
            <a:ext cx="0" cy="183059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85625" tIns="42813" rIns="85625" bIns="42813"/>
          <a:lstStyle/>
          <a:p>
            <a:endParaRPr lang="id-ID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2675605" y="610196"/>
            <a:ext cx="4528174" cy="3006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1" tIns="45711" rIns="91421" bIns="45711"/>
          <a:lstStyle/>
          <a:p>
            <a:pPr algn="ctr" defTabSz="912830" eaLnBrk="0" hangingPunct="0"/>
            <a:r>
              <a:rPr lang="id-ID" sz="1600" dirty="0">
                <a:latin typeface="Cambria" pitchFamily="18" charset="0"/>
                <a:ea typeface="Times New Roman" pitchFamily="18" charset="0"/>
                <a:cs typeface="Arial" charset="0"/>
              </a:rPr>
              <a:t>Pemeriksaan Kesehatan Dasar (Puskesmas)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defTabSz="912830" eaLnBrk="0" hangingPunct="0"/>
            <a:endParaRPr lang="en-US" sz="2400" dirty="0">
              <a:ea typeface="Times New Roman" pitchFamily="18" charset="0"/>
              <a:cs typeface="Arial" charset="0"/>
            </a:endParaRPr>
          </a:p>
        </p:txBody>
      </p:sp>
      <p:sp>
        <p:nvSpPr>
          <p:cNvPr id="23568" name="Text Box 14"/>
          <p:cNvSpPr txBox="1">
            <a:spLocks noChangeArrowheads="1"/>
          </p:cNvSpPr>
          <p:nvPr/>
        </p:nvSpPr>
        <p:spPr bwMode="auto">
          <a:xfrm>
            <a:off x="1371229" y="1114724"/>
            <a:ext cx="3428814" cy="8840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1" tIns="45711" rIns="91421" bIns="45711" anchor="ctr"/>
          <a:lstStyle/>
          <a:p>
            <a:pPr defTabSz="912830" eaLnBrk="0" hangingPunct="0">
              <a:buFontTx/>
              <a:buChar char="•"/>
              <a:tabLst>
                <a:tab pos="227465" algn="l"/>
              </a:tabLst>
            </a:pPr>
            <a:r>
              <a:rPr lang="fi-FI" sz="1200" dirty="0">
                <a:latin typeface="Cambria" pitchFamily="18" charset="0"/>
                <a:ea typeface="Times New Roman" pitchFamily="18" charset="0"/>
                <a:cs typeface="Arial" charset="0"/>
              </a:rPr>
              <a:t>Jemaah haji sehat (laik berangkat), siap berhaji</a:t>
            </a:r>
            <a:endParaRPr lang="en-US" sz="800" dirty="0">
              <a:ea typeface="Times New Roman" pitchFamily="18" charset="0"/>
              <a:cs typeface="Arial" charset="0"/>
            </a:endParaRPr>
          </a:p>
          <a:p>
            <a:pPr defTabSz="912830" eaLnBrk="0" hangingPunct="0">
              <a:buFontTx/>
              <a:buChar char="•"/>
              <a:tabLst>
                <a:tab pos="227465" algn="l"/>
              </a:tabLst>
            </a:pPr>
            <a:r>
              <a:rPr lang="en-US" sz="1200" dirty="0" err="1">
                <a:latin typeface="Cambria" pitchFamily="18" charset="0"/>
                <a:ea typeface="Times New Roman" pitchFamily="18" charset="0"/>
                <a:cs typeface="Arial" charset="0"/>
              </a:rPr>
              <a:t>Telah</a:t>
            </a:r>
            <a:r>
              <a:rPr lang="en-US" sz="1200" dirty="0">
                <a:latin typeface="Cambr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en-US" sz="1200" dirty="0" err="1">
                <a:latin typeface="Cambria" pitchFamily="18" charset="0"/>
                <a:ea typeface="Times New Roman" pitchFamily="18" charset="0"/>
                <a:cs typeface="Arial" charset="0"/>
              </a:rPr>
              <a:t>mendapat</a:t>
            </a:r>
            <a:r>
              <a:rPr lang="en-US" sz="1200" dirty="0">
                <a:latin typeface="Cambr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en-US" sz="1200" dirty="0" err="1">
                <a:latin typeface="Cambria" pitchFamily="18" charset="0"/>
                <a:ea typeface="Times New Roman" pitchFamily="18" charset="0"/>
                <a:cs typeface="Arial" charset="0"/>
              </a:rPr>
              <a:t>imunisasi</a:t>
            </a:r>
            <a:r>
              <a:rPr lang="en-US" sz="1200" dirty="0">
                <a:latin typeface="Cambria" pitchFamily="18" charset="0"/>
                <a:ea typeface="Times New Roman" pitchFamily="18" charset="0"/>
                <a:cs typeface="Arial" charset="0"/>
              </a:rPr>
              <a:t> meningitis</a:t>
            </a:r>
            <a:endParaRPr lang="en-US" sz="800" dirty="0">
              <a:ea typeface="Times New Roman" pitchFamily="18" charset="0"/>
              <a:cs typeface="Arial" charset="0"/>
            </a:endParaRPr>
          </a:p>
          <a:p>
            <a:pPr defTabSz="912830" eaLnBrk="0" hangingPunct="0">
              <a:buFontTx/>
              <a:buChar char="•"/>
              <a:tabLst>
                <a:tab pos="227465" algn="l"/>
              </a:tabLst>
            </a:pPr>
            <a:r>
              <a:rPr lang="en-US" sz="1200" dirty="0" err="1">
                <a:latin typeface="Cambria" pitchFamily="18" charset="0"/>
                <a:ea typeface="Times New Roman" pitchFamily="18" charset="0"/>
                <a:cs typeface="Arial" charset="0"/>
              </a:rPr>
              <a:t>Telah</a:t>
            </a:r>
            <a:r>
              <a:rPr lang="en-US" sz="1200" dirty="0">
                <a:latin typeface="Cambr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en-US" sz="1200" dirty="0" err="1">
                <a:latin typeface="Cambria" pitchFamily="18" charset="0"/>
                <a:ea typeface="Times New Roman" pitchFamily="18" charset="0"/>
                <a:cs typeface="Arial" charset="0"/>
              </a:rPr>
              <a:t>bebas</a:t>
            </a:r>
            <a:r>
              <a:rPr lang="en-US" sz="1200" dirty="0">
                <a:latin typeface="Cambr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en-US" sz="1200" dirty="0" err="1">
                <a:latin typeface="Cambria" pitchFamily="18" charset="0"/>
                <a:ea typeface="Times New Roman" pitchFamily="18" charset="0"/>
                <a:cs typeface="Arial" charset="0"/>
              </a:rPr>
              <a:t>penyakit</a:t>
            </a:r>
            <a:r>
              <a:rPr lang="en-US" sz="1200" dirty="0">
                <a:latin typeface="Cambr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en-US" sz="1200" dirty="0" err="1">
                <a:latin typeface="Cambria" pitchFamily="18" charset="0"/>
                <a:ea typeface="Times New Roman" pitchFamily="18" charset="0"/>
                <a:cs typeface="Arial" charset="0"/>
              </a:rPr>
              <a:t>menular</a:t>
            </a:r>
            <a:endParaRPr lang="en-US" sz="800" dirty="0">
              <a:ea typeface="Times New Roman" pitchFamily="18" charset="0"/>
              <a:cs typeface="Arial" charset="0"/>
            </a:endParaRPr>
          </a:p>
          <a:p>
            <a:pPr defTabSz="912830" eaLnBrk="0" hangingPunct="0">
              <a:buFontTx/>
              <a:buChar char="•"/>
              <a:tabLst>
                <a:tab pos="227465" algn="l"/>
              </a:tabLst>
            </a:pPr>
            <a:r>
              <a:rPr lang="en-US" sz="1200" dirty="0" err="1">
                <a:latin typeface="Cambria" pitchFamily="18" charset="0"/>
                <a:ea typeface="Times New Roman" pitchFamily="18" charset="0"/>
                <a:cs typeface="Arial" charset="0"/>
              </a:rPr>
              <a:t>Hamil</a:t>
            </a:r>
            <a:r>
              <a:rPr lang="en-US" sz="1200" dirty="0">
                <a:latin typeface="Cambr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en-US" sz="1200" dirty="0" err="1">
                <a:latin typeface="Cambria" pitchFamily="18" charset="0"/>
                <a:ea typeface="Times New Roman" pitchFamily="18" charset="0"/>
                <a:cs typeface="Arial" charset="0"/>
              </a:rPr>
              <a:t>terkelola</a:t>
            </a:r>
            <a:endParaRPr lang="en-US" dirty="0">
              <a:ea typeface="Times New Roman" pitchFamily="18" charset="0"/>
              <a:cs typeface="Arial" charset="0"/>
            </a:endParaRPr>
          </a:p>
        </p:txBody>
      </p:sp>
      <p:sp>
        <p:nvSpPr>
          <p:cNvPr id="23569" name="Text Box 13"/>
          <p:cNvSpPr txBox="1">
            <a:spLocks noChangeArrowheads="1"/>
          </p:cNvSpPr>
          <p:nvPr/>
        </p:nvSpPr>
        <p:spPr bwMode="auto">
          <a:xfrm>
            <a:off x="4926321" y="1143000"/>
            <a:ext cx="3575891" cy="689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1" tIns="45711" rIns="91421" bIns="45711"/>
          <a:lstStyle/>
          <a:p>
            <a:pPr defTabSz="912830" eaLnBrk="0" hangingPunct="0">
              <a:tabLst>
                <a:tab pos="112989" algn="l"/>
              </a:tabLst>
            </a:pPr>
            <a:r>
              <a:rPr lang="fi-FI" sz="1000" dirty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Jemaah risiko tinggi  (jemaah dengan potensi masalah kes</a:t>
            </a:r>
            <a:r>
              <a:rPr lang="id-ID" sz="1000" dirty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fi-FI" sz="1000" dirty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:</a:t>
            </a:r>
            <a:endParaRPr lang="en-US" sz="900" dirty="0">
              <a:ea typeface="Times New Roman" pitchFamily="18" charset="0"/>
              <a:cs typeface="Arial" charset="0"/>
            </a:endParaRPr>
          </a:p>
          <a:p>
            <a:pPr defTabSz="912830" eaLnBrk="0" hangingPunct="0">
              <a:buFontTx/>
              <a:buChar char="•"/>
              <a:tabLst>
                <a:tab pos="112989" algn="l"/>
              </a:tabLst>
            </a:pPr>
            <a:r>
              <a:rPr lang="en-US" sz="1000" dirty="0" err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Usia</a:t>
            </a:r>
            <a:r>
              <a:rPr lang="en-US" sz="1000" dirty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Lanjut</a:t>
            </a:r>
            <a:r>
              <a:rPr lang="en-US" sz="1000" dirty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 (60 </a:t>
            </a:r>
            <a:r>
              <a:rPr lang="en-US" sz="1000" dirty="0" err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th</a:t>
            </a:r>
            <a:r>
              <a:rPr lang="en-US" sz="1000" dirty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atau</a:t>
            </a:r>
            <a:r>
              <a:rPr lang="en-US" sz="1000" dirty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lebih</a:t>
            </a:r>
            <a:r>
              <a:rPr lang="en-US" sz="1000" dirty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)</a:t>
            </a:r>
            <a:endParaRPr lang="en-US" sz="900" dirty="0">
              <a:ea typeface="Times New Roman" pitchFamily="18" charset="0"/>
              <a:cs typeface="Arial" charset="0"/>
            </a:endParaRPr>
          </a:p>
          <a:p>
            <a:pPr defTabSz="912830" eaLnBrk="0" hangingPunct="0">
              <a:buFontTx/>
              <a:buChar char="•"/>
              <a:tabLst>
                <a:tab pos="112989" algn="l"/>
              </a:tabLst>
            </a:pPr>
            <a:r>
              <a:rPr lang="fi-FI" sz="1000" dirty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Hamil</a:t>
            </a:r>
            <a:endParaRPr lang="en-US" sz="900" dirty="0">
              <a:ea typeface="Times New Roman" pitchFamily="18" charset="0"/>
              <a:cs typeface="Arial" charset="0"/>
            </a:endParaRPr>
          </a:p>
          <a:p>
            <a:pPr defTabSz="912830" eaLnBrk="0" hangingPunct="0">
              <a:buFontTx/>
              <a:buChar char="•"/>
              <a:tabLst>
                <a:tab pos="112989" algn="l"/>
              </a:tabLst>
            </a:pPr>
            <a:r>
              <a:rPr lang="fi-FI" sz="1000" dirty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Menderita sakit kronis berat</a:t>
            </a:r>
            <a:endParaRPr lang="en-US" sz="900" dirty="0">
              <a:ea typeface="Times New Roman" pitchFamily="18" charset="0"/>
              <a:cs typeface="Arial" charset="0"/>
            </a:endParaRPr>
          </a:p>
          <a:p>
            <a:pPr defTabSz="912830" eaLnBrk="0" hangingPunct="0">
              <a:tabLst>
                <a:tab pos="112989" algn="l"/>
              </a:tabLst>
            </a:pPr>
            <a:endParaRPr lang="en-US" sz="2000" dirty="0">
              <a:ea typeface="Times New Roman" pitchFamily="18" charset="0"/>
              <a:cs typeface="Arial" charset="0"/>
            </a:endParaRPr>
          </a:p>
        </p:txBody>
      </p:sp>
      <p:sp>
        <p:nvSpPr>
          <p:cNvPr id="23570" name="Text Box 12"/>
          <p:cNvSpPr txBox="1">
            <a:spLocks noChangeArrowheads="1"/>
          </p:cNvSpPr>
          <p:nvPr/>
        </p:nvSpPr>
        <p:spPr bwMode="auto">
          <a:xfrm>
            <a:off x="5086768" y="1905000"/>
            <a:ext cx="2926674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1" tIns="45711" rIns="91421" bIns="45711"/>
          <a:lstStyle/>
          <a:p>
            <a:pPr algn="ctr" defTabSz="912830" eaLnBrk="0" hangingPunct="0"/>
            <a:r>
              <a:rPr lang="fi-FI" sz="1000" dirty="0">
                <a:latin typeface="Cambria" pitchFamily="18" charset="0"/>
                <a:ea typeface="Times New Roman" pitchFamily="18" charset="0"/>
                <a:cs typeface="Arial" charset="0"/>
              </a:rPr>
              <a:t>Pemeriksaan Kesehatan </a:t>
            </a:r>
            <a:r>
              <a:rPr lang="id-ID" sz="1000" dirty="0">
                <a:latin typeface="Cambria" pitchFamily="18" charset="0"/>
                <a:ea typeface="Times New Roman" pitchFamily="18" charset="0"/>
                <a:cs typeface="Arial" charset="0"/>
              </a:rPr>
              <a:t>Lanjutan</a:t>
            </a:r>
            <a:r>
              <a:rPr lang="fi-FI" sz="1000" dirty="0">
                <a:latin typeface="Cambria" pitchFamily="18" charset="0"/>
                <a:ea typeface="Times New Roman" pitchFamily="18" charset="0"/>
                <a:cs typeface="Arial" charset="0"/>
              </a:rPr>
              <a:t> </a:t>
            </a:r>
            <a:endParaRPr lang="en-US" sz="800" dirty="0">
              <a:ea typeface="Times New Roman" pitchFamily="18" charset="0"/>
              <a:cs typeface="Arial" charset="0"/>
            </a:endParaRPr>
          </a:p>
          <a:p>
            <a:pPr algn="ctr" defTabSz="912830" eaLnBrk="0" hangingPunct="0"/>
            <a:r>
              <a:rPr lang="fi-FI" sz="1200" dirty="0">
                <a:latin typeface="Cambria" pitchFamily="18" charset="0"/>
                <a:ea typeface="Times New Roman" pitchFamily="18" charset="0"/>
                <a:cs typeface="Arial" charset="0"/>
              </a:rPr>
              <a:t>(rujukan di Rumah Sakit)</a:t>
            </a:r>
            <a:endParaRPr lang="en-US" sz="800" dirty="0">
              <a:ea typeface="Times New Roman" pitchFamily="18" charset="0"/>
              <a:cs typeface="Arial" charset="0"/>
            </a:endParaRPr>
          </a:p>
          <a:p>
            <a:pPr defTabSz="912830" eaLnBrk="0" hangingPunct="0"/>
            <a:endParaRPr lang="en-US" dirty="0">
              <a:ea typeface="Times New Roman" pitchFamily="18" charset="0"/>
              <a:cs typeface="Arial" charset="0"/>
            </a:endParaRPr>
          </a:p>
        </p:txBody>
      </p:sp>
      <p:sp>
        <p:nvSpPr>
          <p:cNvPr id="23571" name="Line 10"/>
          <p:cNvSpPr>
            <a:spLocks noChangeShapeType="1"/>
          </p:cNvSpPr>
          <p:nvPr/>
        </p:nvSpPr>
        <p:spPr bwMode="auto">
          <a:xfrm>
            <a:off x="3626402" y="913805"/>
            <a:ext cx="0" cy="15924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85625" tIns="42813" rIns="85625" bIns="42813"/>
          <a:lstStyle/>
          <a:p>
            <a:endParaRPr lang="id-ID"/>
          </a:p>
        </p:txBody>
      </p:sp>
      <p:sp>
        <p:nvSpPr>
          <p:cNvPr id="23572" name="Line 9"/>
          <p:cNvSpPr>
            <a:spLocks noChangeShapeType="1"/>
          </p:cNvSpPr>
          <p:nvPr/>
        </p:nvSpPr>
        <p:spPr bwMode="auto">
          <a:xfrm>
            <a:off x="6064306" y="913805"/>
            <a:ext cx="0" cy="15924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85625" tIns="42813" rIns="85625" bIns="42813"/>
          <a:lstStyle/>
          <a:p>
            <a:endParaRPr lang="id-ID"/>
          </a:p>
        </p:txBody>
      </p:sp>
      <p:sp>
        <p:nvSpPr>
          <p:cNvPr id="23573" name="Line 8"/>
          <p:cNvSpPr>
            <a:spLocks noChangeShapeType="1"/>
          </p:cNvSpPr>
          <p:nvPr/>
        </p:nvSpPr>
        <p:spPr bwMode="auto">
          <a:xfrm flipH="1">
            <a:off x="4834212" y="1980903"/>
            <a:ext cx="31792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85625" tIns="42813" rIns="85625" bIns="42813"/>
          <a:lstStyle/>
          <a:p>
            <a:endParaRPr lang="id-ID"/>
          </a:p>
        </p:txBody>
      </p:sp>
      <p:sp>
        <p:nvSpPr>
          <p:cNvPr id="23574" name="Freeform 7"/>
          <p:cNvSpPr>
            <a:spLocks/>
          </p:cNvSpPr>
          <p:nvPr/>
        </p:nvSpPr>
        <p:spPr bwMode="auto">
          <a:xfrm>
            <a:off x="1295463" y="756047"/>
            <a:ext cx="7313714" cy="1605856"/>
          </a:xfrm>
          <a:custGeom>
            <a:avLst/>
            <a:gdLst>
              <a:gd name="T0" fmla="*/ 2147483647 w 8100"/>
              <a:gd name="T1" fmla="*/ 0 h 3420"/>
              <a:gd name="T2" fmla="*/ 2147483647 w 8100"/>
              <a:gd name="T3" fmla="*/ 0 h 3420"/>
              <a:gd name="T4" fmla="*/ 2147483647 w 8100"/>
              <a:gd name="T5" fmla="*/ 2147483647 h 3420"/>
              <a:gd name="T6" fmla="*/ 0 w 8100"/>
              <a:gd name="T7" fmla="*/ 2147483647 h 3420"/>
              <a:gd name="T8" fmla="*/ 0 w 8100"/>
              <a:gd name="T9" fmla="*/ 0 h 3420"/>
              <a:gd name="T10" fmla="*/ 2147483647 w 8100"/>
              <a:gd name="T11" fmla="*/ 0 h 34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00"/>
              <a:gd name="T19" fmla="*/ 0 h 3420"/>
              <a:gd name="T20" fmla="*/ 8100 w 8100"/>
              <a:gd name="T21" fmla="*/ 3420 h 34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00" h="3420">
                <a:moveTo>
                  <a:pt x="6480" y="0"/>
                </a:moveTo>
                <a:lnTo>
                  <a:pt x="8100" y="0"/>
                </a:lnTo>
                <a:lnTo>
                  <a:pt x="8100" y="3420"/>
                </a:lnTo>
                <a:lnTo>
                  <a:pt x="0" y="3420"/>
                </a:lnTo>
                <a:lnTo>
                  <a:pt x="0" y="0"/>
                </a:lnTo>
                <a:lnTo>
                  <a:pt x="1440" y="0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lIns="91421" tIns="45711" rIns="91421" bIns="45711"/>
          <a:lstStyle/>
          <a:p>
            <a:pPr defTabSz="912830"/>
            <a:endParaRPr lang="id-ID" dirty="0"/>
          </a:p>
        </p:txBody>
      </p:sp>
      <p:sp>
        <p:nvSpPr>
          <p:cNvPr id="23575" name="Freeform 6"/>
          <p:cNvSpPr>
            <a:spLocks/>
          </p:cNvSpPr>
          <p:nvPr/>
        </p:nvSpPr>
        <p:spPr bwMode="auto">
          <a:xfrm>
            <a:off x="8013442" y="1829098"/>
            <a:ext cx="325352" cy="342305"/>
          </a:xfrm>
          <a:custGeom>
            <a:avLst/>
            <a:gdLst>
              <a:gd name="T0" fmla="*/ 2147483647 w 360"/>
              <a:gd name="T1" fmla="*/ 0 h 540"/>
              <a:gd name="T2" fmla="*/ 2147483647 w 360"/>
              <a:gd name="T3" fmla="*/ 2147483647 h 540"/>
              <a:gd name="T4" fmla="*/ 0 w 360"/>
              <a:gd name="T5" fmla="*/ 2147483647 h 540"/>
              <a:gd name="T6" fmla="*/ 0 60000 65536"/>
              <a:gd name="T7" fmla="*/ 0 60000 65536"/>
              <a:gd name="T8" fmla="*/ 0 60000 65536"/>
              <a:gd name="T9" fmla="*/ 0 w 360"/>
              <a:gd name="T10" fmla="*/ 0 h 540"/>
              <a:gd name="T11" fmla="*/ 360 w 360"/>
              <a:gd name="T12" fmla="*/ 540 h 5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0" h="540">
                <a:moveTo>
                  <a:pt x="360" y="0"/>
                </a:moveTo>
                <a:lnTo>
                  <a:pt x="360" y="540"/>
                </a:lnTo>
                <a:lnTo>
                  <a:pt x="0" y="540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91421" tIns="45711" rIns="91421" bIns="45711"/>
          <a:lstStyle/>
          <a:p>
            <a:pPr defTabSz="912830"/>
            <a:endParaRPr lang="id-ID" dirty="0"/>
          </a:p>
        </p:txBody>
      </p:sp>
      <p:sp>
        <p:nvSpPr>
          <p:cNvPr id="23576" name="Rectangle 43"/>
          <p:cNvSpPr>
            <a:spLocks noChangeArrowheads="1"/>
          </p:cNvSpPr>
          <p:nvPr/>
        </p:nvSpPr>
        <p:spPr bwMode="auto">
          <a:xfrm>
            <a:off x="-23770" y="346770"/>
            <a:ext cx="184217" cy="36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1" tIns="45711" rIns="91421" bIns="45711" anchor="ctr">
            <a:spAutoFit/>
          </a:bodyPr>
          <a:lstStyle/>
          <a:p>
            <a:pPr defTabSz="912830" eaLnBrk="0" hangingPunct="0"/>
            <a:endParaRPr lang="id-ID" dirty="0"/>
          </a:p>
        </p:txBody>
      </p:sp>
      <p:sp>
        <p:nvSpPr>
          <p:cNvPr id="23577" name="Text Box 44"/>
          <p:cNvSpPr txBox="1">
            <a:spLocks noChangeArrowheads="1"/>
          </p:cNvSpPr>
          <p:nvPr/>
        </p:nvSpPr>
        <p:spPr bwMode="auto">
          <a:xfrm>
            <a:off x="3886386" y="37207"/>
            <a:ext cx="2059071" cy="3437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1" tIns="45711" rIns="91421" bIns="45711" anchor="ctr"/>
          <a:lstStyle/>
          <a:p>
            <a:pPr algn="ctr" defTabSz="912830">
              <a:spcAft>
                <a:spcPts val="995"/>
              </a:spcAft>
            </a:pPr>
            <a:r>
              <a:rPr lang="fi-FI" sz="1400" dirty="0">
                <a:latin typeface="Cambria" pitchFamily="18" charset="0"/>
              </a:rPr>
              <a:t>Jemaah Haji Indonesia</a:t>
            </a:r>
            <a:endParaRPr lang="id-ID" sz="2400" dirty="0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675781" y="3199805"/>
            <a:ext cx="6706095" cy="1440656"/>
            <a:chOff x="673867" y="3540125"/>
            <a:chExt cx="4879207" cy="1439863"/>
          </a:xfrm>
        </p:grpSpPr>
        <p:sp>
          <p:nvSpPr>
            <p:cNvPr id="23582" name="Text Box 26"/>
            <p:cNvSpPr txBox="1">
              <a:spLocks noChangeArrowheads="1"/>
            </p:cNvSpPr>
            <p:nvPr/>
          </p:nvSpPr>
          <p:spPr bwMode="auto">
            <a:xfrm>
              <a:off x="903939" y="4070350"/>
              <a:ext cx="1987750" cy="8001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630" tIns="48815" rIns="97630" bIns="48815"/>
            <a:lstStyle/>
            <a:p>
              <a:pPr defTabSz="912830" eaLnBrk="0" hangingPunct="0">
                <a:buFontTx/>
                <a:buChar char="•"/>
                <a:tabLst>
                  <a:tab pos="227465" algn="l"/>
                </a:tabLst>
              </a:pPr>
              <a:r>
                <a:rPr lang="de-DE" sz="1200" dirty="0">
                  <a:latin typeface="Cambria" pitchFamily="18" charset="0"/>
                  <a:ea typeface="Times New Roman" pitchFamily="18" charset="0"/>
                  <a:cs typeface="Arial" charset="0"/>
                </a:rPr>
                <a:t>Jemaah haji sehat, siap berhaji</a:t>
              </a:r>
              <a:endParaRPr lang="en-US" sz="800" dirty="0">
                <a:ea typeface="Times New Roman" pitchFamily="18" charset="0"/>
                <a:cs typeface="Arial" charset="0"/>
              </a:endParaRPr>
            </a:p>
            <a:p>
              <a:pPr defTabSz="912830" eaLnBrk="0" hangingPunct="0">
                <a:buFontTx/>
                <a:buChar char="•"/>
                <a:tabLst>
                  <a:tab pos="227465" algn="l"/>
                </a:tabLst>
              </a:pPr>
              <a:r>
                <a:rPr lang="en-US" sz="1200" dirty="0" err="1">
                  <a:latin typeface="Cambria" pitchFamily="18" charset="0"/>
                  <a:ea typeface="Times New Roman" pitchFamily="18" charset="0"/>
                  <a:cs typeface="Arial" charset="0"/>
                </a:rPr>
                <a:t>Telah</a:t>
              </a:r>
              <a:r>
                <a:rPr lang="en-US" sz="1200" dirty="0">
                  <a:latin typeface="Cambria" pitchFamily="18" charset="0"/>
                  <a:ea typeface="Times New Roman" pitchFamily="18" charset="0"/>
                  <a:cs typeface="Arial" charset="0"/>
                </a:rPr>
                <a:t> </a:t>
              </a:r>
              <a:r>
                <a:rPr lang="en-US" sz="1200" dirty="0" err="1">
                  <a:latin typeface="Cambria" pitchFamily="18" charset="0"/>
                  <a:ea typeface="Times New Roman" pitchFamily="18" charset="0"/>
                  <a:cs typeface="Arial" charset="0"/>
                </a:rPr>
                <a:t>mendapat</a:t>
              </a:r>
              <a:r>
                <a:rPr lang="en-US" sz="1200" dirty="0">
                  <a:latin typeface="Cambria" pitchFamily="18" charset="0"/>
                  <a:ea typeface="Times New Roman" pitchFamily="18" charset="0"/>
                  <a:cs typeface="Arial" charset="0"/>
                </a:rPr>
                <a:t> ICV</a:t>
              </a:r>
              <a:endParaRPr lang="en-US" sz="800" dirty="0">
                <a:ea typeface="Times New Roman" pitchFamily="18" charset="0"/>
                <a:cs typeface="Arial" charset="0"/>
              </a:endParaRPr>
            </a:p>
            <a:p>
              <a:pPr defTabSz="912830" eaLnBrk="0" hangingPunct="0">
                <a:buFontTx/>
                <a:buChar char="•"/>
                <a:tabLst>
                  <a:tab pos="227465" algn="l"/>
                </a:tabLst>
              </a:pPr>
              <a:r>
                <a:rPr lang="en-US" sz="1200" dirty="0" err="1">
                  <a:latin typeface="Cambria" pitchFamily="18" charset="0"/>
                  <a:ea typeface="Times New Roman" pitchFamily="18" charset="0"/>
                  <a:cs typeface="Arial" charset="0"/>
                </a:rPr>
                <a:t>Telah</a:t>
              </a:r>
              <a:r>
                <a:rPr lang="en-US" sz="1200" dirty="0">
                  <a:latin typeface="Cambria" pitchFamily="18" charset="0"/>
                  <a:ea typeface="Times New Roman" pitchFamily="18" charset="0"/>
                  <a:cs typeface="Arial" charset="0"/>
                </a:rPr>
                <a:t> </a:t>
              </a:r>
              <a:r>
                <a:rPr lang="en-US" sz="1200" dirty="0" err="1">
                  <a:latin typeface="Cambria" pitchFamily="18" charset="0"/>
                  <a:ea typeface="Times New Roman" pitchFamily="18" charset="0"/>
                  <a:cs typeface="Arial" charset="0"/>
                </a:rPr>
                <a:t>bebas</a:t>
              </a:r>
              <a:r>
                <a:rPr lang="en-US" sz="1200" dirty="0">
                  <a:latin typeface="Cambria" pitchFamily="18" charset="0"/>
                  <a:ea typeface="Times New Roman" pitchFamily="18" charset="0"/>
                  <a:cs typeface="Arial" charset="0"/>
                </a:rPr>
                <a:t> </a:t>
              </a:r>
              <a:r>
                <a:rPr lang="en-US" sz="1200" dirty="0" err="1">
                  <a:latin typeface="Cambria" pitchFamily="18" charset="0"/>
                  <a:ea typeface="Times New Roman" pitchFamily="18" charset="0"/>
                  <a:cs typeface="Arial" charset="0"/>
                </a:rPr>
                <a:t>penyakit</a:t>
              </a:r>
              <a:r>
                <a:rPr lang="en-US" sz="1200" dirty="0">
                  <a:latin typeface="Cambria" pitchFamily="18" charset="0"/>
                  <a:ea typeface="Times New Roman" pitchFamily="18" charset="0"/>
                  <a:cs typeface="Arial" charset="0"/>
                </a:rPr>
                <a:t> </a:t>
              </a:r>
              <a:r>
                <a:rPr lang="en-US" sz="1200" dirty="0" err="1">
                  <a:latin typeface="Cambria" pitchFamily="18" charset="0"/>
                  <a:ea typeface="Times New Roman" pitchFamily="18" charset="0"/>
                  <a:cs typeface="Arial" charset="0"/>
                </a:rPr>
                <a:t>menular</a:t>
              </a:r>
              <a:endParaRPr lang="en-US" sz="800" dirty="0">
                <a:ea typeface="Times New Roman" pitchFamily="18" charset="0"/>
                <a:cs typeface="Arial" charset="0"/>
              </a:endParaRPr>
            </a:p>
            <a:p>
              <a:pPr defTabSz="912830" eaLnBrk="0" hangingPunct="0">
                <a:buFontTx/>
                <a:buChar char="•"/>
                <a:tabLst>
                  <a:tab pos="227465" algn="l"/>
                </a:tabLst>
              </a:pPr>
              <a:r>
                <a:rPr lang="en-US" sz="1200" dirty="0" err="1">
                  <a:latin typeface="Cambria" pitchFamily="18" charset="0"/>
                  <a:ea typeface="Times New Roman" pitchFamily="18" charset="0"/>
                  <a:cs typeface="Arial" charset="0"/>
                </a:rPr>
                <a:t>Hamil</a:t>
              </a:r>
              <a:r>
                <a:rPr lang="en-US" sz="1200" dirty="0">
                  <a:latin typeface="Cambria" pitchFamily="18" charset="0"/>
                  <a:ea typeface="Times New Roman" pitchFamily="18" charset="0"/>
                  <a:cs typeface="Arial" charset="0"/>
                </a:rPr>
                <a:t> </a:t>
              </a:r>
              <a:r>
                <a:rPr lang="en-US" sz="1200" dirty="0" err="1">
                  <a:latin typeface="Cambria" pitchFamily="18" charset="0"/>
                  <a:ea typeface="Times New Roman" pitchFamily="18" charset="0"/>
                  <a:cs typeface="Arial" charset="0"/>
                </a:rPr>
                <a:t>terkelola</a:t>
              </a:r>
              <a:endParaRPr lang="en-US" dirty="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3583" name="Text Box 24"/>
            <p:cNvSpPr txBox="1">
              <a:spLocks noChangeArrowheads="1"/>
            </p:cNvSpPr>
            <p:nvPr/>
          </p:nvSpPr>
          <p:spPr bwMode="auto">
            <a:xfrm>
              <a:off x="3002580" y="4070350"/>
              <a:ext cx="2491758" cy="3079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630" tIns="48815" rIns="97630" bIns="48815" anchor="ctr"/>
            <a:lstStyle/>
            <a:p>
              <a:pPr defTabSz="912830" eaLnBrk="0" hangingPunct="0">
                <a:tabLst>
                  <a:tab pos="112989" algn="l"/>
                </a:tabLst>
              </a:pPr>
              <a:r>
                <a:rPr lang="fi-FI" sz="1000" dirty="0">
                  <a:solidFill>
                    <a:srgbClr val="000000"/>
                  </a:solidFill>
                  <a:latin typeface="Cambria" pitchFamily="18" charset="0"/>
                  <a:ea typeface="Times New Roman" pitchFamily="18" charset="0"/>
                  <a:cs typeface="Arial" charset="0"/>
                </a:rPr>
                <a:t>Jemaah risiko tinggi  dan sakit lain yang memerlukan rawat </a:t>
              </a:r>
              <a:endParaRPr lang="fi-FI" dirty="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3584" name="Text Box 23"/>
            <p:cNvSpPr txBox="1">
              <a:spLocks noChangeArrowheads="1"/>
            </p:cNvSpPr>
            <p:nvPr/>
          </p:nvSpPr>
          <p:spPr bwMode="auto">
            <a:xfrm>
              <a:off x="3444875" y="4530725"/>
              <a:ext cx="1873250" cy="247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630" tIns="48815" rIns="97630" bIns="48815"/>
            <a:lstStyle/>
            <a:p>
              <a:pPr algn="ctr" defTabSz="912830" eaLnBrk="0" hangingPunct="0"/>
              <a:r>
                <a:rPr lang="fi-FI" sz="1400" dirty="0">
                  <a:latin typeface="Cambria" pitchFamily="18" charset="0"/>
                  <a:ea typeface="Times New Roman" pitchFamily="18" charset="0"/>
                  <a:cs typeface="Arial" charset="0"/>
                </a:rPr>
                <a:t>rujukan di Rumah Sakit</a:t>
              </a:r>
              <a:endParaRPr lang="en-US" sz="1000" dirty="0">
                <a:ea typeface="Times New Roman" pitchFamily="18" charset="0"/>
                <a:cs typeface="Arial" charset="0"/>
              </a:endParaRPr>
            </a:p>
            <a:p>
              <a:pPr defTabSz="912830" eaLnBrk="0" hangingPunct="0"/>
              <a:endParaRPr lang="en-US" sz="2400" dirty="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3585" name="Line 22"/>
            <p:cNvSpPr>
              <a:spLocks noChangeShapeType="1"/>
            </p:cNvSpPr>
            <p:nvPr/>
          </p:nvSpPr>
          <p:spPr bwMode="auto">
            <a:xfrm flipH="1">
              <a:off x="3152775" y="4636421"/>
              <a:ext cx="23495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586" name="Text Box 21"/>
            <p:cNvSpPr txBox="1">
              <a:spLocks noChangeArrowheads="1"/>
            </p:cNvSpPr>
            <p:nvPr/>
          </p:nvSpPr>
          <p:spPr bwMode="auto">
            <a:xfrm>
              <a:off x="1281113" y="3540125"/>
              <a:ext cx="3159125" cy="342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630" tIns="48815" rIns="97630" bIns="48815"/>
            <a:lstStyle/>
            <a:p>
              <a:pPr algn="ctr" defTabSz="912830" eaLnBrk="0" hangingPunct="0"/>
              <a:r>
                <a:rPr lang="fi-FI" sz="1600" dirty="0">
                  <a:latin typeface="Cambria" pitchFamily="18" charset="0"/>
                  <a:ea typeface="Times New Roman" pitchFamily="18" charset="0"/>
                  <a:cs typeface="Arial" charset="0"/>
                </a:rPr>
                <a:t>Pemeriksaan Kesehatan di Embarkasi Haji</a:t>
              </a:r>
              <a:endParaRPr lang="en-US" sz="1000" dirty="0">
                <a:ea typeface="Times New Roman" pitchFamily="18" charset="0"/>
                <a:cs typeface="Arial" charset="0"/>
              </a:endParaRPr>
            </a:p>
            <a:p>
              <a:pPr defTabSz="912830" eaLnBrk="0" hangingPunct="0"/>
              <a:endParaRPr lang="en-US" sz="2400" dirty="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3587" name="Freeform 17"/>
            <p:cNvSpPr>
              <a:spLocks/>
            </p:cNvSpPr>
            <p:nvPr/>
          </p:nvSpPr>
          <p:spPr bwMode="auto">
            <a:xfrm>
              <a:off x="673867" y="3608388"/>
              <a:ext cx="4879207" cy="1371600"/>
            </a:xfrm>
            <a:custGeom>
              <a:avLst/>
              <a:gdLst>
                <a:gd name="T0" fmla="*/ 2147483647 w 8100"/>
                <a:gd name="T1" fmla="*/ 0 h 3420"/>
                <a:gd name="T2" fmla="*/ 2147483647 w 8100"/>
                <a:gd name="T3" fmla="*/ 0 h 3420"/>
                <a:gd name="T4" fmla="*/ 2147483647 w 8100"/>
                <a:gd name="T5" fmla="*/ 2147483647 h 3420"/>
                <a:gd name="T6" fmla="*/ 0 w 8100"/>
                <a:gd name="T7" fmla="*/ 2147483647 h 3420"/>
                <a:gd name="T8" fmla="*/ 0 w 8100"/>
                <a:gd name="T9" fmla="*/ 0 h 3420"/>
                <a:gd name="T10" fmla="*/ 2147483647 w 8100"/>
                <a:gd name="T11" fmla="*/ 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00"/>
                <a:gd name="T19" fmla="*/ 0 h 3420"/>
                <a:gd name="T20" fmla="*/ 8100 w 810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00" h="3420">
                  <a:moveTo>
                    <a:pt x="6480" y="0"/>
                  </a:moveTo>
                  <a:lnTo>
                    <a:pt x="8100" y="0"/>
                  </a:lnTo>
                  <a:lnTo>
                    <a:pt x="8100" y="3420"/>
                  </a:lnTo>
                  <a:lnTo>
                    <a:pt x="0" y="3420"/>
                  </a:lnTo>
                  <a:lnTo>
                    <a:pt x="0" y="0"/>
                  </a:lnTo>
                  <a:lnTo>
                    <a:pt x="144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97630" tIns="48815" rIns="97630" bIns="48815"/>
            <a:lstStyle/>
            <a:p>
              <a:pPr defTabSz="912830"/>
              <a:endParaRPr lang="id-ID" dirty="0"/>
            </a:p>
          </p:txBody>
        </p:sp>
        <p:sp>
          <p:nvSpPr>
            <p:cNvPr id="23588" name="Line 1"/>
            <p:cNvSpPr>
              <a:spLocks noChangeShapeType="1"/>
            </p:cNvSpPr>
            <p:nvPr/>
          </p:nvSpPr>
          <p:spPr bwMode="auto">
            <a:xfrm>
              <a:off x="1905000" y="3879850"/>
              <a:ext cx="0" cy="15875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589" name="Line 1"/>
            <p:cNvSpPr>
              <a:spLocks noChangeShapeType="1"/>
            </p:cNvSpPr>
            <p:nvPr/>
          </p:nvSpPr>
          <p:spPr bwMode="auto">
            <a:xfrm>
              <a:off x="4038600" y="3886200"/>
              <a:ext cx="0" cy="15875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23579" name="TextBox 39"/>
          <p:cNvSpPr txBox="1">
            <a:spLocks noChangeArrowheads="1"/>
          </p:cNvSpPr>
          <p:nvPr/>
        </p:nvSpPr>
        <p:spPr bwMode="auto">
          <a:xfrm>
            <a:off x="306038" y="44649"/>
            <a:ext cx="303067" cy="674042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91421" tIns="45711" rIns="91421" bIns="45711">
            <a:spAutoFit/>
          </a:bodyPr>
          <a:lstStyle/>
          <a:p>
            <a:pPr defTabSz="912830"/>
            <a:r>
              <a:rPr lang="id-ID" b="1" dirty="0">
                <a:solidFill>
                  <a:srgbClr val="FFFF00"/>
                </a:solidFill>
              </a:rPr>
              <a:t>ALUR  PEMBINAAN  KESEHATAN</a:t>
            </a:r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-2999270" y="3214689"/>
            <a:ext cx="6427886" cy="14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-2587753" y="3213202"/>
            <a:ext cx="6427887" cy="14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6737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SASARAN ( Data </a:t>
            </a:r>
            <a:r>
              <a:rPr lang="en-AU" dirty="0" err="1" smtClean="0"/>
              <a:t>Sementara</a:t>
            </a:r>
            <a:r>
              <a:rPr lang="en-AU" dirty="0" smtClean="0"/>
              <a:t>)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00"/>
                <a:gridCol w="1643074"/>
                <a:gridCol w="1357322"/>
                <a:gridCol w="1282704"/>
                <a:gridCol w="1206500"/>
                <a:gridCol w="12065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AU" dirty="0" smtClean="0"/>
                        <a:t>NO</a:t>
                      </a:r>
                      <a:endParaRPr lang="en-A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AU" dirty="0" smtClean="0"/>
                        <a:t>PUSKESMAS</a:t>
                      </a:r>
                      <a:endParaRPr lang="en-A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AU" dirty="0" smtClean="0"/>
                        <a:t>SASARAN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AU" dirty="0" smtClean="0"/>
                        <a:t>HASIL PEMERIKSAAN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DIPERIKSA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SEHAT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RUJUK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Kuta</a:t>
                      </a:r>
                      <a:r>
                        <a:rPr lang="en-AU" dirty="0" smtClean="0"/>
                        <a:t>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Kuta</a:t>
                      </a:r>
                      <a:r>
                        <a:rPr lang="en-AU" dirty="0" smtClean="0"/>
                        <a:t> Utara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11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Kuta</a:t>
                      </a:r>
                      <a:r>
                        <a:rPr lang="en-AU" dirty="0" smtClean="0"/>
                        <a:t> Selatan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13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TOTAL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105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91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63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28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JENIS PENYAKIT TERBANYAK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n-AU" sz="2000" dirty="0" smtClean="0"/>
              <a:t>1.  PENYAKIT SISTEM SIRKULASI</a:t>
            </a:r>
          </a:p>
          <a:p>
            <a:pPr>
              <a:buFontTx/>
              <a:buChar char="-"/>
            </a:pPr>
            <a:r>
              <a:rPr lang="en-AU" sz="1800" dirty="0" err="1" smtClean="0"/>
              <a:t>Hipertensi</a:t>
            </a:r>
            <a:r>
              <a:rPr lang="en-AU" sz="1800" dirty="0" smtClean="0"/>
              <a:t> : 4</a:t>
            </a:r>
          </a:p>
          <a:p>
            <a:pPr>
              <a:buFontTx/>
              <a:buChar char="-"/>
            </a:pPr>
            <a:r>
              <a:rPr lang="en-AU" sz="1800" dirty="0" err="1" smtClean="0"/>
              <a:t>Cardiomegali</a:t>
            </a:r>
            <a:r>
              <a:rPr lang="en-AU" sz="1800" dirty="0" smtClean="0"/>
              <a:t> : 4</a:t>
            </a:r>
          </a:p>
          <a:p>
            <a:pPr>
              <a:buFontTx/>
              <a:buChar char="-"/>
            </a:pPr>
            <a:r>
              <a:rPr lang="en-AU" sz="1800" dirty="0" smtClean="0"/>
              <a:t>RBBB : 3</a:t>
            </a:r>
          </a:p>
          <a:p>
            <a:pPr>
              <a:buFontTx/>
              <a:buChar char="-"/>
            </a:pPr>
            <a:r>
              <a:rPr lang="en-AU" sz="1800" dirty="0" smtClean="0"/>
              <a:t>LVA : 2</a:t>
            </a:r>
          </a:p>
          <a:p>
            <a:pPr>
              <a:buFontTx/>
              <a:buChar char="-"/>
            </a:pPr>
            <a:r>
              <a:rPr lang="en-AU" sz="1800" dirty="0" smtClean="0"/>
              <a:t>LAD : 1</a:t>
            </a:r>
          </a:p>
          <a:p>
            <a:pPr>
              <a:buFontTx/>
              <a:buChar char="-"/>
            </a:pPr>
            <a:r>
              <a:rPr lang="en-AU" sz="1800" dirty="0" smtClean="0"/>
              <a:t>AVP : 1</a:t>
            </a:r>
            <a:endParaRPr lang="en-AU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AU" sz="2000" dirty="0" smtClean="0"/>
              <a:t>2. PENYAKIT ENDOKRIN NUTRISI DAN METABOLIK</a:t>
            </a:r>
            <a:endParaRPr lang="en-AU" dirty="0" smtClean="0"/>
          </a:p>
          <a:p>
            <a:pPr>
              <a:buFontTx/>
              <a:buChar char="-"/>
            </a:pPr>
            <a:r>
              <a:rPr lang="en-AU" sz="1800" dirty="0" smtClean="0"/>
              <a:t>DM : 5</a:t>
            </a:r>
          </a:p>
          <a:p>
            <a:pPr>
              <a:buFontTx/>
              <a:buChar char="-"/>
            </a:pPr>
            <a:r>
              <a:rPr lang="en-AU" sz="1800" dirty="0" err="1" smtClean="0"/>
              <a:t>Dislipidemia</a:t>
            </a:r>
            <a:r>
              <a:rPr lang="en-AU" sz="1800" dirty="0" smtClean="0"/>
              <a:t> : 9</a:t>
            </a:r>
          </a:p>
          <a:p>
            <a:pPr>
              <a:buFontTx/>
              <a:buChar char="-"/>
            </a:pPr>
            <a:r>
              <a:rPr lang="en-AU" sz="1800" dirty="0" err="1" smtClean="0"/>
              <a:t>Hiperlipid</a:t>
            </a:r>
            <a:r>
              <a:rPr lang="en-AU" sz="1800" dirty="0" smtClean="0"/>
              <a:t> : 1</a:t>
            </a:r>
          </a:p>
          <a:p>
            <a:pPr>
              <a:buFontTx/>
              <a:buChar char="-"/>
            </a:pPr>
            <a:endParaRPr lang="en-AU" dirty="0" smtClean="0"/>
          </a:p>
          <a:p>
            <a:pPr>
              <a:buNone/>
            </a:pPr>
            <a:r>
              <a:rPr lang="en-AU" sz="2000" dirty="0" smtClean="0"/>
              <a:t>3.PENYAKIT SYSTEM GENITOURINARY</a:t>
            </a:r>
          </a:p>
          <a:p>
            <a:pPr>
              <a:buFontTx/>
              <a:buChar char="-"/>
            </a:pPr>
            <a:r>
              <a:rPr lang="en-AU" sz="1600" dirty="0" smtClean="0"/>
              <a:t>Cystitis : 2</a:t>
            </a:r>
          </a:p>
          <a:p>
            <a:pPr>
              <a:buNone/>
            </a:pPr>
            <a:endParaRPr lang="en-AU" sz="1600" dirty="0" smtClean="0"/>
          </a:p>
          <a:p>
            <a:pPr>
              <a:buNone/>
            </a:pPr>
            <a:r>
              <a:rPr lang="en-AU" sz="1800" dirty="0" smtClean="0"/>
              <a:t>4. LAIN-LAIN</a:t>
            </a:r>
          </a:p>
          <a:p>
            <a:pPr>
              <a:buNone/>
            </a:pPr>
            <a:r>
              <a:rPr lang="en-AU" sz="1600" dirty="0" smtClean="0"/>
              <a:t>- Senility : 6</a:t>
            </a:r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 smtClean="0"/>
              <a:t>MENGHINDARI BAHAYA/BENCANA SELAMA BERHAJI</a:t>
            </a:r>
            <a:endParaRPr lang="en-AU" sz="32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TIPS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AU" dirty="0" err="1" smtClean="0"/>
              <a:t>Hindari</a:t>
            </a:r>
            <a:r>
              <a:rPr lang="en-AU" dirty="0" smtClean="0"/>
              <a:t> </a:t>
            </a:r>
            <a:r>
              <a:rPr lang="en-AU" dirty="0" err="1" smtClean="0"/>
              <a:t>Kerumunan</a:t>
            </a:r>
            <a:r>
              <a:rPr lang="en-AU" dirty="0" smtClean="0"/>
              <a:t>.</a:t>
            </a:r>
          </a:p>
          <a:p>
            <a:pPr marL="514350" indent="-514350">
              <a:buAutoNum type="arabicPeriod"/>
            </a:pPr>
            <a:r>
              <a:rPr lang="en-AU" dirty="0" err="1" smtClean="0"/>
              <a:t>Gunakan</a:t>
            </a:r>
            <a:r>
              <a:rPr lang="en-AU" dirty="0" smtClean="0"/>
              <a:t> </a:t>
            </a:r>
            <a:r>
              <a:rPr lang="en-AU" dirty="0" err="1" smtClean="0"/>
              <a:t>selalu</a:t>
            </a:r>
            <a:r>
              <a:rPr lang="en-AU" dirty="0" smtClean="0"/>
              <a:t> </a:t>
            </a:r>
            <a:r>
              <a:rPr lang="en-AU" dirty="0" err="1" smtClean="0"/>
              <a:t>tanda</a:t>
            </a:r>
            <a:r>
              <a:rPr lang="en-AU" dirty="0" smtClean="0"/>
              <a:t> </a:t>
            </a:r>
            <a:r>
              <a:rPr lang="en-AU" dirty="0" err="1" smtClean="0"/>
              <a:t>pengenal</a:t>
            </a:r>
            <a:endParaRPr lang="en-AU" dirty="0" smtClean="0"/>
          </a:p>
          <a:p>
            <a:pPr marL="514350" indent="-514350">
              <a:buAutoNum type="arabicPeriod"/>
            </a:pPr>
            <a:r>
              <a:rPr lang="en-AU" dirty="0" err="1" smtClean="0"/>
              <a:t>Ingat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Simpan</a:t>
            </a:r>
            <a:r>
              <a:rPr lang="en-AU" dirty="0" smtClean="0"/>
              <a:t> </a:t>
            </a:r>
            <a:r>
              <a:rPr lang="en-AU" dirty="0" err="1" smtClean="0"/>
              <a:t>Nomor</a:t>
            </a:r>
            <a:r>
              <a:rPr lang="en-AU" dirty="0" smtClean="0"/>
              <a:t> HP </a:t>
            </a:r>
            <a:r>
              <a:rPr lang="en-AU" dirty="0" err="1" smtClean="0"/>
              <a:t>yg</a:t>
            </a:r>
            <a:r>
              <a:rPr lang="en-AU" dirty="0" smtClean="0"/>
              <a:t> </a:t>
            </a:r>
            <a:r>
              <a:rPr lang="en-AU" dirty="0" err="1" smtClean="0"/>
              <a:t>penting</a:t>
            </a:r>
            <a:r>
              <a:rPr lang="en-AU" dirty="0" smtClean="0"/>
              <a:t> (</a:t>
            </a:r>
            <a:r>
              <a:rPr lang="en-AU" dirty="0" err="1" smtClean="0"/>
              <a:t>Suami</a:t>
            </a:r>
            <a:r>
              <a:rPr lang="en-AU" dirty="0" smtClean="0"/>
              <a:t>/</a:t>
            </a:r>
            <a:r>
              <a:rPr lang="en-AU" dirty="0" err="1" smtClean="0"/>
              <a:t>Istri</a:t>
            </a:r>
            <a:r>
              <a:rPr lang="en-AU" dirty="0" smtClean="0"/>
              <a:t>/</a:t>
            </a:r>
            <a:r>
              <a:rPr lang="en-AU" dirty="0" err="1" smtClean="0"/>
              <a:t>Ketua</a:t>
            </a:r>
            <a:r>
              <a:rPr lang="en-AU" dirty="0" smtClean="0"/>
              <a:t> </a:t>
            </a:r>
            <a:r>
              <a:rPr lang="en-AU" dirty="0" err="1" smtClean="0"/>
              <a:t>Rombongan</a:t>
            </a:r>
            <a:r>
              <a:rPr lang="en-AU" dirty="0" smtClean="0"/>
              <a:t> </a:t>
            </a:r>
            <a:r>
              <a:rPr lang="en-AU" dirty="0" err="1" smtClean="0"/>
              <a:t>dll</a:t>
            </a:r>
            <a:r>
              <a:rPr lang="en-AU" dirty="0" smtClean="0"/>
              <a:t>).</a:t>
            </a:r>
          </a:p>
          <a:p>
            <a:pPr marL="514350" indent="-514350">
              <a:buFont typeface="Wingdings 2"/>
              <a:buAutoNum type="arabicPeriod"/>
            </a:pPr>
            <a:r>
              <a:rPr lang="en-AU" dirty="0" err="1" smtClean="0"/>
              <a:t>Usahakan</a:t>
            </a:r>
            <a:r>
              <a:rPr lang="en-AU" dirty="0" smtClean="0"/>
              <a:t> </a:t>
            </a:r>
            <a:r>
              <a:rPr lang="en-AU" dirty="0" err="1" smtClean="0"/>
              <a:t>jangan</a:t>
            </a:r>
            <a:r>
              <a:rPr lang="en-AU" dirty="0" smtClean="0"/>
              <a:t> </a:t>
            </a:r>
            <a:r>
              <a:rPr lang="en-AU" dirty="0" err="1" smtClean="0"/>
              <a:t>terpisah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rombongan</a:t>
            </a:r>
            <a:r>
              <a:rPr lang="en-AU" dirty="0" smtClean="0"/>
              <a:t>, </a:t>
            </a:r>
            <a:r>
              <a:rPr lang="en-AU" dirty="0" err="1" smtClean="0"/>
              <a:t>jika</a:t>
            </a:r>
            <a:r>
              <a:rPr lang="en-AU" dirty="0" smtClean="0"/>
              <a:t> </a:t>
            </a:r>
            <a:r>
              <a:rPr lang="en-AU" dirty="0" err="1" smtClean="0"/>
              <a:t>terpisah</a:t>
            </a:r>
            <a:r>
              <a:rPr lang="en-AU" dirty="0" smtClean="0"/>
              <a:t> </a:t>
            </a:r>
            <a:r>
              <a:rPr lang="en-AU" dirty="0" err="1" smtClean="0"/>
              <a:t>hubungi</a:t>
            </a:r>
            <a:r>
              <a:rPr lang="en-AU" dirty="0" smtClean="0"/>
              <a:t>/</a:t>
            </a:r>
            <a:r>
              <a:rPr lang="en-AU" dirty="0" err="1" smtClean="0"/>
              <a:t>telpon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point </a:t>
            </a:r>
            <a:r>
              <a:rPr lang="en-AU" dirty="0" smtClean="0"/>
              <a:t>3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cari</a:t>
            </a:r>
            <a:r>
              <a:rPr lang="en-AU" dirty="0" smtClean="0"/>
              <a:t> pos </a:t>
            </a:r>
            <a:r>
              <a:rPr lang="en-AU" dirty="0" err="1" smtClean="0"/>
              <a:t>polisi</a:t>
            </a:r>
            <a:r>
              <a:rPr lang="en-AU" dirty="0" smtClean="0"/>
              <a:t> </a:t>
            </a:r>
            <a:r>
              <a:rPr lang="en-AU" dirty="0" err="1" smtClean="0"/>
              <a:t>terdekat</a:t>
            </a:r>
            <a:r>
              <a:rPr lang="en-AU" dirty="0" smtClean="0"/>
              <a:t>.</a:t>
            </a:r>
          </a:p>
          <a:p>
            <a:pPr marL="514350" indent="-514350">
              <a:buAutoNum type="arabicPeriod"/>
            </a:pPr>
            <a:r>
              <a:rPr lang="en-AU" dirty="0" smtClean="0"/>
              <a:t> Amati </a:t>
            </a:r>
            <a:r>
              <a:rPr lang="en-AU" dirty="0" err="1" smtClean="0"/>
              <a:t>petunjuk</a:t>
            </a:r>
            <a:r>
              <a:rPr lang="en-AU" dirty="0" smtClean="0"/>
              <a:t> </a:t>
            </a:r>
            <a:r>
              <a:rPr lang="en-AU" dirty="0" err="1" smtClean="0"/>
              <a:t>terdekat</a:t>
            </a:r>
            <a:r>
              <a:rPr lang="en-AU" dirty="0" smtClean="0"/>
              <a:t> , </a:t>
            </a:r>
            <a:r>
              <a:rPr lang="en-AU" dirty="0" err="1" smtClean="0"/>
              <a:t>lokasi</a:t>
            </a:r>
            <a:r>
              <a:rPr lang="en-AU" dirty="0" smtClean="0"/>
              <a:t> </a:t>
            </a:r>
            <a:r>
              <a:rPr lang="en-AU" dirty="0" err="1" smtClean="0"/>
              <a:t>pintu</a:t>
            </a:r>
            <a:r>
              <a:rPr lang="en-AU" dirty="0" smtClean="0"/>
              <a:t> </a:t>
            </a:r>
            <a:r>
              <a:rPr lang="en-AU" dirty="0" err="1" smtClean="0"/>
              <a:t>darurat</a:t>
            </a:r>
            <a:r>
              <a:rPr lang="en-AU" dirty="0" smtClean="0"/>
              <a:t> </a:t>
            </a:r>
            <a:r>
              <a:rPr lang="en-AU" dirty="0" err="1" smtClean="0"/>
              <a:t>keluar</a:t>
            </a:r>
            <a:endParaRPr lang="en-AU" dirty="0" smtClean="0"/>
          </a:p>
          <a:p>
            <a:pPr marL="514350" indent="-514350">
              <a:buAutoNum type="arabicPeriod"/>
            </a:pPr>
            <a:r>
              <a:rPr lang="en-AU" dirty="0" err="1" smtClean="0"/>
              <a:t>Jika</a:t>
            </a:r>
            <a:r>
              <a:rPr lang="en-AU" dirty="0" smtClean="0"/>
              <a:t> </a:t>
            </a:r>
            <a:r>
              <a:rPr lang="en-AU" dirty="0" err="1" smtClean="0"/>
              <a:t>terjadi</a:t>
            </a:r>
            <a:r>
              <a:rPr lang="en-AU" dirty="0" smtClean="0"/>
              <a:t> </a:t>
            </a:r>
            <a:r>
              <a:rPr lang="en-AU" dirty="0" err="1" smtClean="0"/>
              <a:t>bencana</a:t>
            </a:r>
            <a:r>
              <a:rPr lang="en-AU" dirty="0" smtClean="0"/>
              <a:t>, </a:t>
            </a:r>
            <a:r>
              <a:rPr lang="en-AU" dirty="0" err="1" smtClean="0"/>
              <a:t>jangan</a:t>
            </a:r>
            <a:r>
              <a:rPr lang="en-AU" dirty="0" smtClean="0"/>
              <a:t> </a:t>
            </a:r>
            <a:r>
              <a:rPr lang="en-AU" dirty="0" err="1" smtClean="0"/>
              <a:t>panik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segera</a:t>
            </a:r>
            <a:r>
              <a:rPr lang="en-AU" dirty="0" smtClean="0"/>
              <a:t> </a:t>
            </a:r>
            <a:r>
              <a:rPr lang="en-AU" dirty="0" err="1" smtClean="0"/>
              <a:t>cari</a:t>
            </a:r>
            <a:r>
              <a:rPr lang="en-AU" dirty="0" smtClean="0"/>
              <a:t> </a:t>
            </a:r>
            <a:r>
              <a:rPr lang="en-AU" dirty="0" err="1" smtClean="0"/>
              <a:t>lokasi</a:t>
            </a:r>
            <a:r>
              <a:rPr lang="en-AU" dirty="0" smtClean="0"/>
              <a:t> yang </a:t>
            </a:r>
            <a:r>
              <a:rPr lang="en-AU" dirty="0" err="1" smtClean="0"/>
              <a:t>aman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berlindung</a:t>
            </a:r>
            <a:r>
              <a:rPr lang="en-AU" dirty="0" smtClean="0"/>
              <a:t>.</a:t>
            </a:r>
          </a:p>
          <a:p>
            <a:pPr marL="514350" indent="-514350">
              <a:buAutoNum type="arabicPeriod"/>
            </a:pPr>
            <a:endParaRPr lang="en-A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239000" cy="1143008"/>
          </a:xfrm>
        </p:spPr>
        <p:txBody>
          <a:bodyPr>
            <a:noAutofit/>
          </a:bodyPr>
          <a:lstStyle/>
          <a:p>
            <a:r>
              <a:rPr lang="en-AU" sz="2800" b="0" dirty="0" err="1" smtClean="0"/>
              <a:t>Risiko</a:t>
            </a:r>
            <a:r>
              <a:rPr lang="en-AU" sz="2800" b="0" dirty="0" smtClean="0"/>
              <a:t> </a:t>
            </a:r>
            <a:r>
              <a:rPr lang="en-AU" sz="2800" b="0" dirty="0" err="1" smtClean="0"/>
              <a:t>kesehatan</a:t>
            </a:r>
            <a:r>
              <a:rPr lang="en-AU" sz="2800" b="0" dirty="0" smtClean="0"/>
              <a:t> yang </a:t>
            </a:r>
            <a:r>
              <a:rPr lang="en-AU" sz="2800" b="0" dirty="0" err="1" smtClean="0"/>
              <a:t>harus</a:t>
            </a:r>
            <a:r>
              <a:rPr lang="en-AU" sz="2800" b="0" dirty="0" smtClean="0"/>
              <a:t> </a:t>
            </a:r>
            <a:r>
              <a:rPr lang="en-AU" sz="2800" b="0" dirty="0" err="1" smtClean="0"/>
              <a:t>diwaspadai</a:t>
            </a:r>
            <a:r>
              <a:rPr lang="en-AU" sz="2800" b="0" dirty="0" smtClean="0"/>
              <a:t> </a:t>
            </a:r>
            <a:r>
              <a:rPr lang="en-AU" sz="2800" b="0" dirty="0" err="1" smtClean="0"/>
              <a:t>jemaah</a:t>
            </a:r>
            <a:r>
              <a:rPr lang="en-AU" sz="2800" b="0" dirty="0" smtClean="0"/>
              <a:t> </a:t>
            </a:r>
            <a:r>
              <a:rPr lang="en-AU" sz="2800" b="0" dirty="0" err="1" smtClean="0"/>
              <a:t>Haji</a:t>
            </a:r>
            <a:r>
              <a:rPr lang="en-AU" sz="2800" b="0" dirty="0" smtClean="0"/>
              <a:t/>
            </a:r>
            <a:br>
              <a:rPr lang="en-AU" sz="2800" b="0" dirty="0" smtClean="0"/>
            </a:b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AU" b="1" dirty="0" smtClean="0"/>
              <a:t>Middle East Respiratory Syndrome </a:t>
            </a:r>
            <a:r>
              <a:rPr lang="en-AU" b="1" dirty="0" err="1" smtClean="0"/>
              <a:t>Coronavirus</a:t>
            </a:r>
            <a:r>
              <a:rPr lang="en-AU" b="1" dirty="0" smtClean="0"/>
              <a:t> (MERS-</a:t>
            </a:r>
            <a:r>
              <a:rPr lang="en-AU" b="1" dirty="0" err="1" smtClean="0"/>
              <a:t>CoV</a:t>
            </a:r>
            <a:r>
              <a:rPr lang="en-AU" b="1" dirty="0" smtClean="0"/>
              <a:t>) </a:t>
            </a:r>
          </a:p>
          <a:p>
            <a:pPr marL="514350" indent="-514350">
              <a:buAutoNum type="arabicPeriod"/>
            </a:pPr>
            <a:r>
              <a:rPr lang="en-AU" b="1" dirty="0" err="1" smtClean="0"/>
              <a:t>Penyakit</a:t>
            </a:r>
            <a:r>
              <a:rPr lang="en-AU" b="1" dirty="0" smtClean="0"/>
              <a:t> </a:t>
            </a:r>
            <a:r>
              <a:rPr lang="en-AU" b="1" dirty="0" err="1" smtClean="0"/>
              <a:t>Infeksi</a:t>
            </a:r>
            <a:r>
              <a:rPr lang="en-AU" b="1" dirty="0" smtClean="0"/>
              <a:t> Lain</a:t>
            </a:r>
          </a:p>
          <a:p>
            <a:pPr marL="514350" indent="-514350">
              <a:buAutoNum type="arabicPeriod"/>
            </a:pPr>
            <a:r>
              <a:rPr lang="en-AU" b="1" dirty="0" err="1" smtClean="0"/>
              <a:t>Cedera</a:t>
            </a:r>
            <a:endParaRPr lang="en-AU" b="1" dirty="0" smtClean="0"/>
          </a:p>
          <a:p>
            <a:pPr marL="514350" indent="-514350">
              <a:buAutoNum type="arabicPeriod"/>
            </a:pPr>
            <a:r>
              <a:rPr lang="en-AU" b="1" dirty="0" err="1" smtClean="0"/>
              <a:t>Penyakit</a:t>
            </a:r>
            <a:r>
              <a:rPr lang="en-AU" b="1" dirty="0" smtClean="0"/>
              <a:t> </a:t>
            </a:r>
            <a:r>
              <a:rPr lang="en-AU" b="1" dirty="0" err="1" smtClean="0"/>
              <a:t>Terkait</a:t>
            </a:r>
            <a:r>
              <a:rPr lang="en-AU" b="1" dirty="0" smtClean="0"/>
              <a:t> </a:t>
            </a:r>
            <a:r>
              <a:rPr lang="en-AU" b="1" dirty="0" err="1" smtClean="0"/>
              <a:t>Cuaca</a:t>
            </a:r>
            <a:r>
              <a:rPr lang="en-AU" b="1" dirty="0" smtClean="0"/>
              <a:t> </a:t>
            </a:r>
            <a:r>
              <a:rPr lang="en-AU" b="1" dirty="0" err="1" smtClean="0"/>
              <a:t>Panas</a:t>
            </a:r>
            <a:endParaRPr lang="en-A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AU" sz="3100" dirty="0" smtClean="0"/>
              <a:t>Middle East Respiratory Syndrome </a:t>
            </a:r>
            <a:r>
              <a:rPr lang="en-AU" sz="3100" dirty="0" err="1" smtClean="0"/>
              <a:t>Coronavirus</a:t>
            </a:r>
            <a:r>
              <a:rPr lang="en-AU" sz="3100" dirty="0" smtClean="0"/>
              <a:t> (MERS-</a:t>
            </a:r>
            <a:r>
              <a:rPr lang="en-AU" sz="3100" dirty="0" err="1" smtClean="0"/>
              <a:t>CoV</a:t>
            </a:r>
            <a:r>
              <a:rPr lang="en-AU" sz="3100" dirty="0" smtClean="0"/>
              <a:t>) 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AU" sz="2400" dirty="0" smtClean="0"/>
              <a:t>MERS-</a:t>
            </a:r>
            <a:r>
              <a:rPr lang="en-AU" sz="2400" dirty="0" err="1" smtClean="0"/>
              <a:t>CoV</a:t>
            </a:r>
            <a:r>
              <a:rPr lang="en-AU" sz="2400" dirty="0" smtClean="0"/>
              <a:t> </a:t>
            </a:r>
            <a:r>
              <a:rPr lang="en-AU" sz="2400" dirty="0" err="1" smtClean="0"/>
              <a:t>cukup</a:t>
            </a:r>
            <a:r>
              <a:rPr lang="en-AU" sz="2400" dirty="0" smtClean="0"/>
              <a:t> </a:t>
            </a:r>
            <a:r>
              <a:rPr lang="en-AU" sz="2400" dirty="0" err="1" smtClean="0"/>
              <a:t>mengkhawatirkan</a:t>
            </a:r>
            <a:r>
              <a:rPr lang="en-AU" sz="2400" dirty="0" smtClean="0"/>
              <a:t> </a:t>
            </a:r>
            <a:r>
              <a:rPr lang="en-AU" sz="2400" dirty="0" err="1" smtClean="0"/>
              <a:t>karena</a:t>
            </a:r>
            <a:r>
              <a:rPr lang="en-AU" sz="2400" dirty="0" smtClean="0"/>
              <a:t> </a:t>
            </a:r>
            <a:r>
              <a:rPr lang="en-AU" sz="2400" dirty="0" err="1" smtClean="0"/>
              <a:t>dapat</a:t>
            </a:r>
            <a:r>
              <a:rPr lang="en-AU" sz="2400" dirty="0" smtClean="0"/>
              <a:t> </a:t>
            </a:r>
            <a:r>
              <a:rPr lang="en-AU" sz="2400" dirty="0" err="1" smtClean="0"/>
              <a:t>menimbulkan</a:t>
            </a:r>
            <a:r>
              <a:rPr lang="en-AU" sz="2400" dirty="0" smtClean="0"/>
              <a:t> </a:t>
            </a:r>
            <a:r>
              <a:rPr lang="en-AU" sz="2400" dirty="0" err="1" smtClean="0"/>
              <a:t>penyakit</a:t>
            </a:r>
            <a:r>
              <a:rPr lang="en-AU" sz="2400" dirty="0" smtClean="0"/>
              <a:t> yang </a:t>
            </a:r>
            <a:r>
              <a:rPr lang="en-AU" sz="2400" dirty="0" err="1" smtClean="0"/>
              <a:t>parah</a:t>
            </a:r>
            <a:r>
              <a:rPr lang="en-AU" sz="2400" dirty="0" smtClean="0"/>
              <a:t> </a:t>
            </a:r>
            <a:r>
              <a:rPr lang="en-AU" sz="2400" dirty="0" err="1" smtClean="0"/>
              <a:t>terutama</a:t>
            </a:r>
            <a:r>
              <a:rPr lang="en-AU" sz="2400" dirty="0" smtClean="0"/>
              <a:t> </a:t>
            </a:r>
            <a:r>
              <a:rPr lang="en-AU" sz="2400" dirty="0" err="1" smtClean="0"/>
              <a:t>infeksi</a:t>
            </a:r>
            <a:r>
              <a:rPr lang="en-AU" sz="2400" dirty="0" smtClean="0"/>
              <a:t> </a:t>
            </a:r>
            <a:r>
              <a:rPr lang="en-AU" sz="2400" dirty="0" err="1" smtClean="0"/>
              <a:t>pada</a:t>
            </a:r>
            <a:r>
              <a:rPr lang="en-AU" sz="2400" dirty="0" smtClean="0"/>
              <a:t> </a:t>
            </a:r>
            <a:r>
              <a:rPr lang="en-AU" sz="2400" dirty="0" err="1" smtClean="0"/>
              <a:t>paru-paru</a:t>
            </a:r>
            <a:r>
              <a:rPr lang="en-AU" sz="2400" dirty="0" smtClean="0"/>
              <a:t> (pneumonia), </a:t>
            </a:r>
            <a:r>
              <a:rPr lang="en-AU" sz="2400" dirty="0" err="1" smtClean="0"/>
              <a:t>dan</a:t>
            </a:r>
            <a:r>
              <a:rPr lang="en-AU" sz="2400" dirty="0" smtClean="0"/>
              <a:t> </a:t>
            </a:r>
            <a:r>
              <a:rPr lang="en-AU" sz="2400" dirty="0" err="1" smtClean="0"/>
              <a:t>hampir</a:t>
            </a:r>
            <a:r>
              <a:rPr lang="en-AU" sz="2400" dirty="0" smtClean="0"/>
              <a:t> </a:t>
            </a:r>
            <a:r>
              <a:rPr lang="en-AU" sz="2400" b="1" dirty="0" err="1" smtClean="0"/>
              <a:t>separuh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dari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kasus</a:t>
            </a:r>
            <a:r>
              <a:rPr lang="en-AU" sz="2400" b="1" dirty="0" smtClean="0"/>
              <a:t> yang </a:t>
            </a:r>
            <a:r>
              <a:rPr lang="en-AU" sz="2400" b="1" dirty="0" err="1" smtClean="0"/>
              <a:t>ada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mengelamai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kematian</a:t>
            </a:r>
            <a:r>
              <a:rPr lang="en-AU" sz="2400" dirty="0" smtClean="0"/>
              <a:t>. Virus </a:t>
            </a:r>
            <a:r>
              <a:rPr lang="en-AU" sz="2400" dirty="0" err="1" smtClean="0"/>
              <a:t>ini</a:t>
            </a:r>
            <a:r>
              <a:rPr lang="en-AU" sz="2400" dirty="0" smtClean="0"/>
              <a:t> </a:t>
            </a:r>
            <a:r>
              <a:rPr lang="en-AU" sz="2400" dirty="0" err="1" smtClean="0"/>
              <a:t>disebutkan</a:t>
            </a:r>
            <a:r>
              <a:rPr lang="en-AU" sz="2400" dirty="0" smtClean="0"/>
              <a:t> </a:t>
            </a:r>
            <a:r>
              <a:rPr lang="en-AU" sz="2400" dirty="0" err="1" smtClean="0"/>
              <a:t>dapat</a:t>
            </a:r>
            <a:r>
              <a:rPr lang="en-AU" sz="2400" dirty="0" smtClean="0"/>
              <a:t> </a:t>
            </a:r>
            <a:r>
              <a:rPr lang="en-AU" sz="2400" dirty="0" err="1" smtClean="0"/>
              <a:t>menyebar</a:t>
            </a:r>
            <a:r>
              <a:rPr lang="en-AU" sz="2400" dirty="0" smtClean="0"/>
              <a:t> </a:t>
            </a:r>
            <a:r>
              <a:rPr lang="en-AU" sz="2400" dirty="0" err="1" smtClean="0"/>
              <a:t>dari</a:t>
            </a:r>
            <a:r>
              <a:rPr lang="en-AU" sz="2400" dirty="0" smtClean="0"/>
              <a:t> </a:t>
            </a:r>
            <a:r>
              <a:rPr lang="en-AU" sz="2400" dirty="0" err="1" smtClean="0"/>
              <a:t>orang</a:t>
            </a:r>
            <a:r>
              <a:rPr lang="en-AU" sz="2400" dirty="0" smtClean="0"/>
              <a:t> </a:t>
            </a:r>
            <a:r>
              <a:rPr lang="en-AU" sz="2400" dirty="0" err="1" smtClean="0"/>
              <a:t>ke</a:t>
            </a:r>
            <a:r>
              <a:rPr lang="en-AU" sz="2400" dirty="0" smtClean="0"/>
              <a:t> </a:t>
            </a:r>
            <a:r>
              <a:rPr lang="en-AU" sz="2400" dirty="0" err="1" smtClean="0"/>
              <a:t>orang</a:t>
            </a:r>
            <a:r>
              <a:rPr lang="en-AU" sz="2400" dirty="0" smtClean="0"/>
              <a:t> </a:t>
            </a:r>
            <a:r>
              <a:rPr lang="en-AU" sz="2400" dirty="0" err="1" smtClean="0"/>
              <a:t>melalui</a:t>
            </a:r>
            <a:r>
              <a:rPr lang="en-AU" sz="2400" dirty="0" smtClean="0"/>
              <a:t> </a:t>
            </a:r>
            <a:r>
              <a:rPr lang="en-AU" sz="2400" dirty="0" err="1" smtClean="0"/>
              <a:t>kontak</a:t>
            </a:r>
            <a:r>
              <a:rPr lang="en-AU" sz="2400" dirty="0" smtClean="0"/>
              <a:t> </a:t>
            </a:r>
            <a:r>
              <a:rPr lang="en-AU" sz="2400" dirty="0" err="1" smtClean="0"/>
              <a:t>dekat</a:t>
            </a:r>
            <a:endParaRPr lang="en-AU" sz="2400" dirty="0" smtClean="0"/>
          </a:p>
          <a:p>
            <a:pPr>
              <a:buNone/>
            </a:pPr>
            <a:endParaRPr lang="en-AU" sz="2400" dirty="0" smtClean="0"/>
          </a:p>
          <a:p>
            <a:pPr>
              <a:buNone/>
            </a:pPr>
            <a:r>
              <a:rPr lang="en-AU" sz="2400" dirty="0" smtClean="0"/>
              <a:t>Yang </a:t>
            </a:r>
            <a:r>
              <a:rPr lang="en-AU" sz="2400" dirty="0" err="1" smtClean="0"/>
              <a:t>penting</a:t>
            </a:r>
            <a:r>
              <a:rPr lang="en-AU" sz="2400" dirty="0" smtClean="0"/>
              <a:t> </a:t>
            </a:r>
            <a:r>
              <a:rPr lang="en-AU" sz="2400" dirty="0" err="1" smtClean="0"/>
              <a:t>dilakukan</a:t>
            </a:r>
            <a:r>
              <a:rPr lang="en-AU" sz="2400" dirty="0" smtClean="0"/>
              <a:t> </a:t>
            </a:r>
            <a:r>
              <a:rPr lang="en-AU" sz="2400" dirty="0" err="1" smtClean="0"/>
              <a:t>oleh</a:t>
            </a:r>
            <a:r>
              <a:rPr lang="en-AU" sz="2400" dirty="0" smtClean="0"/>
              <a:t> </a:t>
            </a:r>
            <a:r>
              <a:rPr lang="en-AU" sz="2400" dirty="0" err="1" smtClean="0"/>
              <a:t>para</a:t>
            </a:r>
            <a:r>
              <a:rPr lang="en-AU" sz="2400" dirty="0" smtClean="0"/>
              <a:t> </a:t>
            </a:r>
            <a:r>
              <a:rPr lang="en-AU" sz="2400" dirty="0" err="1" smtClean="0"/>
              <a:t>jemaah</a:t>
            </a:r>
            <a:r>
              <a:rPr lang="en-AU" sz="2400" dirty="0" smtClean="0"/>
              <a:t> </a:t>
            </a:r>
            <a:r>
              <a:rPr lang="en-AU" sz="2400" dirty="0" err="1" smtClean="0"/>
              <a:t>Haji</a:t>
            </a:r>
            <a:r>
              <a:rPr lang="en-AU" sz="2400" dirty="0" smtClean="0"/>
              <a:t> </a:t>
            </a:r>
            <a:r>
              <a:rPr lang="en-AU" sz="2400" dirty="0" err="1" smtClean="0"/>
              <a:t>untuk</a:t>
            </a:r>
            <a:r>
              <a:rPr lang="en-AU" sz="2400" dirty="0" smtClean="0"/>
              <a:t> </a:t>
            </a:r>
            <a:r>
              <a:rPr lang="en-AU" sz="2400" dirty="0" err="1" smtClean="0"/>
              <a:t>melindungi</a:t>
            </a:r>
            <a:r>
              <a:rPr lang="en-AU" sz="2400" dirty="0" smtClean="0"/>
              <a:t> </a:t>
            </a:r>
            <a:r>
              <a:rPr lang="en-AU" sz="2400" dirty="0" err="1" smtClean="0"/>
              <a:t>diri</a:t>
            </a:r>
            <a:r>
              <a:rPr lang="en-AU" sz="2400" dirty="0" smtClean="0"/>
              <a:t> </a:t>
            </a:r>
            <a:r>
              <a:rPr lang="en-AU" sz="2400" dirty="0" err="1" smtClean="0"/>
              <a:t>dari</a:t>
            </a:r>
            <a:r>
              <a:rPr lang="en-AU" sz="2400" dirty="0" smtClean="0"/>
              <a:t> </a:t>
            </a:r>
            <a:r>
              <a:rPr lang="en-AU" sz="2400" dirty="0" err="1" smtClean="0"/>
              <a:t>penyakit</a:t>
            </a:r>
            <a:r>
              <a:rPr lang="en-AU" sz="2400" dirty="0" smtClean="0"/>
              <a:t> </a:t>
            </a:r>
            <a:r>
              <a:rPr lang="en-AU" sz="2400" dirty="0" err="1" smtClean="0"/>
              <a:t>ini</a:t>
            </a:r>
            <a:r>
              <a:rPr lang="en-AU" sz="2400" dirty="0" smtClean="0"/>
              <a:t> </a:t>
            </a:r>
            <a:r>
              <a:rPr lang="en-AU" sz="2400" dirty="0" err="1" smtClean="0"/>
              <a:t>adalah</a:t>
            </a:r>
            <a:r>
              <a:rPr lang="en-AU" sz="2400" dirty="0" smtClean="0"/>
              <a:t> </a:t>
            </a:r>
            <a:r>
              <a:rPr lang="en-AU" sz="2400" dirty="0" err="1" smtClean="0"/>
              <a:t>dengan</a:t>
            </a:r>
            <a:r>
              <a:rPr lang="en-AU" sz="2400" dirty="0" smtClean="0"/>
              <a:t> </a:t>
            </a:r>
            <a:r>
              <a:rPr lang="en-AU" sz="2400" b="1" dirty="0" err="1" smtClean="0"/>
              <a:t>mencuci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tangan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sesering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mungkin</a:t>
            </a:r>
            <a:r>
              <a:rPr lang="en-AU" sz="2400" b="1" dirty="0" smtClean="0"/>
              <a:t>, </a:t>
            </a:r>
            <a:r>
              <a:rPr lang="en-AU" sz="2400" b="1" dirty="0" err="1" smtClean="0"/>
              <a:t>tidak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menyentuh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mulut</a:t>
            </a:r>
            <a:r>
              <a:rPr lang="en-AU" sz="2400" b="1" dirty="0" smtClean="0"/>
              <a:t>, </a:t>
            </a:r>
            <a:r>
              <a:rPr lang="en-AU" sz="2400" b="1" dirty="0" err="1" smtClean="0"/>
              <a:t>hidung</a:t>
            </a:r>
            <a:r>
              <a:rPr lang="en-AU" sz="2400" b="1" dirty="0" smtClean="0"/>
              <a:t>, </a:t>
            </a:r>
            <a:r>
              <a:rPr lang="en-AU" sz="2400" b="1" dirty="0" err="1" smtClean="0"/>
              <a:t>atau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mata</a:t>
            </a:r>
            <a:r>
              <a:rPr lang="en-AU" sz="2400" b="1" dirty="0" smtClean="0"/>
              <a:t>, </a:t>
            </a:r>
            <a:r>
              <a:rPr lang="en-AU" sz="2400" b="1" dirty="0" err="1" smtClean="0"/>
              <a:t>dan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menghindari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kontak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dengan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orang</a:t>
            </a:r>
            <a:r>
              <a:rPr lang="en-AU" sz="2400" b="1" dirty="0" smtClean="0"/>
              <a:t> yang </a:t>
            </a:r>
            <a:r>
              <a:rPr lang="en-AU" sz="2400" b="1" dirty="0" err="1" smtClean="0"/>
              <a:t>sakit</a:t>
            </a:r>
            <a:r>
              <a:rPr lang="en-AU" sz="2400" b="1" dirty="0" smtClean="0"/>
              <a:t>. </a:t>
            </a:r>
          </a:p>
          <a:p>
            <a:pPr>
              <a:buNone/>
            </a:pPr>
            <a:endParaRPr lang="en-AU" sz="2400" dirty="0" smtClean="0"/>
          </a:p>
          <a:p>
            <a:pPr>
              <a:buNone/>
            </a:pPr>
            <a:r>
              <a:rPr lang="en-AU" sz="2400" dirty="0" smtClean="0"/>
              <a:t>Para </a:t>
            </a:r>
            <a:r>
              <a:rPr lang="en-AU" sz="2400" dirty="0" err="1" smtClean="0"/>
              <a:t>jemaah</a:t>
            </a:r>
            <a:r>
              <a:rPr lang="en-AU" sz="2400" dirty="0" smtClean="0"/>
              <a:t> </a:t>
            </a:r>
            <a:r>
              <a:rPr lang="en-AU" sz="2400" dirty="0" err="1" smtClean="0"/>
              <a:t>harus</a:t>
            </a:r>
            <a:r>
              <a:rPr lang="en-AU" sz="2400" dirty="0" smtClean="0"/>
              <a:t> </a:t>
            </a:r>
            <a:r>
              <a:rPr lang="en-AU" sz="2400" dirty="0" err="1" smtClean="0"/>
              <a:t>selalu</a:t>
            </a:r>
            <a:r>
              <a:rPr lang="en-AU" sz="2400" dirty="0" smtClean="0"/>
              <a:t> </a:t>
            </a:r>
            <a:r>
              <a:rPr lang="en-AU" sz="2400" b="1" dirty="0" err="1" smtClean="0"/>
              <a:t>memperhatikan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kesehatan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diri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dan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segera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mencari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pertolongan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medis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jika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mengalami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demam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dan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batuk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atau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sesak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napas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dalam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waktu</a:t>
            </a:r>
            <a:r>
              <a:rPr lang="en-AU" sz="2400" b="1" dirty="0" smtClean="0"/>
              <a:t> 14 </a:t>
            </a:r>
            <a:r>
              <a:rPr lang="en-AU" sz="2400" b="1" dirty="0" err="1" smtClean="0"/>
              <a:t>hari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setelah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kembali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ke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tanah</a:t>
            </a:r>
            <a:r>
              <a:rPr lang="en-AU" sz="2400" b="1" dirty="0" smtClean="0"/>
              <a:t> air. </a:t>
            </a:r>
            <a:endParaRPr lang="en-AU" sz="2400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Penyakit</a:t>
            </a:r>
            <a:r>
              <a:rPr lang="en-AU" dirty="0" smtClean="0"/>
              <a:t> </a:t>
            </a:r>
            <a:r>
              <a:rPr lang="en-AU" dirty="0" err="1" smtClean="0"/>
              <a:t>Infeksi</a:t>
            </a:r>
            <a:r>
              <a:rPr lang="en-AU" dirty="0" smtClean="0"/>
              <a:t> Lain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err="1" smtClean="0"/>
              <a:t>Karena</a:t>
            </a:r>
            <a:r>
              <a:rPr lang="en-AU" dirty="0" smtClean="0"/>
              <a:t> </a:t>
            </a:r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semua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</a:t>
            </a:r>
            <a:r>
              <a:rPr lang="en-AU" dirty="0" err="1" smtClean="0"/>
              <a:t>infeksi</a:t>
            </a:r>
            <a:r>
              <a:rPr lang="en-AU" dirty="0" smtClean="0"/>
              <a:t> </a:t>
            </a:r>
            <a:r>
              <a:rPr lang="en-AU" dirty="0" err="1" smtClean="0"/>
              <a:t>dapat</a:t>
            </a:r>
            <a:r>
              <a:rPr lang="en-AU" dirty="0" smtClean="0"/>
              <a:t> </a:t>
            </a:r>
            <a:r>
              <a:rPr lang="en-AU" dirty="0" err="1" smtClean="0"/>
              <a:t>dicegah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vaksin</a:t>
            </a:r>
            <a:r>
              <a:rPr lang="en-AU" dirty="0" smtClean="0"/>
              <a:t>, </a:t>
            </a:r>
            <a:r>
              <a:rPr lang="en-AU" b="1" dirty="0" err="1" smtClean="0"/>
              <a:t>jemaah</a:t>
            </a:r>
            <a:r>
              <a:rPr lang="en-AU" b="1" dirty="0" smtClean="0"/>
              <a:t> </a:t>
            </a:r>
            <a:r>
              <a:rPr lang="en-AU" b="1" dirty="0" err="1" smtClean="0"/>
              <a:t>harus</a:t>
            </a:r>
            <a:r>
              <a:rPr lang="en-AU" b="1" dirty="0" smtClean="0"/>
              <a:t> </a:t>
            </a:r>
            <a:r>
              <a:rPr lang="en-AU" b="1" dirty="0" err="1" smtClean="0"/>
              <a:t>menjaga</a:t>
            </a:r>
            <a:r>
              <a:rPr lang="en-AU" b="1" dirty="0" smtClean="0"/>
              <a:t> </a:t>
            </a:r>
            <a:r>
              <a:rPr lang="en-AU" b="1" dirty="0" err="1" smtClean="0"/>
              <a:t>kebersihan</a:t>
            </a:r>
            <a:r>
              <a:rPr lang="en-AU" b="1" dirty="0" smtClean="0"/>
              <a:t> </a:t>
            </a:r>
            <a:r>
              <a:rPr lang="en-AU" b="1" dirty="0" err="1" smtClean="0"/>
              <a:t>dengan</a:t>
            </a:r>
            <a:r>
              <a:rPr lang="en-AU" b="1" dirty="0" smtClean="0"/>
              <a:t> </a:t>
            </a:r>
            <a:r>
              <a:rPr lang="en-AU" b="1" dirty="0" err="1" smtClean="0"/>
              <a:t>baik</a:t>
            </a:r>
            <a:r>
              <a:rPr lang="en-AU" b="1" dirty="0" smtClean="0"/>
              <a:t> </a:t>
            </a:r>
            <a:r>
              <a:rPr lang="en-AU" b="1" dirty="0" err="1" smtClean="0"/>
              <a:t>dan</a:t>
            </a:r>
            <a:r>
              <a:rPr lang="en-AU" b="1" dirty="0" smtClean="0"/>
              <a:t> </a:t>
            </a:r>
            <a:r>
              <a:rPr lang="en-AU" b="1" dirty="0" err="1" smtClean="0"/>
              <a:t>menghindari</a:t>
            </a:r>
            <a:r>
              <a:rPr lang="en-AU" b="1" dirty="0" smtClean="0"/>
              <a:t> </a:t>
            </a:r>
            <a:r>
              <a:rPr lang="en-AU" b="1" dirty="0" err="1" smtClean="0"/>
              <a:t>kontak</a:t>
            </a:r>
            <a:r>
              <a:rPr lang="en-AU" b="1" dirty="0" smtClean="0"/>
              <a:t> </a:t>
            </a:r>
            <a:r>
              <a:rPr lang="en-AU" b="1" dirty="0" err="1" smtClean="0"/>
              <a:t>dengan</a:t>
            </a:r>
            <a:r>
              <a:rPr lang="en-AU" b="1" dirty="0" smtClean="0"/>
              <a:t> </a:t>
            </a:r>
            <a:r>
              <a:rPr lang="en-AU" b="1" dirty="0" err="1" smtClean="0"/>
              <a:t>hewan</a:t>
            </a:r>
            <a:r>
              <a:rPr lang="en-AU" dirty="0" smtClean="0"/>
              <a:t>. </a:t>
            </a:r>
            <a:r>
              <a:rPr lang="en-AU" dirty="0" err="1" smtClean="0"/>
              <a:t>Diare</a:t>
            </a:r>
            <a:r>
              <a:rPr lang="en-AU" dirty="0" smtClean="0"/>
              <a:t> </a:t>
            </a:r>
            <a:r>
              <a:rPr lang="en-AU" dirty="0" err="1" smtClean="0"/>
              <a:t>adalah</a:t>
            </a:r>
            <a:r>
              <a:rPr lang="en-AU" dirty="0" smtClean="0"/>
              <a:t> </a:t>
            </a:r>
            <a:r>
              <a:rPr lang="en-AU" dirty="0" err="1" smtClean="0"/>
              <a:t>salah</a:t>
            </a:r>
            <a:r>
              <a:rPr lang="en-AU" dirty="0" smtClean="0"/>
              <a:t> </a:t>
            </a:r>
            <a:r>
              <a:rPr lang="en-AU" dirty="0" err="1" smtClean="0"/>
              <a:t>satu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yang </a:t>
            </a:r>
            <a:r>
              <a:rPr lang="en-AU" dirty="0" err="1" smtClean="0"/>
              <a:t>umum</a:t>
            </a:r>
            <a:r>
              <a:rPr lang="en-AU" dirty="0" smtClean="0"/>
              <a:t> </a:t>
            </a:r>
            <a:r>
              <a:rPr lang="en-AU" dirty="0" err="1" smtClean="0"/>
              <a:t>selama</a:t>
            </a:r>
            <a:r>
              <a:rPr lang="en-AU" dirty="0" smtClean="0"/>
              <a:t> </a:t>
            </a:r>
            <a:r>
              <a:rPr lang="en-AU" dirty="0" err="1" smtClean="0"/>
              <a:t>ibadah</a:t>
            </a:r>
            <a:r>
              <a:rPr lang="en-AU" dirty="0" smtClean="0"/>
              <a:t> </a:t>
            </a:r>
            <a:r>
              <a:rPr lang="en-AU" dirty="0" err="1" smtClean="0"/>
              <a:t>Haji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Umrah</a:t>
            </a:r>
            <a:r>
              <a:rPr lang="en-AU" dirty="0" smtClean="0"/>
              <a:t>.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mencegah</a:t>
            </a:r>
            <a:r>
              <a:rPr lang="en-AU" dirty="0" smtClean="0"/>
              <a:t> </a:t>
            </a:r>
            <a:r>
              <a:rPr lang="en-AU" dirty="0" err="1" smtClean="0"/>
              <a:t>diare</a:t>
            </a:r>
            <a:r>
              <a:rPr lang="en-AU" dirty="0" smtClean="0"/>
              <a:t>, </a:t>
            </a:r>
            <a:r>
              <a:rPr lang="en-AU" dirty="0" err="1" smtClean="0"/>
              <a:t>jemaah</a:t>
            </a:r>
            <a:r>
              <a:rPr lang="en-AU" dirty="0" smtClean="0"/>
              <a:t> </a:t>
            </a:r>
            <a:r>
              <a:rPr lang="en-AU" dirty="0" err="1" smtClean="0"/>
              <a:t>sebaiknya</a:t>
            </a:r>
            <a:r>
              <a:rPr lang="en-AU" dirty="0" smtClean="0"/>
              <a:t> </a:t>
            </a:r>
            <a:r>
              <a:rPr lang="en-AU" dirty="0" err="1" smtClean="0"/>
              <a:t>hanya</a:t>
            </a:r>
            <a:r>
              <a:rPr lang="en-AU" dirty="0" smtClean="0"/>
              <a:t> </a:t>
            </a:r>
            <a:r>
              <a:rPr lang="en-AU" dirty="0" err="1" smtClean="0"/>
              <a:t>memakan</a:t>
            </a:r>
            <a:r>
              <a:rPr lang="en-AU" dirty="0" smtClean="0"/>
              <a:t> </a:t>
            </a:r>
            <a:r>
              <a:rPr lang="en-AU" dirty="0" err="1" smtClean="0"/>
              <a:t>makanan</a:t>
            </a:r>
            <a:r>
              <a:rPr lang="en-AU" dirty="0" smtClean="0"/>
              <a:t> yang </a:t>
            </a:r>
            <a:r>
              <a:rPr lang="en-AU" dirty="0" err="1" smtClean="0"/>
              <a:t>dimasak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disajikan</a:t>
            </a:r>
            <a:r>
              <a:rPr lang="en-AU" dirty="0" smtClean="0"/>
              <a:t> </a:t>
            </a:r>
            <a:r>
              <a:rPr lang="en-AU" dirty="0" err="1" smtClean="0"/>
              <a:t>panas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hanya</a:t>
            </a:r>
            <a:r>
              <a:rPr lang="en-AU" dirty="0" smtClean="0"/>
              <a:t> </a:t>
            </a:r>
            <a:r>
              <a:rPr lang="en-AU" dirty="0" err="1" smtClean="0"/>
              <a:t>minum</a:t>
            </a:r>
            <a:r>
              <a:rPr lang="en-AU" dirty="0" smtClean="0"/>
              <a:t> </a:t>
            </a:r>
            <a:r>
              <a:rPr lang="en-AU" dirty="0" err="1" smtClean="0"/>
              <a:t>minuman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wadah</a:t>
            </a:r>
            <a:r>
              <a:rPr lang="en-AU" dirty="0" smtClean="0"/>
              <a:t> </a:t>
            </a:r>
            <a:r>
              <a:rPr lang="en-AU" dirty="0" err="1" smtClean="0"/>
              <a:t>tertutup</a:t>
            </a:r>
            <a:r>
              <a:rPr lang="en-AU" dirty="0" smtClean="0"/>
              <a:t>.</a:t>
            </a:r>
            <a:endParaRPr lang="en-A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Cedera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mencegah</a:t>
            </a:r>
            <a:r>
              <a:rPr lang="en-AU" dirty="0" smtClean="0"/>
              <a:t> </a:t>
            </a:r>
            <a:r>
              <a:rPr lang="en-AU" dirty="0" err="1" smtClean="0"/>
              <a:t>cedera</a:t>
            </a:r>
            <a:r>
              <a:rPr lang="en-AU" dirty="0" smtClean="0"/>
              <a:t> </a:t>
            </a:r>
            <a:r>
              <a:rPr lang="en-AU" dirty="0" err="1" smtClean="0"/>
              <a:t>akibat</a:t>
            </a:r>
            <a:r>
              <a:rPr lang="en-AU" dirty="0" smtClean="0"/>
              <a:t> </a:t>
            </a:r>
            <a:r>
              <a:rPr lang="en-AU" dirty="0" err="1" smtClean="0"/>
              <a:t>terhimpit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terdesak</a:t>
            </a:r>
            <a:r>
              <a:rPr lang="en-AU" dirty="0" smtClean="0"/>
              <a:t> </a:t>
            </a:r>
            <a:r>
              <a:rPr lang="en-AU" dirty="0" err="1" smtClean="0"/>
              <a:t>saat</a:t>
            </a:r>
            <a:r>
              <a:rPr lang="en-AU" dirty="0" smtClean="0"/>
              <a:t> </a:t>
            </a:r>
            <a:r>
              <a:rPr lang="en-AU" dirty="0" err="1" smtClean="0"/>
              <a:t>berkumpulnya</a:t>
            </a:r>
            <a:r>
              <a:rPr lang="en-AU" dirty="0" smtClean="0"/>
              <a:t> </a:t>
            </a:r>
            <a:r>
              <a:rPr lang="en-AU" dirty="0" err="1" smtClean="0"/>
              <a:t>masa</a:t>
            </a:r>
            <a:r>
              <a:rPr lang="en-AU" dirty="0" smtClean="0"/>
              <a:t>, </a:t>
            </a:r>
            <a:r>
              <a:rPr lang="en-AU" dirty="0" err="1" smtClean="0"/>
              <a:t>jemaah</a:t>
            </a:r>
            <a:r>
              <a:rPr lang="en-AU" dirty="0" smtClean="0"/>
              <a:t> </a:t>
            </a:r>
            <a:r>
              <a:rPr lang="en-AU" dirty="0" err="1" smtClean="0"/>
              <a:t>sebaiknya</a:t>
            </a:r>
            <a:r>
              <a:rPr lang="en-AU" dirty="0" smtClean="0"/>
              <a:t> </a:t>
            </a:r>
            <a:r>
              <a:rPr lang="en-AU" dirty="0" err="1" smtClean="0"/>
              <a:t>selalu</a:t>
            </a:r>
            <a:r>
              <a:rPr lang="en-AU" dirty="0" smtClean="0"/>
              <a:t> </a:t>
            </a:r>
            <a:r>
              <a:rPr lang="en-AU" dirty="0" err="1" smtClean="0"/>
              <a:t>melindungi</a:t>
            </a:r>
            <a:r>
              <a:rPr lang="en-AU" dirty="0" smtClean="0"/>
              <a:t> </a:t>
            </a:r>
            <a:r>
              <a:rPr lang="en-AU" dirty="0" err="1" smtClean="0"/>
              <a:t>diri</a:t>
            </a:r>
            <a:r>
              <a:rPr lang="en-AU" dirty="0" smtClean="0"/>
              <a:t> </a:t>
            </a:r>
            <a:r>
              <a:rPr lang="en-AU" dirty="0" err="1" smtClean="0"/>
              <a:t>sendiri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baik</a:t>
            </a:r>
            <a:r>
              <a:rPr lang="en-AU" dirty="0" smtClean="0"/>
              <a:t>. Yang </a:t>
            </a:r>
            <a:r>
              <a:rPr lang="en-AU" dirty="0" err="1" smtClean="0"/>
              <a:t>penting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dilakuakn</a:t>
            </a:r>
            <a:r>
              <a:rPr lang="en-AU" dirty="0" smtClean="0"/>
              <a:t> </a:t>
            </a:r>
            <a:r>
              <a:rPr lang="en-AU" dirty="0" err="1" smtClean="0"/>
              <a:t>jemaah</a:t>
            </a:r>
            <a:r>
              <a:rPr lang="en-AU" dirty="0" smtClean="0"/>
              <a:t> </a:t>
            </a:r>
            <a:r>
              <a:rPr lang="en-AU" dirty="0" err="1" smtClean="0"/>
              <a:t>adalah</a:t>
            </a:r>
            <a:r>
              <a:rPr lang="en-AU" dirty="0" smtClean="0"/>
              <a:t> </a:t>
            </a:r>
            <a:r>
              <a:rPr lang="en-AU" b="1" dirty="0" err="1" smtClean="0"/>
              <a:t>menghindari</a:t>
            </a:r>
            <a:r>
              <a:rPr lang="en-AU" b="1" dirty="0" smtClean="0"/>
              <a:t> </a:t>
            </a:r>
            <a:r>
              <a:rPr lang="en-AU" b="1" dirty="0" err="1" smtClean="0"/>
              <a:t>tempat-tempat</a:t>
            </a:r>
            <a:r>
              <a:rPr lang="en-AU" b="1" dirty="0" smtClean="0"/>
              <a:t> yang paling </a:t>
            </a:r>
            <a:r>
              <a:rPr lang="en-AU" b="1" dirty="0" err="1" smtClean="0"/>
              <a:t>padat</a:t>
            </a:r>
            <a:r>
              <a:rPr lang="en-AU" b="1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selalu</a:t>
            </a:r>
            <a:r>
              <a:rPr lang="en-AU" dirty="0" smtClean="0"/>
              <a:t> </a:t>
            </a:r>
            <a:r>
              <a:rPr lang="en-AU" dirty="0" err="1" smtClean="0"/>
              <a:t>memperhatikan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mengingat</a:t>
            </a:r>
            <a:r>
              <a:rPr lang="en-AU" dirty="0" smtClean="0"/>
              <a:t> </a:t>
            </a:r>
            <a:r>
              <a:rPr lang="en-AU" b="1" dirty="0" err="1" smtClean="0"/>
              <a:t>lokasi</a:t>
            </a:r>
            <a:r>
              <a:rPr lang="en-AU" b="1" dirty="0" smtClean="0"/>
              <a:t> </a:t>
            </a:r>
            <a:r>
              <a:rPr lang="en-AU" b="1" dirty="0" err="1" smtClean="0"/>
              <a:t>pintu</a:t>
            </a:r>
            <a:r>
              <a:rPr lang="en-AU" b="1" dirty="0" smtClean="0"/>
              <a:t> </a:t>
            </a:r>
            <a:r>
              <a:rPr lang="en-AU" b="1" dirty="0" err="1" smtClean="0"/>
              <a:t>keluar</a:t>
            </a:r>
            <a:r>
              <a:rPr lang="en-AU" b="1" dirty="0" smtClean="0"/>
              <a:t> </a:t>
            </a:r>
            <a:r>
              <a:rPr lang="en-AU" b="1" dirty="0" err="1" smtClean="0"/>
              <a:t>darurat</a:t>
            </a:r>
            <a:r>
              <a:rPr lang="en-AU" dirty="0" smtClean="0"/>
              <a:t>.</a:t>
            </a:r>
            <a:endParaRPr lang="en-A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Penyakit</a:t>
            </a:r>
            <a:r>
              <a:rPr lang="en-AU" dirty="0" smtClean="0"/>
              <a:t> </a:t>
            </a:r>
            <a:r>
              <a:rPr lang="en-AU" dirty="0" err="1" smtClean="0"/>
              <a:t>Terkait</a:t>
            </a:r>
            <a:r>
              <a:rPr lang="en-AU" dirty="0" smtClean="0"/>
              <a:t> </a:t>
            </a:r>
            <a:r>
              <a:rPr lang="en-AU" dirty="0" err="1" smtClean="0"/>
              <a:t>Cuaca</a:t>
            </a:r>
            <a:r>
              <a:rPr lang="en-AU" dirty="0" smtClean="0"/>
              <a:t> </a:t>
            </a:r>
            <a:r>
              <a:rPr lang="en-AU" dirty="0" err="1" smtClean="0"/>
              <a:t>Panas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1200" dirty="0" err="1" smtClean="0"/>
              <a:t>Suhu</a:t>
            </a:r>
            <a:r>
              <a:rPr lang="en-AU" sz="1200" dirty="0" smtClean="0"/>
              <a:t> </a:t>
            </a:r>
            <a:r>
              <a:rPr lang="en-AU" sz="1200" dirty="0" err="1" smtClean="0"/>
              <a:t>di</a:t>
            </a:r>
            <a:r>
              <a:rPr lang="en-AU" sz="1200" dirty="0" smtClean="0"/>
              <a:t> </a:t>
            </a:r>
            <a:r>
              <a:rPr lang="en-AU" sz="1200" dirty="0" err="1" smtClean="0"/>
              <a:t>Mekkah</a:t>
            </a:r>
            <a:r>
              <a:rPr lang="en-AU" sz="1200" dirty="0" smtClean="0"/>
              <a:t> </a:t>
            </a:r>
            <a:r>
              <a:rPr lang="en-AU" sz="1200" dirty="0" err="1" smtClean="0"/>
              <a:t>dengan</a:t>
            </a:r>
            <a:r>
              <a:rPr lang="en-AU" sz="1200" dirty="0" smtClean="0"/>
              <a:t> </a:t>
            </a:r>
            <a:r>
              <a:rPr lang="en-AU" sz="1200" dirty="0" err="1" smtClean="0"/>
              <a:t>mudah</a:t>
            </a:r>
            <a:r>
              <a:rPr lang="en-AU" sz="1200" dirty="0" smtClean="0"/>
              <a:t> </a:t>
            </a:r>
            <a:r>
              <a:rPr lang="en-AU" sz="1200" dirty="0" err="1" smtClean="0"/>
              <a:t>dapat</a:t>
            </a:r>
            <a:r>
              <a:rPr lang="en-AU" sz="1200" dirty="0" smtClean="0"/>
              <a:t> </a:t>
            </a:r>
            <a:r>
              <a:rPr lang="en-AU" sz="1200" dirty="0" err="1" smtClean="0"/>
              <a:t>melebihi</a:t>
            </a:r>
            <a:r>
              <a:rPr lang="en-AU" sz="1200" dirty="0" smtClean="0"/>
              <a:t> 38°C </a:t>
            </a:r>
            <a:r>
              <a:rPr lang="en-AU" sz="1200" dirty="0" err="1" smtClean="0"/>
              <a:t>di</a:t>
            </a:r>
            <a:r>
              <a:rPr lang="en-AU" sz="1200" dirty="0" smtClean="0"/>
              <a:t> </a:t>
            </a:r>
            <a:r>
              <a:rPr lang="en-AU" sz="1200" dirty="0" err="1" smtClean="0"/>
              <a:t>musim</a:t>
            </a:r>
            <a:r>
              <a:rPr lang="en-AU" sz="1200" dirty="0" smtClean="0"/>
              <a:t> </a:t>
            </a:r>
            <a:r>
              <a:rPr lang="en-AU" sz="1200" dirty="0" err="1" smtClean="0"/>
              <a:t>panas</a:t>
            </a:r>
            <a:r>
              <a:rPr lang="en-AU" sz="1200" dirty="0" smtClean="0"/>
              <a:t> </a:t>
            </a:r>
            <a:r>
              <a:rPr lang="en-AU" sz="1200" dirty="0" err="1" smtClean="0"/>
              <a:t>dan</a:t>
            </a:r>
            <a:r>
              <a:rPr lang="en-AU" sz="1200" dirty="0" smtClean="0"/>
              <a:t> </a:t>
            </a:r>
            <a:r>
              <a:rPr lang="en-AU" sz="1200" dirty="0" err="1" smtClean="0"/>
              <a:t>awal</a:t>
            </a:r>
            <a:r>
              <a:rPr lang="en-AU" sz="1200" dirty="0" smtClean="0"/>
              <a:t> </a:t>
            </a:r>
            <a:r>
              <a:rPr lang="en-AU" sz="1200" dirty="0" err="1" smtClean="0"/>
              <a:t>musim</a:t>
            </a:r>
            <a:r>
              <a:rPr lang="en-AU" sz="1200" dirty="0" smtClean="0"/>
              <a:t> </a:t>
            </a:r>
            <a:r>
              <a:rPr lang="en-AU" sz="1200" dirty="0" err="1" smtClean="0"/>
              <a:t>gugur</a:t>
            </a:r>
            <a:r>
              <a:rPr lang="en-AU" sz="1200" dirty="0" smtClean="0"/>
              <a:t>. </a:t>
            </a:r>
            <a:r>
              <a:rPr lang="en-AU" sz="1200" dirty="0" err="1" smtClean="0"/>
              <a:t>Pada</a:t>
            </a:r>
            <a:r>
              <a:rPr lang="en-AU" sz="1200" dirty="0" smtClean="0"/>
              <a:t> </a:t>
            </a:r>
            <a:r>
              <a:rPr lang="en-AU" sz="1200" dirty="0" err="1" smtClean="0"/>
              <a:t>musim-musim</a:t>
            </a:r>
            <a:r>
              <a:rPr lang="en-AU" sz="1200" dirty="0" smtClean="0"/>
              <a:t> </a:t>
            </a:r>
            <a:r>
              <a:rPr lang="en-AU" sz="1200" dirty="0" err="1" smtClean="0"/>
              <a:t>ini</a:t>
            </a:r>
            <a:r>
              <a:rPr lang="en-AU" sz="1200" dirty="0" smtClean="0"/>
              <a:t>, </a:t>
            </a:r>
            <a:r>
              <a:rPr lang="en-AU" sz="1200" dirty="0" err="1" smtClean="0"/>
              <a:t>jemaah</a:t>
            </a:r>
            <a:r>
              <a:rPr lang="en-AU" sz="1200" dirty="0" smtClean="0"/>
              <a:t> </a:t>
            </a:r>
            <a:r>
              <a:rPr lang="en-AU" sz="1200" dirty="0" err="1" smtClean="0"/>
              <a:t>rentan</a:t>
            </a:r>
            <a:r>
              <a:rPr lang="en-AU" sz="1200" dirty="0" smtClean="0"/>
              <a:t> </a:t>
            </a:r>
            <a:r>
              <a:rPr lang="en-AU" sz="1200" dirty="0" err="1" smtClean="0"/>
              <a:t>mengalami</a:t>
            </a:r>
            <a:r>
              <a:rPr lang="en-AU" sz="1200" dirty="0" smtClean="0"/>
              <a:t> </a:t>
            </a:r>
            <a:r>
              <a:rPr lang="en-AU" sz="1200" b="1" i="1" dirty="0" smtClean="0"/>
              <a:t>heat exhaustion</a:t>
            </a:r>
            <a:r>
              <a:rPr lang="en-AU" sz="1200" dirty="0" smtClean="0"/>
              <a:t>, </a:t>
            </a:r>
            <a:r>
              <a:rPr lang="en-AU" sz="1200" dirty="0" err="1" smtClean="0"/>
              <a:t>suatu</a:t>
            </a:r>
            <a:r>
              <a:rPr lang="en-AU" sz="1200" dirty="0" smtClean="0"/>
              <a:t> </a:t>
            </a:r>
            <a:r>
              <a:rPr lang="en-AU" sz="1200" dirty="0" err="1" smtClean="0"/>
              <a:t>kondisi</a:t>
            </a:r>
            <a:r>
              <a:rPr lang="en-AU" sz="1200" dirty="0" smtClean="0"/>
              <a:t> yang </a:t>
            </a:r>
            <a:r>
              <a:rPr lang="en-AU" sz="1200" dirty="0" err="1" smtClean="0"/>
              <a:t>menyebabkan</a:t>
            </a:r>
            <a:r>
              <a:rPr lang="en-AU" sz="1200" dirty="0" smtClean="0"/>
              <a:t> </a:t>
            </a:r>
            <a:r>
              <a:rPr lang="en-AU" sz="1200" dirty="0" err="1" smtClean="0"/>
              <a:t>seseorang</a:t>
            </a:r>
            <a:r>
              <a:rPr lang="en-AU" sz="1200" dirty="0" smtClean="0"/>
              <a:t> </a:t>
            </a:r>
            <a:r>
              <a:rPr lang="en-AU" sz="1200" dirty="0" err="1" smtClean="0"/>
              <a:t>kekurangan</a:t>
            </a:r>
            <a:r>
              <a:rPr lang="en-AU" sz="1200" dirty="0" smtClean="0"/>
              <a:t> </a:t>
            </a:r>
            <a:r>
              <a:rPr lang="en-AU" sz="1200" dirty="0" err="1" smtClean="0"/>
              <a:t>cairan</a:t>
            </a:r>
            <a:r>
              <a:rPr lang="en-AU" sz="1200" dirty="0" smtClean="0"/>
              <a:t> </a:t>
            </a:r>
            <a:r>
              <a:rPr lang="en-AU" sz="1200" dirty="0" err="1" smtClean="0"/>
              <a:t>dan</a:t>
            </a:r>
            <a:r>
              <a:rPr lang="en-AU" sz="1200" dirty="0" smtClean="0"/>
              <a:t> </a:t>
            </a:r>
            <a:r>
              <a:rPr lang="en-AU" sz="1200" dirty="0" err="1" smtClean="0"/>
              <a:t>kelelahan</a:t>
            </a:r>
            <a:r>
              <a:rPr lang="en-AU" sz="1200" dirty="0" smtClean="0"/>
              <a:t> </a:t>
            </a:r>
            <a:r>
              <a:rPr lang="en-AU" sz="1200" dirty="0" err="1" smtClean="0"/>
              <a:t>akibat</a:t>
            </a:r>
            <a:r>
              <a:rPr lang="en-AU" sz="1200" dirty="0" smtClean="0"/>
              <a:t> </a:t>
            </a:r>
            <a:r>
              <a:rPr lang="en-AU" sz="1200" dirty="0" err="1" smtClean="0"/>
              <a:t>terpapar</a:t>
            </a:r>
            <a:r>
              <a:rPr lang="en-AU" sz="1200" dirty="0" smtClean="0"/>
              <a:t> </a:t>
            </a:r>
            <a:r>
              <a:rPr lang="en-AU" sz="1200" dirty="0" err="1" smtClean="0"/>
              <a:t>cuaca</a:t>
            </a:r>
            <a:r>
              <a:rPr lang="en-AU" sz="1200" dirty="0" smtClean="0"/>
              <a:t> </a:t>
            </a:r>
            <a:r>
              <a:rPr lang="en-AU" sz="1200" dirty="0" err="1" smtClean="0"/>
              <a:t>panas</a:t>
            </a:r>
            <a:r>
              <a:rPr lang="en-AU" sz="1200" dirty="0" smtClean="0"/>
              <a:t>. </a:t>
            </a:r>
          </a:p>
          <a:p>
            <a:pPr>
              <a:buNone/>
            </a:pPr>
            <a:r>
              <a:rPr lang="en-AU" sz="1200" dirty="0" smtClean="0"/>
              <a:t>Yang </a:t>
            </a:r>
            <a:r>
              <a:rPr lang="en-AU" sz="1200" dirty="0" err="1" smtClean="0"/>
              <a:t>lebih</a:t>
            </a:r>
            <a:r>
              <a:rPr lang="en-AU" sz="1200" dirty="0" smtClean="0"/>
              <a:t> </a:t>
            </a:r>
            <a:r>
              <a:rPr lang="en-AU" sz="1200" dirty="0" err="1" smtClean="0"/>
              <a:t>berbahaya</a:t>
            </a:r>
            <a:r>
              <a:rPr lang="en-AU" sz="1200" dirty="0" smtClean="0"/>
              <a:t>, </a:t>
            </a:r>
            <a:r>
              <a:rPr lang="en-AU" sz="1200" dirty="0" err="1" smtClean="0"/>
              <a:t>paparan</a:t>
            </a:r>
            <a:r>
              <a:rPr lang="en-AU" sz="1200" dirty="0" smtClean="0"/>
              <a:t> </a:t>
            </a:r>
            <a:r>
              <a:rPr lang="en-AU" sz="1200" dirty="0" err="1" smtClean="0"/>
              <a:t>cuaca</a:t>
            </a:r>
            <a:r>
              <a:rPr lang="en-AU" sz="1200" dirty="0" smtClean="0"/>
              <a:t> </a:t>
            </a:r>
            <a:r>
              <a:rPr lang="en-AU" sz="1200" dirty="0" err="1" smtClean="0"/>
              <a:t>panas</a:t>
            </a:r>
            <a:r>
              <a:rPr lang="en-AU" sz="1200" dirty="0" smtClean="0"/>
              <a:t> </a:t>
            </a:r>
            <a:r>
              <a:rPr lang="en-AU" sz="1200" dirty="0" err="1" smtClean="0"/>
              <a:t>berhari-hari</a:t>
            </a:r>
            <a:r>
              <a:rPr lang="en-AU" sz="1200" dirty="0" smtClean="0"/>
              <a:t> </a:t>
            </a:r>
            <a:r>
              <a:rPr lang="en-AU" sz="1200" dirty="0" err="1" smtClean="0"/>
              <a:t>dapat</a:t>
            </a:r>
            <a:r>
              <a:rPr lang="en-AU" sz="1200" dirty="0" smtClean="0"/>
              <a:t> </a:t>
            </a:r>
            <a:r>
              <a:rPr lang="en-AU" sz="1200" dirty="0" err="1" smtClean="0"/>
              <a:t>menyebabkan</a:t>
            </a:r>
            <a:r>
              <a:rPr lang="en-AU" sz="1200" dirty="0" smtClean="0"/>
              <a:t> </a:t>
            </a:r>
            <a:r>
              <a:rPr lang="en-AU" sz="1200" dirty="0" err="1" smtClean="0"/>
              <a:t>terjadinya</a:t>
            </a:r>
            <a:r>
              <a:rPr lang="en-AU" sz="1200" dirty="0" smtClean="0"/>
              <a:t> </a:t>
            </a:r>
            <a:r>
              <a:rPr lang="en-AU" sz="1200" b="1" i="1" dirty="0" smtClean="0"/>
              <a:t>heatstroke</a:t>
            </a:r>
            <a:r>
              <a:rPr lang="en-AU" sz="1200" b="1" dirty="0" smtClean="0"/>
              <a:t>,</a:t>
            </a:r>
            <a:r>
              <a:rPr lang="en-AU" sz="1200" dirty="0" smtClean="0"/>
              <a:t> </a:t>
            </a:r>
            <a:r>
              <a:rPr lang="en-AU" sz="1200" dirty="0" err="1" smtClean="0"/>
              <a:t>suatu</a:t>
            </a:r>
            <a:r>
              <a:rPr lang="en-AU" sz="1200" dirty="0" smtClean="0"/>
              <a:t> </a:t>
            </a:r>
            <a:r>
              <a:rPr lang="en-AU" sz="1200" dirty="0" err="1" smtClean="0"/>
              <a:t>kondisi</a:t>
            </a:r>
            <a:r>
              <a:rPr lang="en-AU" sz="1200" dirty="0" smtClean="0"/>
              <a:t> </a:t>
            </a:r>
            <a:r>
              <a:rPr lang="en-AU" sz="1200" dirty="0" err="1" smtClean="0"/>
              <a:t>dimana</a:t>
            </a:r>
            <a:r>
              <a:rPr lang="en-AU" sz="1200" dirty="0" smtClean="0"/>
              <a:t> </a:t>
            </a:r>
            <a:r>
              <a:rPr lang="en-AU" sz="1200" dirty="0" err="1" smtClean="0"/>
              <a:t>suhu</a:t>
            </a:r>
            <a:r>
              <a:rPr lang="en-AU" sz="1200" dirty="0" smtClean="0"/>
              <a:t> </a:t>
            </a:r>
            <a:r>
              <a:rPr lang="en-AU" sz="1200" dirty="0" err="1" smtClean="0"/>
              <a:t>tubuh</a:t>
            </a:r>
            <a:r>
              <a:rPr lang="en-AU" sz="1200" dirty="0" smtClean="0"/>
              <a:t> </a:t>
            </a:r>
            <a:r>
              <a:rPr lang="en-AU" sz="1200" dirty="0" err="1" smtClean="0"/>
              <a:t>naik</a:t>
            </a:r>
            <a:r>
              <a:rPr lang="en-AU" sz="1200" dirty="0" smtClean="0"/>
              <a:t> </a:t>
            </a:r>
            <a:r>
              <a:rPr lang="en-AU" sz="1200" dirty="0" err="1" smtClean="0"/>
              <a:t>drastis</a:t>
            </a:r>
            <a:r>
              <a:rPr lang="en-AU" sz="1200" dirty="0" smtClean="0"/>
              <a:t> </a:t>
            </a:r>
            <a:r>
              <a:rPr lang="en-AU" sz="1200" dirty="0" err="1" smtClean="0"/>
              <a:t>secara</a:t>
            </a:r>
            <a:r>
              <a:rPr lang="en-AU" sz="1200" dirty="0" smtClean="0"/>
              <a:t> </a:t>
            </a:r>
            <a:r>
              <a:rPr lang="en-AU" sz="1200" dirty="0" err="1" smtClean="0"/>
              <a:t>tiba-tiba</a:t>
            </a:r>
            <a:r>
              <a:rPr lang="en-AU" sz="1200" dirty="0" smtClean="0"/>
              <a:t>. </a:t>
            </a:r>
          </a:p>
          <a:p>
            <a:pPr>
              <a:buNone/>
            </a:pPr>
            <a:endParaRPr lang="en-AU" sz="1200" dirty="0" smtClean="0"/>
          </a:p>
          <a:p>
            <a:pPr>
              <a:buNone/>
            </a:pPr>
            <a:r>
              <a:rPr lang="en-AU" sz="1200" b="1" dirty="0" smtClean="0"/>
              <a:t>PENCEGAHAN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AU" sz="1200" dirty="0" err="1" smtClean="0"/>
              <a:t>jemaah</a:t>
            </a:r>
            <a:r>
              <a:rPr lang="en-AU" sz="1200" dirty="0" smtClean="0"/>
              <a:t> </a:t>
            </a:r>
            <a:r>
              <a:rPr lang="en-AU" sz="1200" dirty="0" err="1" smtClean="0"/>
              <a:t>harus</a:t>
            </a:r>
            <a:r>
              <a:rPr lang="en-AU" sz="1200" dirty="0" smtClean="0"/>
              <a:t> </a:t>
            </a:r>
            <a:r>
              <a:rPr lang="en-AU" sz="1200" dirty="0" err="1" smtClean="0"/>
              <a:t>minum</a:t>
            </a:r>
            <a:r>
              <a:rPr lang="en-AU" sz="1200" dirty="0" smtClean="0"/>
              <a:t> </a:t>
            </a:r>
            <a:r>
              <a:rPr lang="en-AU" sz="1200" dirty="0" err="1" smtClean="0"/>
              <a:t>banyak</a:t>
            </a:r>
            <a:r>
              <a:rPr lang="en-AU" sz="1200" dirty="0" smtClean="0"/>
              <a:t> air </a:t>
            </a:r>
            <a:r>
              <a:rPr lang="en-AU" sz="1200" dirty="0" err="1" smtClean="0"/>
              <a:t>putih</a:t>
            </a:r>
            <a:r>
              <a:rPr lang="en-AU" sz="1200" dirty="0" smtClean="0"/>
              <a:t>,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AU" sz="1200" dirty="0" err="1" smtClean="0"/>
              <a:t>memakai</a:t>
            </a:r>
            <a:r>
              <a:rPr lang="en-AU" sz="1200" dirty="0" smtClean="0"/>
              <a:t> </a:t>
            </a:r>
            <a:r>
              <a:rPr lang="en-AU" sz="1200" dirty="0" err="1" smtClean="0"/>
              <a:t>tabir</a:t>
            </a:r>
            <a:r>
              <a:rPr lang="en-AU" sz="1200" dirty="0" smtClean="0"/>
              <a:t> </a:t>
            </a:r>
            <a:r>
              <a:rPr lang="en-AU" sz="1200" dirty="0" err="1" smtClean="0"/>
              <a:t>surya</a:t>
            </a:r>
            <a:r>
              <a:rPr lang="en-AU" sz="1200" dirty="0" smtClean="0"/>
              <a:t>,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AU" sz="1200" dirty="0" err="1" smtClean="0"/>
              <a:t>istirahat</a:t>
            </a:r>
            <a:r>
              <a:rPr lang="en-AU" sz="1200" dirty="0" smtClean="0"/>
              <a:t>, </a:t>
            </a:r>
            <a:r>
              <a:rPr lang="en-AU" sz="1200" dirty="0" err="1" smtClean="0"/>
              <a:t>dan</a:t>
            </a:r>
            <a:r>
              <a:rPr lang="en-AU" sz="1200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AU" sz="1200" dirty="0" err="1" smtClean="0"/>
              <a:t>mencari</a:t>
            </a:r>
            <a:r>
              <a:rPr lang="en-AU" sz="1200" dirty="0" smtClean="0"/>
              <a:t> </a:t>
            </a:r>
            <a:r>
              <a:rPr lang="en-AU" sz="1200" dirty="0" err="1" smtClean="0"/>
              <a:t>tempat</a:t>
            </a:r>
            <a:r>
              <a:rPr lang="en-AU" sz="1200" dirty="0" smtClean="0"/>
              <a:t> </a:t>
            </a:r>
            <a:r>
              <a:rPr lang="en-AU" sz="1200" dirty="0" err="1" smtClean="0"/>
              <a:t>teduh</a:t>
            </a:r>
            <a:r>
              <a:rPr lang="en-AU" sz="1200" dirty="0" smtClean="0"/>
              <a:t> </a:t>
            </a:r>
            <a:r>
              <a:rPr lang="en-AU" sz="1200" dirty="0" err="1" smtClean="0"/>
              <a:t>sebisa</a:t>
            </a:r>
            <a:r>
              <a:rPr lang="en-AU" sz="1200" dirty="0" smtClean="0"/>
              <a:t> </a:t>
            </a:r>
            <a:r>
              <a:rPr lang="en-AU" sz="1200" dirty="0" err="1" smtClean="0"/>
              <a:t>mungkin</a:t>
            </a:r>
            <a:r>
              <a:rPr lang="en-AU" sz="1200" dirty="0" smtClean="0"/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AU" sz="1200" dirty="0" err="1" smtClean="0"/>
              <a:t>Beberapa</a:t>
            </a:r>
            <a:r>
              <a:rPr lang="en-AU" sz="1200" dirty="0" smtClean="0"/>
              <a:t> ritual </a:t>
            </a:r>
            <a:r>
              <a:rPr lang="en-AU" sz="1200" dirty="0" err="1" smtClean="0"/>
              <a:t>dapat</a:t>
            </a:r>
            <a:r>
              <a:rPr lang="en-AU" sz="1200" dirty="0" smtClean="0"/>
              <a:t> </a:t>
            </a:r>
            <a:r>
              <a:rPr lang="en-AU" sz="1200" dirty="0" err="1" smtClean="0"/>
              <a:t>dilakukan</a:t>
            </a:r>
            <a:r>
              <a:rPr lang="en-AU" sz="1200" dirty="0" smtClean="0"/>
              <a:t> </a:t>
            </a:r>
            <a:r>
              <a:rPr lang="en-AU" sz="1200" dirty="0" err="1" smtClean="0"/>
              <a:t>pada</a:t>
            </a:r>
            <a:r>
              <a:rPr lang="en-AU" sz="1200" dirty="0" smtClean="0"/>
              <a:t> </a:t>
            </a:r>
            <a:r>
              <a:rPr lang="en-AU" sz="1200" dirty="0" err="1" smtClean="0"/>
              <a:t>malam</a:t>
            </a:r>
            <a:r>
              <a:rPr lang="en-AU" sz="1200" dirty="0" smtClean="0"/>
              <a:t> </a:t>
            </a:r>
            <a:r>
              <a:rPr lang="en-AU" sz="1200" dirty="0" err="1" smtClean="0"/>
              <a:t>hari</a:t>
            </a:r>
            <a:r>
              <a:rPr lang="en-AU" sz="1200" dirty="0" smtClean="0"/>
              <a:t> </a:t>
            </a:r>
            <a:r>
              <a:rPr lang="en-AU" sz="1200" dirty="0" err="1" smtClean="0"/>
              <a:t>untuk</a:t>
            </a:r>
            <a:r>
              <a:rPr lang="en-AU" sz="1200" dirty="0" smtClean="0"/>
              <a:t> </a:t>
            </a:r>
            <a:r>
              <a:rPr lang="en-AU" sz="1200" dirty="0" err="1" smtClean="0"/>
              <a:t>menghindari</a:t>
            </a:r>
            <a:r>
              <a:rPr lang="en-AU" sz="1200" dirty="0" smtClean="0"/>
              <a:t> </a:t>
            </a:r>
            <a:r>
              <a:rPr lang="en-AU" sz="1200" dirty="0" err="1" smtClean="0"/>
              <a:t>panas</a:t>
            </a:r>
            <a:r>
              <a:rPr lang="en-AU" sz="1200" dirty="0" smtClean="0"/>
              <a:t> </a:t>
            </a:r>
            <a:r>
              <a:rPr lang="en-AU" sz="1200" dirty="0" err="1" smtClean="0"/>
              <a:t>siang</a:t>
            </a:r>
            <a:r>
              <a:rPr lang="en-AU" sz="1200" dirty="0" smtClean="0"/>
              <a:t> </a:t>
            </a:r>
            <a:r>
              <a:rPr lang="en-AU" sz="1200" dirty="0" err="1" smtClean="0"/>
              <a:t>hari</a:t>
            </a:r>
            <a:r>
              <a:rPr lang="en-AU" sz="1200" dirty="0" smtClean="0"/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en-AU" sz="1200" dirty="0" smtClean="0"/>
          </a:p>
          <a:p>
            <a:pPr>
              <a:buNone/>
            </a:pPr>
            <a:r>
              <a:rPr lang="en-AU" sz="1200" b="1" dirty="0" smtClean="0"/>
              <a:t>GEJALA :</a:t>
            </a:r>
          </a:p>
          <a:p>
            <a:pPr>
              <a:buFontTx/>
              <a:buChar char="-"/>
            </a:pPr>
            <a:r>
              <a:rPr lang="en-AU" sz="1200" dirty="0" err="1" smtClean="0"/>
              <a:t>banyak</a:t>
            </a:r>
            <a:r>
              <a:rPr lang="en-AU" sz="1200" dirty="0" smtClean="0"/>
              <a:t> </a:t>
            </a:r>
            <a:r>
              <a:rPr lang="en-AU" sz="1200" dirty="0" err="1" smtClean="0"/>
              <a:t>berkeringat</a:t>
            </a:r>
            <a:r>
              <a:rPr lang="en-AU" sz="1200" dirty="0" smtClean="0"/>
              <a:t>, </a:t>
            </a:r>
          </a:p>
          <a:p>
            <a:pPr>
              <a:buFontTx/>
              <a:buChar char="-"/>
            </a:pPr>
            <a:r>
              <a:rPr lang="en-AU" sz="1200" dirty="0" err="1" smtClean="0"/>
              <a:t>menggigil</a:t>
            </a:r>
            <a:r>
              <a:rPr lang="en-AU" sz="1200" dirty="0" smtClean="0"/>
              <a:t>, </a:t>
            </a:r>
          </a:p>
          <a:p>
            <a:pPr>
              <a:buFontTx/>
              <a:buChar char="-"/>
            </a:pPr>
            <a:r>
              <a:rPr lang="en-AU" sz="1200" dirty="0" err="1" smtClean="0"/>
              <a:t>sakit</a:t>
            </a:r>
            <a:r>
              <a:rPr lang="en-AU" sz="1200" dirty="0" smtClean="0"/>
              <a:t> </a:t>
            </a:r>
            <a:r>
              <a:rPr lang="en-AU" sz="1200" dirty="0" err="1" smtClean="0"/>
              <a:t>kepala</a:t>
            </a:r>
            <a:r>
              <a:rPr lang="en-AU" sz="1200" dirty="0" smtClean="0"/>
              <a:t>, </a:t>
            </a:r>
          </a:p>
          <a:p>
            <a:pPr>
              <a:buFontTx/>
              <a:buChar char="-"/>
            </a:pPr>
            <a:r>
              <a:rPr lang="en-AU" sz="1200" dirty="0" err="1" smtClean="0"/>
              <a:t>pusing</a:t>
            </a:r>
            <a:r>
              <a:rPr lang="en-AU" sz="1200" dirty="0" smtClean="0"/>
              <a:t> </a:t>
            </a:r>
            <a:r>
              <a:rPr lang="en-AU" sz="1200" dirty="0" err="1" smtClean="0"/>
              <a:t>atau</a:t>
            </a:r>
            <a:r>
              <a:rPr lang="en-AU" sz="1200" dirty="0" smtClean="0"/>
              <a:t> </a:t>
            </a:r>
            <a:r>
              <a:rPr lang="en-AU" sz="1200" dirty="0" err="1" smtClean="0"/>
              <a:t>kebingungan</a:t>
            </a:r>
            <a:r>
              <a:rPr lang="en-AU" sz="1200" dirty="0" smtClean="0"/>
              <a:t>, </a:t>
            </a:r>
          </a:p>
          <a:p>
            <a:pPr>
              <a:buFontTx/>
              <a:buChar char="-"/>
            </a:pPr>
            <a:r>
              <a:rPr lang="en-AU" sz="1200" dirty="0" err="1" smtClean="0"/>
              <a:t>dan</a:t>
            </a:r>
            <a:r>
              <a:rPr lang="en-AU" sz="1200" dirty="0" smtClean="0"/>
              <a:t> </a:t>
            </a:r>
            <a:r>
              <a:rPr lang="en-AU" sz="1200" dirty="0" err="1" smtClean="0"/>
              <a:t>mual</a:t>
            </a:r>
            <a:r>
              <a:rPr lang="en-AU" sz="1200" dirty="0" smtClean="0"/>
              <a:t>.</a:t>
            </a:r>
          </a:p>
          <a:p>
            <a:pPr>
              <a:buFontTx/>
              <a:buChar char="-"/>
            </a:pPr>
            <a:endParaRPr lang="en-AU" sz="1200" dirty="0" smtClean="0"/>
          </a:p>
          <a:p>
            <a:pPr>
              <a:buNone/>
            </a:pPr>
            <a:r>
              <a:rPr lang="en-AU" sz="1400" dirty="0" err="1" smtClean="0"/>
              <a:t>Jemaah</a:t>
            </a:r>
            <a:r>
              <a:rPr lang="en-AU" sz="1400" dirty="0" smtClean="0"/>
              <a:t> yang </a:t>
            </a:r>
            <a:r>
              <a:rPr lang="en-AU" sz="1400" dirty="0" err="1" smtClean="0"/>
              <a:t>mengalami</a:t>
            </a:r>
            <a:r>
              <a:rPr lang="en-AU" sz="1400" dirty="0" smtClean="0"/>
              <a:t> </a:t>
            </a:r>
            <a:r>
              <a:rPr lang="en-AU" sz="1400" dirty="0" err="1" smtClean="0"/>
              <a:t>gejala</a:t>
            </a:r>
            <a:r>
              <a:rPr lang="en-AU" sz="1400" dirty="0" smtClean="0"/>
              <a:t> </a:t>
            </a:r>
            <a:r>
              <a:rPr lang="en-AU" sz="1400" dirty="0" err="1" smtClean="0"/>
              <a:t>ini</a:t>
            </a:r>
            <a:r>
              <a:rPr lang="en-AU" sz="1400" dirty="0" smtClean="0"/>
              <a:t> </a:t>
            </a:r>
            <a:r>
              <a:rPr lang="en-AU" sz="1400" dirty="0" err="1" smtClean="0"/>
              <a:t>harus</a:t>
            </a:r>
            <a:r>
              <a:rPr lang="en-AU" sz="1400" dirty="0" smtClean="0"/>
              <a:t> </a:t>
            </a:r>
            <a:r>
              <a:rPr lang="en-AU" sz="1400" dirty="0" err="1" smtClean="0"/>
              <a:t>pindah</a:t>
            </a:r>
            <a:r>
              <a:rPr lang="en-AU" sz="1400" dirty="0" smtClean="0"/>
              <a:t> </a:t>
            </a:r>
            <a:r>
              <a:rPr lang="en-AU" sz="1400" dirty="0" err="1" smtClean="0"/>
              <a:t>ke</a:t>
            </a:r>
            <a:r>
              <a:rPr lang="en-AU" sz="1400" dirty="0" smtClean="0"/>
              <a:t> </a:t>
            </a:r>
            <a:r>
              <a:rPr lang="en-AU" sz="1400" dirty="0" err="1" smtClean="0"/>
              <a:t>lokasi</a:t>
            </a:r>
            <a:r>
              <a:rPr lang="en-AU" sz="1400" dirty="0" smtClean="0"/>
              <a:t> yang </a:t>
            </a:r>
            <a:r>
              <a:rPr lang="en-AU" sz="1400" dirty="0" err="1" smtClean="0"/>
              <a:t>lebih</a:t>
            </a:r>
            <a:r>
              <a:rPr lang="en-AU" sz="1400" dirty="0" smtClean="0"/>
              <a:t> </a:t>
            </a:r>
            <a:r>
              <a:rPr lang="en-AU" sz="1400" dirty="0" err="1" smtClean="0"/>
              <a:t>sejuk</a:t>
            </a:r>
            <a:r>
              <a:rPr lang="en-AU" sz="1400" dirty="0" smtClean="0"/>
              <a:t> </a:t>
            </a:r>
            <a:r>
              <a:rPr lang="en-AU" sz="1400" dirty="0" err="1" smtClean="0"/>
              <a:t>dan</a:t>
            </a:r>
            <a:r>
              <a:rPr lang="en-AU" sz="1400" dirty="0" smtClean="0"/>
              <a:t> </a:t>
            </a:r>
            <a:r>
              <a:rPr lang="en-AU" sz="1400" dirty="0" err="1" smtClean="0"/>
              <a:t>segera</a:t>
            </a:r>
            <a:r>
              <a:rPr lang="en-AU" sz="1400" dirty="0" smtClean="0"/>
              <a:t> </a:t>
            </a:r>
            <a:r>
              <a:rPr lang="en-AU" sz="1400" dirty="0" err="1" smtClean="0"/>
              <a:t>mencari</a:t>
            </a:r>
            <a:r>
              <a:rPr lang="en-AU" sz="1400" dirty="0" smtClean="0"/>
              <a:t> </a:t>
            </a:r>
            <a:r>
              <a:rPr lang="en-AU" sz="1400" dirty="0" err="1" smtClean="0"/>
              <a:t>pertolongan</a:t>
            </a:r>
            <a:r>
              <a:rPr lang="en-AU" sz="1400" dirty="0" smtClean="0"/>
              <a:t> </a:t>
            </a:r>
            <a:r>
              <a:rPr lang="en-AU" sz="1400" dirty="0" err="1" smtClean="0"/>
              <a:t>medis</a:t>
            </a:r>
            <a:r>
              <a:rPr lang="en-AU" sz="1400" dirty="0" smtClean="0"/>
              <a:t>.</a:t>
            </a:r>
            <a:endParaRPr lang="en-AU" sz="1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0" y="848838"/>
            <a:ext cx="6172200" cy="18943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WASPADA MERS-COV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Mego</a:t>
            </a:r>
            <a:r>
              <a:rPr lang="en-US" dirty="0" smtClean="0"/>
              <a:t> </a:t>
            </a:r>
            <a:r>
              <a:rPr lang="en-US" dirty="0" err="1" smtClean="0"/>
              <a:t>Windyningtyas</a:t>
            </a:r>
            <a:r>
              <a:rPr lang="en-US" dirty="0" smtClean="0"/>
              <a:t> , SKM</a:t>
            </a:r>
          </a:p>
          <a:p>
            <a:r>
              <a:rPr lang="en-US" dirty="0" err="1" smtClean="0"/>
              <a:t>Dinas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Kabupaten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adung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359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28596" y="2071678"/>
            <a:ext cx="7643866" cy="15001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/>
              <a:t>PELAYANAN KESEHATAN </a:t>
            </a:r>
          </a:p>
          <a:p>
            <a:pPr>
              <a:buNone/>
            </a:pPr>
            <a:r>
              <a:rPr lang="en-US" sz="3600" b="1" dirty="0" smtClean="0"/>
              <a:t>SEBELUM KEBERANGKATAN </a:t>
            </a:r>
          </a:p>
          <a:p>
            <a:pPr>
              <a:buNone/>
            </a:pPr>
            <a:r>
              <a:rPr lang="en-US" sz="3600" b="1" dirty="0" smtClean="0"/>
              <a:t>DARI TANAH AIR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467600" cy="11430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Mers-Cov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(Middle East Respiratory Syndrome- Corona Virus)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Virus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pernapasan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07946" y="2923843"/>
            <a:ext cx="2156108" cy="1619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Bermula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negara2 di </a:t>
            </a:r>
            <a:r>
              <a:rPr lang="en-US" dirty="0" err="1" smtClean="0"/>
              <a:t>Timur</a:t>
            </a:r>
            <a:r>
              <a:rPr lang="en-US" dirty="0" smtClean="0"/>
              <a:t> Tengah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406492" y="3561685"/>
            <a:ext cx="2156108" cy="1619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Menyebar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Eropa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692492" y="4018885"/>
            <a:ext cx="2156108" cy="1619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Menyebar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Kawasan</a:t>
            </a:r>
            <a:r>
              <a:rPr lang="en-US" dirty="0" smtClean="0"/>
              <a:t> Lain (Taiwan)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88080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Mers-Cov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Demam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Batuk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Bersin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Sesak</a:t>
            </a:r>
            <a:r>
              <a:rPr lang="en-US" dirty="0" smtClean="0"/>
              <a:t> </a:t>
            </a:r>
            <a:r>
              <a:rPr lang="en-US" dirty="0" err="1" smtClean="0"/>
              <a:t>nafas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Lemah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Diare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Muntah</a:t>
            </a:r>
            <a:r>
              <a:rPr lang="en-US" dirty="0" smtClean="0"/>
              <a:t>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di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memburuk</a:t>
            </a:r>
            <a:r>
              <a:rPr lang="en-US" dirty="0" smtClean="0"/>
              <a:t> </a:t>
            </a:r>
            <a:r>
              <a:rPr lang="en-US" dirty="0" err="1" smtClean="0"/>
              <a:t>shg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pernafasan</a:t>
            </a:r>
            <a:r>
              <a:rPr lang="en-US" dirty="0" smtClean="0"/>
              <a:t> yang </a:t>
            </a:r>
            <a:r>
              <a:rPr lang="en-US" dirty="0" err="1" smtClean="0"/>
              <a:t>berat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01039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terjangkit</a:t>
            </a:r>
            <a:r>
              <a:rPr lang="en-US" dirty="0" smtClean="0"/>
              <a:t> </a:t>
            </a:r>
            <a:r>
              <a:rPr lang="en-US" dirty="0" err="1" smtClean="0"/>
              <a:t>Mers-Cov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Orang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Lansia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Orang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kelelahan</a:t>
            </a:r>
            <a:r>
              <a:rPr lang="en-US" dirty="0" smtClean="0"/>
              <a:t> ;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r>
              <a:rPr lang="en-US" dirty="0" smtClean="0"/>
              <a:t> ;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teratur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86774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penularannya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r>
              <a:rPr lang="en-US" dirty="0" smtClean="0"/>
              <a:t> </a:t>
            </a:r>
            <a:r>
              <a:rPr lang="en-US" dirty="0" err="1" smtClean="0"/>
              <a:t>Mers-Cov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dropet</a:t>
            </a:r>
            <a:r>
              <a:rPr lang="en-US" dirty="0" smtClean="0"/>
              <a:t>/ </a:t>
            </a:r>
            <a:r>
              <a:rPr lang="en-US" dirty="0" err="1" smtClean="0"/>
              <a:t>percikan</a:t>
            </a:r>
            <a:r>
              <a:rPr lang="en-US" dirty="0" smtClean="0"/>
              <a:t>/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batuk</a:t>
            </a:r>
            <a:r>
              <a:rPr lang="en-US" dirty="0" smtClean="0"/>
              <a:t>/</a:t>
            </a:r>
            <a:r>
              <a:rPr lang="en-US" dirty="0" err="1" smtClean="0"/>
              <a:t>bersin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1840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Indonesia </a:t>
            </a:r>
            <a:r>
              <a:rPr lang="en-US" dirty="0" err="1" smtClean="0"/>
              <a:t>Waspada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Indonesia (TKI)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</a:p>
          <a:p>
            <a:pPr marL="514350" indent="-514350">
              <a:buAutoNum type="arabicPeriod"/>
            </a:pPr>
            <a:r>
              <a:rPr lang="en-US" dirty="0" smtClean="0"/>
              <a:t>Jemaah haji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umroh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Wisatawan</a:t>
            </a:r>
            <a:r>
              <a:rPr lang="en-US" dirty="0" smtClean="0"/>
              <a:t>/ </a:t>
            </a:r>
            <a:r>
              <a:rPr lang="en-US" dirty="0" err="1" smtClean="0"/>
              <a:t>Pembisnis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Yang </a:t>
            </a:r>
            <a:r>
              <a:rPr lang="en-US" dirty="0" err="1" smtClean="0"/>
              <a:t>ada</a:t>
            </a:r>
            <a:r>
              <a:rPr lang="en-US" dirty="0" smtClean="0"/>
              <a:t> di </a:t>
            </a:r>
            <a:r>
              <a:rPr lang="en-US" dirty="0" err="1" smtClean="0"/>
              <a:t>Timur</a:t>
            </a:r>
            <a:r>
              <a:rPr lang="en-US" dirty="0" smtClean="0"/>
              <a:t> Tengah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yang </a:t>
            </a:r>
            <a:r>
              <a:rPr lang="en-US" dirty="0" err="1" smtClean="0"/>
              <a:t>terjangkit</a:t>
            </a:r>
            <a:r>
              <a:rPr lang="en-US" dirty="0" smtClean="0"/>
              <a:t> </a:t>
            </a:r>
            <a:r>
              <a:rPr lang="en-US" dirty="0" err="1" smtClean="0"/>
              <a:t>Mers-Cov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keluhan</a:t>
            </a:r>
            <a:r>
              <a:rPr lang="en-US" dirty="0" smtClean="0"/>
              <a:t> </a:t>
            </a:r>
            <a:r>
              <a:rPr lang="en-US" dirty="0" err="1" smtClean="0"/>
              <a:t>batuk</a:t>
            </a:r>
            <a:r>
              <a:rPr lang="en-US" dirty="0" smtClean="0"/>
              <a:t>, </a:t>
            </a:r>
            <a:r>
              <a:rPr lang="en-US" dirty="0" err="1" smtClean="0"/>
              <a:t>demam,sesak</a:t>
            </a:r>
            <a:r>
              <a:rPr lang="en-US" dirty="0" smtClean="0"/>
              <a:t> </a:t>
            </a:r>
            <a:r>
              <a:rPr lang="en-US" dirty="0" err="1" smtClean="0"/>
              <a:t>nafas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segera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berobat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RS </a:t>
            </a:r>
            <a:r>
              <a:rPr lang="en-US" dirty="0" err="1" smtClean="0">
                <a:sym typeface="Wingdings" pitchFamily="2" charset="2"/>
              </a:rPr>
              <a:t>terdekat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04262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Mencegah</a:t>
            </a:r>
            <a:r>
              <a:rPr lang="en-US" sz="3200" dirty="0" smtClean="0"/>
              <a:t> </a:t>
            </a:r>
            <a:r>
              <a:rPr lang="en-US" sz="3200" dirty="0" err="1" smtClean="0"/>
              <a:t>Penularan</a:t>
            </a:r>
            <a:r>
              <a:rPr lang="en-US" sz="3200" dirty="0" smtClean="0"/>
              <a:t> </a:t>
            </a:r>
            <a:r>
              <a:rPr lang="en-US" sz="3200" dirty="0" err="1" smtClean="0"/>
              <a:t>Mers-Cov</a:t>
            </a:r>
            <a:endParaRPr lang="en-US" sz="3200" dirty="0"/>
          </a:p>
        </p:txBody>
      </p:sp>
      <p:sp>
        <p:nvSpPr>
          <p:cNvPr id="5" name="Content Placeholder 4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990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>
              <a:buFont typeface="Calibri" pitchFamily="34" charset="0"/>
              <a:buAutoNum type="arabicPeriod"/>
            </a:pPr>
            <a:r>
              <a:rPr lang="id-ID" sz="2000" dirty="0"/>
              <a:t>Cuci tangan Anda dengan sabun dan air selama 20 detik, dan membantu anak-anak melakukan hal yang sama. Jika sabun dan air tidak tersedia, gunakan pembersih tangan berbasis alkohol.</a:t>
            </a:r>
            <a:endParaRPr lang="en-US" sz="2000" dirty="0"/>
          </a:p>
          <a:p>
            <a:pPr marL="344488" indent="-344488">
              <a:buFont typeface="Calibri" pitchFamily="34" charset="0"/>
              <a:buAutoNum type="arabicPeriod"/>
            </a:pPr>
            <a:r>
              <a:rPr lang="id-ID" sz="2000" dirty="0"/>
              <a:t>Tutup hidung dan mulut dengan tisu saat batuk atau bersin kemudian me</a:t>
            </a:r>
            <a:r>
              <a:rPr lang="en-US" sz="2000" dirty="0" err="1"/>
              <a:t>mbuangnya</a:t>
            </a:r>
            <a:r>
              <a:rPr lang="id-ID" sz="2000" dirty="0"/>
              <a:t> </a:t>
            </a:r>
            <a:r>
              <a:rPr lang="en-US" sz="2000" dirty="0"/>
              <a:t>pd</a:t>
            </a:r>
            <a:r>
              <a:rPr lang="id-ID" sz="2000" dirty="0"/>
              <a:t> tempat sampah</a:t>
            </a:r>
            <a:r>
              <a:rPr lang="en-US" sz="2000" dirty="0"/>
              <a:t>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tertutup</a:t>
            </a:r>
            <a:r>
              <a:rPr lang="id-ID" sz="2000" dirty="0"/>
              <a:t>.</a:t>
            </a:r>
            <a:endParaRPr lang="en-US" sz="2000" dirty="0"/>
          </a:p>
          <a:p>
            <a:pPr marL="344488" indent="-344488">
              <a:buFont typeface="Calibri" pitchFamily="34" charset="0"/>
              <a:buAutoNum type="arabicPeriod"/>
            </a:pPr>
            <a:r>
              <a:rPr lang="id-ID" sz="2000" dirty="0"/>
              <a:t>Hindari menyentuh mata, hidung, dan mulut dengan tangan yang belum dicuci.</a:t>
            </a:r>
            <a:endParaRPr lang="en-US" sz="2000" dirty="0"/>
          </a:p>
          <a:p>
            <a:pPr marL="344488" indent="-344488">
              <a:buFont typeface="Calibri" pitchFamily="34" charset="0"/>
              <a:buAutoNum type="arabicPeriod"/>
            </a:pPr>
            <a:r>
              <a:rPr lang="id-ID" sz="2000" dirty="0"/>
              <a:t>Hindari kontak dekat, seperti mencium, berbagi cangkir, atau berbagi peralatan makan dengan orang yang sakit.</a:t>
            </a:r>
            <a:endParaRPr lang="en-US" sz="2000" dirty="0"/>
          </a:p>
          <a:p>
            <a:pPr marL="344488" indent="-344488">
              <a:buFont typeface="Calibri" pitchFamily="34" charset="0"/>
              <a:buAutoNum type="arabicPeriod"/>
            </a:pPr>
            <a:r>
              <a:rPr lang="id-ID" sz="2000" dirty="0"/>
              <a:t>Bersihkan dan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id-ID" sz="2000" dirty="0"/>
              <a:t> disinfeksi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id-ID" sz="2000" dirty="0"/>
              <a:t> permukaan yang sering disentuh, seperti mainan dan pegangan pintu.</a:t>
            </a:r>
            <a:endParaRPr lang="en-US" sz="2000" dirty="0"/>
          </a:p>
          <a:p>
            <a:pPr marL="344488" indent="-344488">
              <a:buFont typeface="Calibri" pitchFamily="34" charset="0"/>
              <a:buAutoNum type="arabicPeriod"/>
            </a:pPr>
            <a:r>
              <a:rPr lang="id-ID" sz="2000" dirty="0"/>
              <a:t>Jika mengalami demam dan gejala penyakit pernapasan bawah, seperti batuk atau sesak napas, dalam waktu 14 hari setelah bepergian dari negara-negara di Semenanjung Arab atau negara-negara tetangga</a:t>
            </a:r>
            <a:r>
              <a:rPr lang="en-US" sz="2000" dirty="0" err="1"/>
              <a:t>nya</a:t>
            </a:r>
            <a:r>
              <a:rPr lang="en-US" sz="2000" dirty="0"/>
              <a:t> </a:t>
            </a:r>
            <a:r>
              <a:rPr lang="en-US" sz="2000" dirty="0" err="1"/>
              <a:t>segera</a:t>
            </a:r>
            <a:r>
              <a:rPr lang="en-US" sz="2000" dirty="0"/>
              <a:t> </a:t>
            </a:r>
            <a:r>
              <a:rPr lang="en-US" sz="2000" dirty="0" err="1"/>
              <a:t>memeriksakan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pusat</a:t>
            </a:r>
            <a:r>
              <a:rPr lang="en-US" sz="2000" dirty="0"/>
              <a:t> </a:t>
            </a:r>
            <a:r>
              <a:rPr lang="en-US" sz="2000" dirty="0" err="1"/>
              <a:t>pelayanan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dg </a:t>
            </a:r>
            <a:r>
              <a:rPr lang="en-US" sz="2000" dirty="0" err="1"/>
              <a:t>menyebutkan</a:t>
            </a:r>
            <a:r>
              <a:rPr lang="en-US" sz="2000" dirty="0"/>
              <a:t> </a:t>
            </a:r>
            <a:r>
              <a:rPr lang="en-US" sz="2000" dirty="0" err="1"/>
              <a:t>riwayat</a:t>
            </a:r>
            <a:r>
              <a:rPr lang="en-US" sz="2000" dirty="0"/>
              <a:t> </a:t>
            </a:r>
            <a:r>
              <a:rPr lang="en-US" sz="2000" dirty="0" err="1"/>
              <a:t>perjlnan</a:t>
            </a:r>
            <a:r>
              <a:rPr lang="en-US" sz="2000" dirty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34775479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TERIMA KASIH</a:t>
            </a:r>
            <a:endParaRPr lang="en-US" sz="6600" b="1" dirty="0"/>
          </a:p>
        </p:txBody>
      </p:sp>
      <p:pic>
        <p:nvPicPr>
          <p:cNvPr id="7" name="Picture 6" descr="HAND00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083" y="1891903"/>
            <a:ext cx="7199321" cy="389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44766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/>
          <a:lstStyle/>
          <a:p>
            <a:r>
              <a:rPr lang="en-US" dirty="0" smtClean="0"/>
              <a:t>I. PEMERIKSAAN KESEHATAN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6962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mengetahui</a:t>
            </a:r>
            <a:r>
              <a:rPr lang="en-US" sz="2800" dirty="0" smtClean="0"/>
              <a:t> </a:t>
            </a:r>
            <a:r>
              <a:rPr lang="en-US" sz="2800" dirty="0" err="1" smtClean="0"/>
              <a:t>kondisi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r>
              <a:rPr lang="en-US" sz="2800" dirty="0" smtClean="0"/>
              <a:t> </a:t>
            </a:r>
            <a:r>
              <a:rPr lang="en-US" sz="2800" dirty="0" err="1" smtClean="0"/>
              <a:t>jamaah</a:t>
            </a:r>
            <a:r>
              <a:rPr lang="en-US" sz="2800" dirty="0" smtClean="0"/>
              <a:t> </a:t>
            </a:r>
            <a:r>
              <a:rPr lang="en-US" sz="2800" dirty="0" err="1" smtClean="0"/>
              <a:t>haji</a:t>
            </a:r>
            <a:r>
              <a:rPr lang="en-US" sz="2800" dirty="0" smtClean="0"/>
              <a:t> </a:t>
            </a:r>
            <a:r>
              <a:rPr lang="en-US" sz="2800" dirty="0" err="1" smtClean="0"/>
              <a:t>apakah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keadaan</a:t>
            </a:r>
            <a:r>
              <a:rPr lang="en-US" sz="2800" dirty="0" smtClean="0"/>
              <a:t> </a:t>
            </a:r>
            <a:r>
              <a:rPr lang="en-US" sz="2800" dirty="0" err="1" smtClean="0"/>
              <a:t>sehat</a:t>
            </a:r>
            <a:r>
              <a:rPr lang="en-US" sz="2800" dirty="0" smtClean="0"/>
              <a:t>, </a:t>
            </a:r>
            <a:r>
              <a:rPr lang="en-US" sz="2800" dirty="0" err="1" smtClean="0"/>
              <a:t>sakit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keterbatasan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1100" dirty="0"/>
          </a:p>
          <a:p>
            <a:pPr>
              <a:buNone/>
            </a:pPr>
            <a:r>
              <a:rPr lang="en-US" sz="2200" b="1" dirty="0" smtClean="0"/>
              <a:t>SEHAT</a:t>
            </a:r>
            <a:r>
              <a:rPr lang="en-US" sz="2200" dirty="0" smtClean="0"/>
              <a:t>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err="1" smtClean="0">
                <a:sym typeface="Wingdings" pitchFamily="2" charset="2"/>
              </a:rPr>
              <a:t>pemeliharaan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dan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peningkatan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kesehatan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utk</a:t>
            </a:r>
            <a:r>
              <a:rPr lang="en-US" sz="2200" dirty="0" smtClean="0"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en-US" sz="2200" dirty="0" smtClean="0">
                <a:sym typeface="Wingdings" pitchFamily="2" charset="2"/>
              </a:rPr>
              <a:t>               </a:t>
            </a:r>
            <a:r>
              <a:rPr lang="en-US" sz="2200" dirty="0" err="1" smtClean="0">
                <a:sym typeface="Wingdings" pitchFamily="2" charset="2"/>
              </a:rPr>
              <a:t>memperoleh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kondisi</a:t>
            </a:r>
            <a:r>
              <a:rPr lang="en-US" sz="2200" dirty="0" smtClean="0">
                <a:sym typeface="Wingdings" pitchFamily="2" charset="2"/>
              </a:rPr>
              <a:t> optimal/ prima</a:t>
            </a:r>
          </a:p>
          <a:p>
            <a:pPr>
              <a:buNone/>
            </a:pPr>
            <a:r>
              <a:rPr lang="en-US" sz="2200" b="1" dirty="0" smtClean="0">
                <a:sym typeface="Wingdings" pitchFamily="2" charset="2"/>
              </a:rPr>
              <a:t>SAKIT</a:t>
            </a:r>
            <a:r>
              <a:rPr lang="en-US" sz="2200" dirty="0" smtClean="0">
                <a:sym typeface="Wingdings" pitchFamily="2" charset="2"/>
              </a:rPr>
              <a:t>  </a:t>
            </a:r>
            <a:r>
              <a:rPr lang="en-US" sz="2200" dirty="0" err="1" smtClean="0">
                <a:sym typeface="Wingdings" pitchFamily="2" charset="2"/>
              </a:rPr>
              <a:t>Pengobatan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shg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masalahnya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terkendali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atau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sembuh</a:t>
            </a:r>
            <a:r>
              <a:rPr lang="en-US" sz="2200" dirty="0" smtClean="0"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en-US" sz="2200" dirty="0" smtClean="0">
                <a:sym typeface="Wingdings" pitchFamily="2" charset="2"/>
              </a:rPr>
              <a:t>               </a:t>
            </a:r>
            <a:r>
              <a:rPr lang="en-US" sz="2200" dirty="0" err="1" smtClean="0">
                <a:sym typeface="Wingdings" pitchFamily="2" charset="2"/>
              </a:rPr>
              <a:t>sempurna</a:t>
            </a:r>
            <a:endParaRPr lang="en-US" sz="2200" dirty="0" smtClean="0">
              <a:sym typeface="Wingdings" pitchFamily="2" charset="2"/>
            </a:endParaRP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Jamaah</a:t>
            </a:r>
            <a:r>
              <a:rPr lang="en-US" sz="2800" dirty="0" smtClean="0"/>
              <a:t> </a:t>
            </a:r>
            <a:r>
              <a:rPr lang="en-US" sz="2800" dirty="0" err="1" smtClean="0"/>
              <a:t>haji</a:t>
            </a:r>
            <a:r>
              <a:rPr lang="en-US" sz="2800" dirty="0" smtClean="0"/>
              <a:t> 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mencapai</a:t>
            </a:r>
            <a:r>
              <a:rPr lang="en-US" sz="2800" dirty="0" smtClean="0"/>
              <a:t> </a:t>
            </a:r>
            <a:r>
              <a:rPr lang="en-US" sz="2800" dirty="0" err="1" smtClean="0"/>
              <a:t>kesempurnaan</a:t>
            </a:r>
            <a:r>
              <a:rPr lang="en-US" sz="2800" dirty="0" smtClean="0"/>
              <a:t> </a:t>
            </a:r>
            <a:r>
              <a:rPr lang="en-US" sz="2800" dirty="0" err="1" smtClean="0"/>
              <a:t>ibadah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dukungan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Sarana</a:t>
            </a:r>
            <a:r>
              <a:rPr lang="en-US" sz="2800" dirty="0" smtClean="0"/>
              <a:t>  </a:t>
            </a:r>
            <a:r>
              <a:rPr lang="en-US" sz="2800" dirty="0" err="1" smtClean="0"/>
              <a:t>mencapai</a:t>
            </a:r>
            <a:r>
              <a:rPr lang="en-US" sz="2800" dirty="0" smtClean="0"/>
              <a:t> </a:t>
            </a:r>
            <a:r>
              <a:rPr lang="en-US" sz="2800" dirty="0" err="1" smtClean="0"/>
              <a:t>taraf</a:t>
            </a:r>
            <a:r>
              <a:rPr lang="en-US" sz="2800" dirty="0" smtClean="0"/>
              <a:t> </a:t>
            </a:r>
            <a:r>
              <a:rPr lang="en-US" sz="2800" dirty="0" err="1" smtClean="0"/>
              <a:t>istitho’ah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aspek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endParaRPr lang="en-US" sz="2800" dirty="0"/>
          </a:p>
        </p:txBody>
      </p:sp>
      <p:sp>
        <p:nvSpPr>
          <p:cNvPr id="5" name="Curved Right Arrow 4"/>
          <p:cNvSpPr/>
          <p:nvPr/>
        </p:nvSpPr>
        <p:spPr>
          <a:xfrm>
            <a:off x="152400" y="1143000"/>
            <a:ext cx="914400" cy="3886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MENGAPA BERSIFAT KHUSUS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wajib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diikuti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sesuai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standar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pemeriks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haji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Sebagai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dasar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upaya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pembinaan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kesehatan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dituntut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diselenggarakan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menyeluruh</a:t>
            </a:r>
            <a:endParaRPr lang="en-US" dirty="0" smtClean="0">
              <a:sym typeface="Wingdings" pitchFamily="2" charset="2"/>
            </a:endParaRPr>
          </a:p>
          <a:p>
            <a:pPr marL="514350" indent="-514350">
              <a:buAutoNum type="arabicPeriod"/>
            </a:pPr>
            <a:r>
              <a:rPr lang="en-US" dirty="0" err="1" smtClean="0">
                <a:sym typeface="Wingdings" pitchFamily="2" charset="2"/>
              </a:rPr>
              <a:t>Sebagai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syarat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istitho’ah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upaya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sebagai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jamaah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haji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mandiri</a:t>
            </a:r>
            <a:endParaRPr lang="en-US" dirty="0" smtClean="0">
              <a:sym typeface="Wingdings" pitchFamily="2" charset="2"/>
            </a:endParaRPr>
          </a:p>
          <a:p>
            <a:pPr marL="514350" indent="-514350">
              <a:buAutoNum type="arabicPeriod"/>
            </a:pPr>
            <a:r>
              <a:rPr lang="en-US" dirty="0" err="1" smtClean="0">
                <a:sym typeface="Wingdings" pitchFamily="2" charset="2"/>
              </a:rPr>
              <a:t>Memberikan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keterangan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jamaah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bebas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penyakit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menular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tertentu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yg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dapat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mengancam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jiwa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sendiri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atau</a:t>
            </a:r>
            <a:r>
              <a:rPr lang="en-US" dirty="0" smtClean="0">
                <a:sym typeface="Wingdings" pitchFamily="2" charset="2"/>
              </a:rPr>
              <a:t> orang lain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BAGAIMANA MEMPEROLEH PEMERIKSAAN KESEHATAN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PEMERIKS KESEHATAN TINGKAT PERTAMA</a:t>
            </a:r>
          </a:p>
          <a:p>
            <a:pPr>
              <a:buNone/>
            </a:pPr>
            <a:r>
              <a:rPr lang="en-US" dirty="0" err="1" smtClean="0"/>
              <a:t>Puskesmas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ditunjuk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 err="1" smtClean="0"/>
              <a:t>Puskesmas</a:t>
            </a:r>
            <a:r>
              <a:rPr lang="en-US" dirty="0" smtClean="0"/>
              <a:t> </a:t>
            </a:r>
            <a:r>
              <a:rPr lang="en-US" dirty="0" err="1" smtClean="0"/>
              <a:t>Kuta</a:t>
            </a:r>
            <a:r>
              <a:rPr lang="en-US" dirty="0" smtClean="0"/>
              <a:t> I, </a:t>
            </a:r>
            <a:r>
              <a:rPr lang="en-US" dirty="0" err="1" smtClean="0"/>
              <a:t>Puskesmas</a:t>
            </a:r>
            <a:r>
              <a:rPr lang="en-US" dirty="0" smtClean="0"/>
              <a:t> </a:t>
            </a:r>
            <a:r>
              <a:rPr lang="en-US" dirty="0" err="1" smtClean="0"/>
              <a:t>Kuta</a:t>
            </a:r>
            <a:r>
              <a:rPr lang="en-US" dirty="0" smtClean="0"/>
              <a:t> Utara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Puskesmas</a:t>
            </a:r>
            <a:r>
              <a:rPr lang="en-US" dirty="0" smtClean="0"/>
              <a:t> </a:t>
            </a:r>
            <a:r>
              <a:rPr lang="en-US" dirty="0" err="1" smtClean="0"/>
              <a:t>Kuta</a:t>
            </a:r>
            <a:r>
              <a:rPr lang="en-US" dirty="0" smtClean="0"/>
              <a:t> Selatan 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 smtClean="0"/>
              <a:t>PEMERIKS KESEHATAN TINGKAT KEDUA</a:t>
            </a:r>
          </a:p>
          <a:p>
            <a:pPr>
              <a:buNone/>
            </a:pPr>
            <a:r>
              <a:rPr lang="en-US" dirty="0" smtClean="0"/>
              <a:t>RS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tunjuk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(RSUD </a:t>
            </a:r>
            <a:r>
              <a:rPr lang="en-US" dirty="0" err="1" smtClean="0"/>
              <a:t>Mangusada</a:t>
            </a:r>
            <a:r>
              <a:rPr lang="en-US" dirty="0" smtClean="0"/>
              <a:t> </a:t>
            </a:r>
            <a:r>
              <a:rPr lang="en-US" dirty="0" err="1" smtClean="0"/>
              <a:t>Kab</a:t>
            </a:r>
            <a:r>
              <a:rPr lang="en-US" dirty="0" smtClean="0"/>
              <a:t>. </a:t>
            </a:r>
            <a:r>
              <a:rPr lang="en-US" dirty="0" err="1" smtClean="0"/>
              <a:t>Badung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5" descr="PEOP07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4427" y="228600"/>
            <a:ext cx="1930973" cy="170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8915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BAGAIMANA PROSES  PEMERIKSAAN KESEHATAN PERTAMA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Porsi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mendaftarkan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 KTP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pasphoto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Tim </a:t>
            </a:r>
            <a:r>
              <a:rPr lang="en-US" dirty="0" err="1" smtClean="0"/>
              <a:t>Pemeriksa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Haji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Pedoman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Haji</a:t>
            </a:r>
            <a:r>
              <a:rPr lang="en-US" dirty="0" smtClean="0"/>
              <a:t>.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beri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keterangan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lengkap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 </a:t>
            </a:r>
            <a:r>
              <a:rPr lang="en-US" dirty="0" err="1" smtClean="0">
                <a:sym typeface="Wingdings" pitchFamily="2" charset="2"/>
              </a:rPr>
              <a:t>benar</a:t>
            </a:r>
            <a:endParaRPr lang="en-US" dirty="0" smtClean="0">
              <a:sym typeface="Wingdings" pitchFamily="2" charset="2"/>
            </a:endParaRPr>
          </a:p>
          <a:p>
            <a:pPr marL="514350" indent="-514350">
              <a:buAutoNum type="arabicPeriod"/>
            </a:pPr>
            <a:r>
              <a:rPr lang="en-US" dirty="0" err="1" smtClean="0">
                <a:sym typeface="Wingdings" pitchFamily="2" charset="2"/>
              </a:rPr>
              <a:t>Pemeriksaan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meliputi</a:t>
            </a:r>
            <a:r>
              <a:rPr lang="en-US" dirty="0" smtClean="0">
                <a:sym typeface="Wingdings" pitchFamily="2" charset="2"/>
              </a:rPr>
              <a:t> : </a:t>
            </a:r>
            <a:r>
              <a:rPr lang="en-US" dirty="0" err="1" smtClean="0">
                <a:sym typeface="Wingdings" pitchFamily="2" charset="2"/>
              </a:rPr>
              <a:t>Amnanesi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fisik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penunjang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apabila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Pusk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tdk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mampu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sesuai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standar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yg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telah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ditetapkan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dirujuk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pelayanan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kesehatan</a:t>
            </a:r>
            <a:r>
              <a:rPr lang="en-US" dirty="0" smtClean="0">
                <a:sym typeface="Wingdings" pitchFamily="2" charset="2"/>
              </a:rPr>
              <a:t> lain yang </a:t>
            </a:r>
            <a:r>
              <a:rPr lang="en-US" dirty="0" err="1" smtClean="0">
                <a:sym typeface="Wingdings" pitchFamily="2" charset="2"/>
              </a:rPr>
              <a:t>memiliki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kelengkapan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sarana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dimaksud</a:t>
            </a:r>
            <a:endParaRPr lang="en-US" dirty="0" smtClean="0">
              <a:sym typeface="Wingdings" pitchFamily="2" charset="2"/>
            </a:endParaRPr>
          </a:p>
          <a:p>
            <a:pPr marL="514350" indent="-514350">
              <a:buAutoNum type="arabicPeriod"/>
            </a:pPr>
            <a:r>
              <a:rPr lang="en-US" dirty="0" err="1" smtClean="0">
                <a:sym typeface="Wingdings" pitchFamily="2" charset="2"/>
              </a:rPr>
              <a:t>Khusus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Pasangan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Usia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Subur</a:t>
            </a:r>
            <a:r>
              <a:rPr lang="en-US" dirty="0" smtClean="0">
                <a:sym typeface="Wingdings" pitchFamily="2" charset="2"/>
              </a:rPr>
              <a:t> (PUS) </a:t>
            </a:r>
            <a:r>
              <a:rPr lang="en-US" dirty="0" err="1" smtClean="0">
                <a:sym typeface="Wingdings" pitchFamily="2" charset="2"/>
              </a:rPr>
              <a:t>dipastikan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tdk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hamil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imunisasi</a:t>
            </a:r>
            <a:r>
              <a:rPr lang="en-US" dirty="0" smtClean="0">
                <a:sym typeface="Wingdings" pitchFamily="2" charset="2"/>
              </a:rPr>
              <a:t> meningitis </a:t>
            </a:r>
            <a:r>
              <a:rPr lang="en-US" dirty="0" err="1" smtClean="0">
                <a:sym typeface="Wingdings" pitchFamily="2" charset="2"/>
              </a:rPr>
              <a:t>berkontraindikasi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dgn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kehamilan</a:t>
            </a:r>
            <a:endParaRPr lang="en-US" dirty="0" smtClean="0">
              <a:sym typeface="Wingdings" pitchFamily="2" charset="2"/>
            </a:endParaRPr>
          </a:p>
          <a:p>
            <a:pPr marL="514350" indent="-514350">
              <a:buAutoNum type="arabicPeriod"/>
            </a:pPr>
            <a:r>
              <a:rPr lang="en-US" dirty="0" err="1" smtClean="0">
                <a:sym typeface="Wingdings" pitchFamily="2" charset="2"/>
              </a:rPr>
              <a:t>Hasil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Pemeriksaan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Kesehatan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dituangkan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dalam</a:t>
            </a:r>
            <a:r>
              <a:rPr lang="en-US" dirty="0" smtClean="0">
                <a:sym typeface="Wingdings" pitchFamily="2" charset="2"/>
              </a:rPr>
              <a:t> BKJH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894</TotalTime>
  <Words>2603</Words>
  <Application>Microsoft Office PowerPoint</Application>
  <PresentationFormat>On-screen Show (4:3)</PresentationFormat>
  <Paragraphs>361</Paragraphs>
  <Slides>56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Opulent</vt:lpstr>
      <vt:lpstr>Slide 1</vt:lpstr>
      <vt:lpstr>Dasar Hukum</vt:lpstr>
      <vt:lpstr>Slide 3</vt:lpstr>
      <vt:lpstr>Slide 4</vt:lpstr>
      <vt:lpstr>Slide 5</vt:lpstr>
      <vt:lpstr>I. PEMERIKSAAN KESEHATAN</vt:lpstr>
      <vt:lpstr>MENGAPA BERSIFAT KHUSUS</vt:lpstr>
      <vt:lpstr>BAGAIMANA MEMPEROLEH PEMERIKSAAN KESEHATAN</vt:lpstr>
      <vt:lpstr>BAGAIMANA PROSES  PEMERIKSAAN KESEHATAN PERTAMA</vt:lpstr>
      <vt:lpstr>BAGAIMANA DGN PEMERIKSAAN KESEHATAN KEDUA</vt:lpstr>
      <vt:lpstr>BUKU KESEHATAN JAMAAH HAJI (BKJH)</vt:lpstr>
      <vt:lpstr>BUKU KESEHATAN JAMAAH HAJI (BKJH)</vt:lpstr>
      <vt:lpstr>BUKU KESEHATAN JAMAAH HAJI (BKJH)</vt:lpstr>
      <vt:lpstr>Slide 14</vt:lpstr>
      <vt:lpstr>APA YANG HARUS DILAKUKAN</vt:lpstr>
      <vt:lpstr>Slide 16</vt:lpstr>
      <vt:lpstr>BAGAIMANA PELAYANAN KESEHATAN  DI PESAWAT</vt:lpstr>
      <vt:lpstr>PELAYANAN KESEHATAN INDONESIA  DI SAUDI ARABIA</vt:lpstr>
      <vt:lpstr>PELAYANAN KESEHATAN YG ADA  DI BPHI</vt:lpstr>
      <vt:lpstr>Slide 20</vt:lpstr>
      <vt:lpstr>BIAYA - BIAYA</vt:lpstr>
      <vt:lpstr>Slide 22</vt:lpstr>
      <vt:lpstr>Slide 23</vt:lpstr>
      <vt:lpstr>Slide 24</vt:lpstr>
      <vt:lpstr>PERLUKAH PEMBINAAN KESEHATAN</vt:lpstr>
      <vt:lpstr>BAGAIMANA CARANYA</vt:lpstr>
      <vt:lpstr>1. Latihan Kesegaran Jasmani</vt:lpstr>
      <vt:lpstr>2. Pengaturan Berat Badan</vt:lpstr>
      <vt:lpstr>Contoh Perhitungan</vt:lpstr>
      <vt:lpstr>3. Makanan Sehat</vt:lpstr>
      <vt:lpstr>BAGAIMANA KONDISI SUHU DI ARAB SAUDI</vt:lpstr>
      <vt:lpstr>BAGAIMANA CARA PENYESESUAIAN THD MUSIM PANAS DI ARAB SAUDI</vt:lpstr>
      <vt:lpstr>BAGAIMANA CARA MEMELIHARA KESEHATAN SELAMA DI ARAB SAUDI</vt:lpstr>
      <vt:lpstr>Slide 34</vt:lpstr>
      <vt:lpstr>Slide 35</vt:lpstr>
      <vt:lpstr>HAL-HAL YG PERLU DIPERHATIKAN SELAMA DI ARAB SAUDI</vt:lpstr>
      <vt:lpstr>Slide 37</vt:lpstr>
      <vt:lpstr>TERIMA KASIH</vt:lpstr>
      <vt:lpstr>DATA JAMAAH HAJI KABUPATEN BADUNG TAHUN 2016</vt:lpstr>
      <vt:lpstr>SASARAN ( Data Sementara)</vt:lpstr>
      <vt:lpstr>JENIS PENYAKIT TERBANYAK</vt:lpstr>
      <vt:lpstr>MENGHINDARI BAHAYA/BENCANA SELAMA BERHAJI</vt:lpstr>
      <vt:lpstr>TIPS</vt:lpstr>
      <vt:lpstr>Risiko kesehatan yang harus diwaspadai jemaah Haji </vt:lpstr>
      <vt:lpstr>Middle East Respiratory Syndrome Coronavirus (MERS-CoV)  </vt:lpstr>
      <vt:lpstr>Penyakit Infeksi Lain </vt:lpstr>
      <vt:lpstr>Cedera </vt:lpstr>
      <vt:lpstr>Penyakit Terkait Cuaca Panas </vt:lpstr>
      <vt:lpstr>WASPADA MERS-COV</vt:lpstr>
      <vt:lpstr>Mers-Cov (Middle East Respiratory Syndrome- Corona Virus)</vt:lpstr>
      <vt:lpstr>Gejala Mers-Cov</vt:lpstr>
      <vt:lpstr>Siapa saja yg mudah terjangkit Mers-Cov</vt:lpstr>
      <vt:lpstr>Bagaimana cara penularannya?</vt:lpstr>
      <vt:lpstr>Indonesia Waspada</vt:lpstr>
      <vt:lpstr>Mencegah Penularan Mers-Cov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BERHAJI SEHAT</dc:title>
  <dc:creator>winxp</dc:creator>
  <cp:lastModifiedBy>USER</cp:lastModifiedBy>
  <cp:revision>86</cp:revision>
  <dcterms:created xsi:type="dcterms:W3CDTF">2006-02-26T08:16:20Z</dcterms:created>
  <dcterms:modified xsi:type="dcterms:W3CDTF">2016-07-21T00:20:04Z</dcterms:modified>
</cp:coreProperties>
</file>