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handoutMasterIdLst>
    <p:handoutMasterId r:id="rId36"/>
  </p:handoutMasterIdLst>
  <p:sldIdLst>
    <p:sldId id="256" r:id="rId2"/>
    <p:sldId id="308" r:id="rId3"/>
    <p:sldId id="282" r:id="rId4"/>
    <p:sldId id="293" r:id="rId5"/>
    <p:sldId id="295" r:id="rId6"/>
    <p:sldId id="268" r:id="rId7"/>
    <p:sldId id="289" r:id="rId8"/>
    <p:sldId id="290" r:id="rId9"/>
    <p:sldId id="291" r:id="rId10"/>
    <p:sldId id="292" r:id="rId11"/>
    <p:sldId id="294" r:id="rId12"/>
    <p:sldId id="260" r:id="rId13"/>
    <p:sldId id="307" r:id="rId14"/>
    <p:sldId id="298" r:id="rId15"/>
    <p:sldId id="299" r:id="rId16"/>
    <p:sldId id="300" r:id="rId17"/>
    <p:sldId id="301" r:id="rId18"/>
    <p:sldId id="302" r:id="rId19"/>
    <p:sldId id="303" r:id="rId20"/>
    <p:sldId id="304" r:id="rId21"/>
    <p:sldId id="305" r:id="rId22"/>
    <p:sldId id="306" r:id="rId23"/>
    <p:sldId id="287" r:id="rId24"/>
    <p:sldId id="271" r:id="rId25"/>
    <p:sldId id="272" r:id="rId26"/>
    <p:sldId id="273" r:id="rId27"/>
    <p:sldId id="274" r:id="rId28"/>
    <p:sldId id="275" r:id="rId29"/>
    <p:sldId id="276" r:id="rId30"/>
    <p:sldId id="277" r:id="rId31"/>
    <p:sldId id="278" r:id="rId32"/>
    <p:sldId id="280" r:id="rId33"/>
    <p:sldId id="267" r:id="rId34"/>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66" d="100"/>
          <a:sy n="66" d="100"/>
        </p:scale>
        <p:origin x="-638" y="-8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B2292-D058-462C-B120-D13FE89D3F13}"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en-US"/>
        </a:p>
      </dgm:t>
    </dgm:pt>
    <dgm:pt modelId="{C6910BF2-306B-4744-B1B9-49AC0F82778F}">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0070C0"/>
        </a:solidFill>
      </dgm:spPr>
      <dgm:t>
        <a:bodyPr/>
        <a:lstStyle/>
        <a:p>
          <a:r>
            <a:rPr lang="en-US" sz="1800" b="1" dirty="0" smtClean="0">
              <a:solidFill>
                <a:schemeClr val="bg1"/>
              </a:solidFill>
              <a:latin typeface="Comic Sans MS" panose="030F0702030302020204" pitchFamily="66" charset="0"/>
            </a:rPr>
            <a:t>KOMPONEN BPIH</a:t>
          </a:r>
          <a:endParaRPr lang="en-US" sz="1800" b="1" dirty="0">
            <a:solidFill>
              <a:schemeClr val="bg1"/>
            </a:solidFill>
            <a:latin typeface="Comic Sans MS" panose="030F0702030302020204" pitchFamily="66" charset="0"/>
          </a:endParaRPr>
        </a:p>
      </dgm:t>
    </dgm:pt>
    <dgm:pt modelId="{F421169A-9885-4E02-B506-C36FBBAACFDE}" type="parTrans" cxnId="{8930DCEB-A082-4588-A4DF-AC7671CF7A64}">
      <dgm:prSet/>
      <dgm:spPr/>
      <dgm:t>
        <a:bodyPr/>
        <a:lstStyle/>
        <a:p>
          <a:endParaRPr lang="en-US"/>
        </a:p>
      </dgm:t>
    </dgm:pt>
    <dgm:pt modelId="{F3D4B2BC-2618-4F85-8712-292B55C474C5}" type="sibTrans" cxnId="{8930DCEB-A082-4588-A4DF-AC7671CF7A64}">
      <dgm:prSet/>
      <dgm:spPr/>
      <dgm:t>
        <a:bodyPr/>
        <a:lstStyle/>
        <a:p>
          <a:endParaRPr lang="en-US"/>
        </a:p>
      </dgm:t>
    </dgm:pt>
    <dgm:pt modelId="{35C50582-47CA-4309-B7FC-D09AB0C473DA}">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FFFF00"/>
        </a:solidFill>
      </dgm:spPr>
      <dgm:t>
        <a:bodyPr/>
        <a:lstStyle/>
        <a:p>
          <a:r>
            <a:rPr lang="en-US" sz="1400" b="1" dirty="0" smtClean="0">
              <a:solidFill>
                <a:schemeClr val="tx1"/>
              </a:solidFill>
              <a:latin typeface="Comic Sans MS" panose="030F0702030302020204" pitchFamily="66" charset="0"/>
            </a:rPr>
            <a:t>DIRECT COST</a:t>
          </a:r>
        </a:p>
        <a:p>
          <a:r>
            <a:rPr lang="id-ID" sz="1400" b="0" dirty="0" smtClean="0">
              <a:solidFill>
                <a:schemeClr val="tx1"/>
              </a:solidFill>
              <a:latin typeface="Comic Sans MS" panose="030F0702030302020204" pitchFamily="66" charset="0"/>
            </a:rPr>
            <a:t>Biaya yang langsung dibayar oleh jemaah haji</a:t>
          </a:r>
          <a:endParaRPr lang="en-US" sz="1400" b="0" dirty="0">
            <a:solidFill>
              <a:schemeClr val="tx1"/>
            </a:solidFill>
            <a:latin typeface="Comic Sans MS" panose="030F0702030302020204" pitchFamily="66" charset="0"/>
          </a:endParaRPr>
        </a:p>
      </dgm:t>
    </dgm:pt>
    <dgm:pt modelId="{89AC0C50-C4C0-45D0-B149-FAFBD752FFB2}" type="parTrans" cxnId="{634D4452-056C-4F59-89B2-64B9B0F28C42}">
      <dgm:prSet/>
      <dgm:spPr/>
      <dgm:t>
        <a:bodyPr/>
        <a:lstStyle/>
        <a:p>
          <a:endParaRPr lang="en-US"/>
        </a:p>
      </dgm:t>
    </dgm:pt>
    <dgm:pt modelId="{A9F3F84F-F655-40C6-8310-8583B0830D21}" type="sibTrans" cxnId="{634D4452-056C-4F59-89B2-64B9B0F28C42}">
      <dgm:prSet/>
      <dgm:spPr/>
      <dgm:t>
        <a:bodyPr/>
        <a:lstStyle/>
        <a:p>
          <a:endParaRPr lang="en-US"/>
        </a:p>
      </dgm:t>
    </dgm:pt>
    <dgm:pt modelId="{38B791E5-ED0E-4E78-8AF0-9A140EC171E4}">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92D050"/>
        </a:solidFill>
        <a:effectLst>
          <a:outerShdw blurRad="50800" dist="38100" dir="8100000" algn="tr" rotWithShape="0">
            <a:prstClr val="black">
              <a:alpha val="40000"/>
            </a:prstClr>
          </a:outerShdw>
        </a:effectLst>
      </dgm:spPr>
      <dgm:t>
        <a:bodyPr/>
        <a:lstStyle/>
        <a:p>
          <a:pPr algn="l"/>
          <a:r>
            <a:rPr lang="en-US" sz="1200" b="0" dirty="0" smtClean="0">
              <a:solidFill>
                <a:schemeClr val="tx1"/>
              </a:solidFill>
              <a:latin typeface="Comic Sans MS" pitchFamily="66" charset="0"/>
            </a:rPr>
            <a:t>1</a:t>
          </a:r>
          <a:r>
            <a:rPr lang="en-US" sz="1400" b="0" dirty="0" smtClean="0">
              <a:solidFill>
                <a:schemeClr val="tx1"/>
              </a:solidFill>
              <a:latin typeface="Comic Sans MS" pitchFamily="66" charset="0"/>
            </a:rPr>
            <a:t>. </a:t>
          </a:r>
          <a:r>
            <a:rPr lang="en-US" sz="1400" b="0" dirty="0" err="1" smtClean="0">
              <a:solidFill>
                <a:schemeClr val="tx1"/>
              </a:solidFill>
              <a:latin typeface="Comic Sans MS" pitchFamily="66" charset="0"/>
            </a:rPr>
            <a:t>Biaya</a:t>
          </a:r>
          <a:r>
            <a:rPr lang="en-US" sz="1400" b="0" dirty="0" smtClean="0">
              <a:solidFill>
                <a:schemeClr val="tx1"/>
              </a:solidFill>
              <a:latin typeface="Comic Sans MS" pitchFamily="66" charset="0"/>
            </a:rPr>
            <a:t> </a:t>
          </a:r>
          <a:r>
            <a:rPr lang="en-US" sz="1400" b="0" dirty="0" err="1" smtClean="0">
              <a:solidFill>
                <a:schemeClr val="tx1"/>
              </a:solidFill>
              <a:latin typeface="Comic Sans MS" pitchFamily="66" charset="0"/>
            </a:rPr>
            <a:t>Penerbangan</a:t>
          </a:r>
          <a:r>
            <a:rPr lang="en-US" sz="1400" b="0" dirty="0" smtClean="0">
              <a:solidFill>
                <a:schemeClr val="tx1"/>
              </a:solidFill>
              <a:latin typeface="Comic Sans MS" pitchFamily="66" charset="0"/>
            </a:rPr>
            <a:t> : </a:t>
          </a:r>
          <a:r>
            <a:rPr lang="en-US" sz="1400" b="1" dirty="0" smtClean="0">
              <a:solidFill>
                <a:schemeClr val="tx1"/>
              </a:solidFill>
              <a:latin typeface="Comic Sans MS" pitchFamily="66" charset="0"/>
            </a:rPr>
            <a:t>26.919.750,-</a:t>
          </a:r>
          <a:endParaRPr lang="id-ID" sz="1400" b="1" dirty="0" smtClean="0">
            <a:solidFill>
              <a:schemeClr val="tx1"/>
            </a:solidFill>
            <a:latin typeface="Comic Sans MS" pitchFamily="66" charset="0"/>
          </a:endParaRPr>
        </a:p>
        <a:p>
          <a:pPr algn="l"/>
          <a:r>
            <a:rPr lang="en-US" sz="1400" b="0" dirty="0" smtClean="0">
              <a:solidFill>
                <a:schemeClr val="tx1"/>
              </a:solidFill>
              <a:latin typeface="Comic Sans MS" pitchFamily="66" charset="0"/>
            </a:rPr>
            <a:t>2. </a:t>
          </a:r>
          <a:r>
            <a:rPr lang="id-ID" sz="1400" b="0" dirty="0" smtClean="0">
              <a:solidFill>
                <a:schemeClr val="tx1"/>
              </a:solidFill>
              <a:latin typeface="Comic Sans MS" pitchFamily="66" charset="0"/>
            </a:rPr>
            <a:t>Pemondokan Makkah</a:t>
          </a:r>
          <a:r>
            <a:rPr lang="en-US" sz="1400" b="0" dirty="0" smtClean="0">
              <a:solidFill>
                <a:schemeClr val="tx1"/>
              </a:solidFill>
              <a:latin typeface="Comic Sans MS" pitchFamily="66" charset="0"/>
            </a:rPr>
            <a:t> : </a:t>
          </a:r>
          <a:r>
            <a:rPr lang="en-US" sz="1400" b="1" dirty="0" smtClean="0">
              <a:solidFill>
                <a:schemeClr val="tx1"/>
              </a:solidFill>
              <a:latin typeface="Comic Sans MS" pitchFamily="66" charset="0"/>
            </a:rPr>
            <a:t>3.391.500,-</a:t>
          </a:r>
          <a:endParaRPr lang="id-ID" sz="1400" b="1" dirty="0" smtClean="0">
            <a:solidFill>
              <a:schemeClr val="tx1"/>
            </a:solidFill>
            <a:latin typeface="Comic Sans MS" pitchFamily="66" charset="0"/>
          </a:endParaRPr>
        </a:p>
        <a:p>
          <a:pPr algn="l"/>
          <a:r>
            <a:rPr lang="en-US" sz="1400" b="0" dirty="0" smtClean="0">
              <a:solidFill>
                <a:schemeClr val="tx1"/>
              </a:solidFill>
              <a:latin typeface="Comic Sans MS" pitchFamily="66" charset="0"/>
            </a:rPr>
            <a:t>3. </a:t>
          </a:r>
          <a:r>
            <a:rPr lang="id-ID" sz="1400" b="0" dirty="0" smtClean="0">
              <a:solidFill>
                <a:schemeClr val="tx1"/>
              </a:solidFill>
              <a:latin typeface="Comic Sans MS" pitchFamily="66" charset="0"/>
            </a:rPr>
            <a:t>Living cost</a:t>
          </a:r>
          <a:r>
            <a:rPr lang="en-US" sz="1400" b="0" dirty="0" smtClean="0">
              <a:solidFill>
                <a:schemeClr val="tx1"/>
              </a:solidFill>
              <a:latin typeface="Comic Sans MS" pitchFamily="66" charset="0"/>
            </a:rPr>
            <a:t> : </a:t>
          </a:r>
          <a:r>
            <a:rPr lang="en-US" sz="1400" b="1" dirty="0" smtClean="0">
              <a:solidFill>
                <a:schemeClr val="tx1"/>
              </a:solidFill>
              <a:latin typeface="Comic Sans MS" pitchFamily="66" charset="0"/>
            </a:rPr>
            <a:t>5.355.000,-  </a:t>
          </a:r>
          <a:r>
            <a:rPr lang="en-US" sz="1400" b="1" u="sng" dirty="0" err="1" smtClean="0">
              <a:solidFill>
                <a:schemeClr val="tx1"/>
              </a:solidFill>
              <a:latin typeface="Comic Sans MS" pitchFamily="66" charset="0"/>
            </a:rPr>
            <a:t>optimalisasi</a:t>
          </a:r>
          <a:r>
            <a:rPr lang="en-US" sz="1400" b="1" u="sng" dirty="0" smtClean="0">
              <a:solidFill>
                <a:schemeClr val="tx1"/>
              </a:solidFill>
              <a:latin typeface="Comic Sans MS" pitchFamily="66" charset="0"/>
            </a:rPr>
            <a:t> </a:t>
          </a:r>
          <a:r>
            <a:rPr lang="en-US" sz="1400" b="1" u="sng" dirty="0" err="1" smtClean="0">
              <a:solidFill>
                <a:schemeClr val="tx1"/>
              </a:solidFill>
              <a:latin typeface="Comic Sans MS" pitchFamily="66" charset="0"/>
            </a:rPr>
            <a:t>sebesar</a:t>
          </a:r>
          <a:r>
            <a:rPr lang="en-US" sz="1400" b="1" u="sng" dirty="0" smtClean="0">
              <a:solidFill>
                <a:schemeClr val="tx1"/>
              </a:solidFill>
              <a:latin typeface="Comic Sans MS" pitchFamily="66" charset="0"/>
            </a:rPr>
            <a:t> </a:t>
          </a:r>
          <a:r>
            <a:rPr lang="en-US" sz="1400" b="1" u="sng" dirty="0" err="1" smtClean="0">
              <a:solidFill>
                <a:schemeClr val="tx1"/>
              </a:solidFill>
              <a:latin typeface="Comic Sans MS" pitchFamily="66" charset="0"/>
            </a:rPr>
            <a:t>Rp</a:t>
          </a:r>
          <a:r>
            <a:rPr lang="en-US" sz="1400" b="1" u="sng" dirty="0" smtClean="0">
              <a:solidFill>
                <a:schemeClr val="tx1"/>
              </a:solidFill>
              <a:latin typeface="Comic Sans MS" pitchFamily="66" charset="0"/>
            </a:rPr>
            <a:t> 15.261.750  </a:t>
          </a:r>
          <a:endParaRPr lang="en-US" sz="1400" b="1" u="sng" dirty="0">
            <a:solidFill>
              <a:schemeClr val="tx1"/>
            </a:solidFill>
            <a:latin typeface="Comic Sans MS" pitchFamily="66" charset="0"/>
          </a:endParaRPr>
        </a:p>
      </dgm:t>
    </dgm:pt>
    <dgm:pt modelId="{25D78713-C898-4F56-885A-A2FEED5310B7}" type="parTrans" cxnId="{5A1493A6-2E90-4404-90EE-B80B0732AC7A}">
      <dgm:prSet/>
      <dgm:spPr/>
      <dgm:t>
        <a:bodyPr/>
        <a:lstStyle/>
        <a:p>
          <a:endParaRPr lang="en-US"/>
        </a:p>
      </dgm:t>
    </dgm:pt>
    <dgm:pt modelId="{3DF02BB3-7949-4372-B09D-E2EF509AF98F}" type="sibTrans" cxnId="{5A1493A6-2E90-4404-90EE-B80B0732AC7A}">
      <dgm:prSet/>
      <dgm:spPr/>
      <dgm:t>
        <a:bodyPr/>
        <a:lstStyle/>
        <a:p>
          <a:endParaRPr lang="en-US"/>
        </a:p>
      </dgm:t>
    </dgm:pt>
    <dgm:pt modelId="{B11F2E4E-DC88-458C-B8C8-2B0E17F0F465}">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FFFF00"/>
        </a:solidFill>
      </dgm:spPr>
      <dgm:t>
        <a:bodyPr/>
        <a:lstStyle/>
        <a:p>
          <a:r>
            <a:rPr lang="en-US" sz="1400" b="1" dirty="0" smtClean="0">
              <a:solidFill>
                <a:schemeClr val="tx1"/>
              </a:solidFill>
              <a:latin typeface="Comic Sans MS" panose="030F0702030302020204" pitchFamily="66" charset="0"/>
            </a:rPr>
            <a:t>INDIRECT COST</a:t>
          </a:r>
        </a:p>
        <a:p>
          <a:r>
            <a:rPr lang="id-ID" sz="1400" b="0" dirty="0" smtClean="0">
              <a:solidFill>
                <a:schemeClr val="tx1"/>
              </a:solidFill>
              <a:latin typeface="Comic Sans MS" panose="030F0702030302020204" pitchFamily="66" charset="0"/>
            </a:rPr>
            <a:t>Biaya yang tidak dibayar oleh jemaah tetapi </a:t>
          </a:r>
          <a:r>
            <a:rPr lang="en-US" sz="1400" b="0" dirty="0" err="1" smtClean="0">
              <a:solidFill>
                <a:schemeClr val="tx1"/>
              </a:solidFill>
              <a:latin typeface="Comic Sans MS" panose="030F0702030302020204" pitchFamily="66" charset="0"/>
            </a:rPr>
            <a:t>dibebankan</a:t>
          </a:r>
          <a:r>
            <a:rPr lang="en-US" sz="1400" b="0" dirty="0" smtClean="0">
              <a:solidFill>
                <a:schemeClr val="tx1"/>
              </a:solidFill>
              <a:latin typeface="Comic Sans MS" panose="030F0702030302020204" pitchFamily="66" charset="0"/>
            </a:rPr>
            <a:t> </a:t>
          </a:r>
          <a:r>
            <a:rPr lang="en-US" sz="1400" b="0" dirty="0" err="1" smtClean="0">
              <a:solidFill>
                <a:schemeClr val="tx1"/>
              </a:solidFill>
              <a:latin typeface="Comic Sans MS" panose="030F0702030302020204" pitchFamily="66" charset="0"/>
            </a:rPr>
            <a:t>kepada</a:t>
          </a:r>
          <a:r>
            <a:rPr lang="id-ID" sz="1400" b="0" dirty="0" smtClean="0">
              <a:solidFill>
                <a:schemeClr val="tx1"/>
              </a:solidFill>
              <a:latin typeface="Comic Sans MS" panose="030F0702030302020204" pitchFamily="66" charset="0"/>
            </a:rPr>
            <a:t> hasil optimalisasi setoran awal BPIH</a:t>
          </a:r>
          <a:endParaRPr lang="en-US" sz="1400" b="0" dirty="0">
            <a:solidFill>
              <a:schemeClr val="tx1"/>
            </a:solidFill>
            <a:latin typeface="Comic Sans MS" panose="030F0702030302020204" pitchFamily="66" charset="0"/>
          </a:endParaRPr>
        </a:p>
      </dgm:t>
    </dgm:pt>
    <dgm:pt modelId="{B63B6C17-CF35-4DE1-AD7B-1B33B6B7567E}" type="parTrans" cxnId="{F667BE09-9EC6-4296-9706-D7D72D5451D0}">
      <dgm:prSet/>
      <dgm:spPr/>
      <dgm:t>
        <a:bodyPr/>
        <a:lstStyle/>
        <a:p>
          <a:endParaRPr lang="en-US"/>
        </a:p>
      </dgm:t>
    </dgm:pt>
    <dgm:pt modelId="{85418451-8480-4F60-B628-2EDBC963A9CC}" type="sibTrans" cxnId="{F667BE09-9EC6-4296-9706-D7D72D5451D0}">
      <dgm:prSet/>
      <dgm:spPr/>
      <dgm:t>
        <a:bodyPr/>
        <a:lstStyle/>
        <a:p>
          <a:endParaRPr lang="en-US"/>
        </a:p>
      </dgm:t>
    </dgm:pt>
    <dgm:pt modelId="{CA18A803-FDFA-41D1-9404-599681FDE2A3}">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92D050"/>
        </a:solidFill>
      </dgm:spPr>
      <dgm:t>
        <a:bodyPr/>
        <a:lstStyle/>
        <a:p>
          <a:pPr marL="166688" indent="0" algn="l"/>
          <a:r>
            <a:rPr lang="en-US" sz="1400" b="1" dirty="0" smtClean="0">
              <a:solidFill>
                <a:schemeClr val="tx1"/>
              </a:solidFill>
              <a:latin typeface="Comic Sans MS" pitchFamily="66" charset="0"/>
            </a:rPr>
            <a:t>Antara lain:</a:t>
          </a:r>
        </a:p>
        <a:p>
          <a:pPr marL="166688" indent="0" algn="l"/>
          <a:r>
            <a:rPr lang="en-US" sz="1400" b="0" dirty="0" smtClean="0">
              <a:solidFill>
                <a:schemeClr val="tx1"/>
              </a:solidFill>
              <a:latin typeface="Comic Sans MS" pitchFamily="66" charset="0"/>
            </a:rPr>
            <a:t>1. General Service Fee Jemaah</a:t>
          </a:r>
        </a:p>
        <a:p>
          <a:pPr marL="166688" indent="0" algn="l"/>
          <a:r>
            <a:rPr lang="en-US" sz="1400" b="0" dirty="0" smtClean="0">
              <a:solidFill>
                <a:schemeClr val="tx1"/>
              </a:solidFill>
              <a:latin typeface="Comic Sans MS" pitchFamily="66" charset="0"/>
            </a:rPr>
            <a:t>2. </a:t>
          </a:r>
          <a:r>
            <a:rPr lang="id-ID" sz="1400" b="0" dirty="0" smtClean="0">
              <a:solidFill>
                <a:schemeClr val="tx1"/>
              </a:solidFill>
              <a:latin typeface="Comic Sans MS" pitchFamily="66" charset="0"/>
            </a:rPr>
            <a:t>Akomodasi dan Konsumsi 18 kali di Madinah</a:t>
          </a:r>
        </a:p>
        <a:p>
          <a:pPr marL="166688" indent="0" algn="l"/>
          <a:r>
            <a:rPr lang="en-US" sz="1400" b="0" dirty="0" smtClean="0">
              <a:solidFill>
                <a:schemeClr val="tx1"/>
              </a:solidFill>
              <a:latin typeface="Comic Sans MS" pitchFamily="66" charset="0"/>
            </a:rPr>
            <a:t>3. </a:t>
          </a:r>
          <a:r>
            <a:rPr lang="id-ID" sz="1400" b="0" dirty="0" smtClean="0">
              <a:solidFill>
                <a:schemeClr val="tx1"/>
              </a:solidFill>
              <a:latin typeface="Comic Sans MS" pitchFamily="66" charset="0"/>
            </a:rPr>
            <a:t>Konsumsi</a:t>
          </a:r>
          <a:r>
            <a:rPr lang="en-US" sz="1400" b="0" dirty="0" smtClean="0">
              <a:solidFill>
                <a:schemeClr val="tx1"/>
              </a:solidFill>
              <a:latin typeface="Comic Sans MS" pitchFamily="66" charset="0"/>
            </a:rPr>
            <a:t> 15 kali </a:t>
          </a:r>
          <a:r>
            <a:rPr lang="en-US" sz="1400" b="0" dirty="0" err="1" smtClean="0">
              <a:solidFill>
                <a:schemeClr val="tx1"/>
              </a:solidFill>
              <a:latin typeface="Comic Sans MS" pitchFamily="66" charset="0"/>
            </a:rPr>
            <a:t>di</a:t>
          </a:r>
          <a:r>
            <a:rPr lang="en-US" sz="1400" b="0" dirty="0" smtClean="0">
              <a:solidFill>
                <a:schemeClr val="tx1"/>
              </a:solidFill>
              <a:latin typeface="Comic Sans MS" pitchFamily="66" charset="0"/>
            </a:rPr>
            <a:t> </a:t>
          </a:r>
          <a:r>
            <a:rPr lang="en-US" sz="1400" b="0" dirty="0" err="1" smtClean="0">
              <a:solidFill>
                <a:schemeClr val="tx1"/>
              </a:solidFill>
              <a:latin typeface="Comic Sans MS" pitchFamily="66" charset="0"/>
            </a:rPr>
            <a:t>Makkah</a:t>
          </a:r>
          <a:r>
            <a:rPr lang="en-US" sz="1400" b="0" dirty="0" smtClean="0">
              <a:solidFill>
                <a:schemeClr val="tx1"/>
              </a:solidFill>
              <a:latin typeface="Comic Sans MS" pitchFamily="66" charset="0"/>
            </a:rPr>
            <a:t> </a:t>
          </a:r>
          <a:r>
            <a:rPr lang="en-US" sz="1400" b="0" dirty="0" err="1" smtClean="0">
              <a:solidFill>
                <a:schemeClr val="tx1"/>
              </a:solidFill>
              <a:latin typeface="Comic Sans MS" pitchFamily="66" charset="0"/>
            </a:rPr>
            <a:t>dan</a:t>
          </a:r>
          <a:r>
            <a:rPr lang="en-US" sz="1400" b="0" dirty="0" smtClean="0">
              <a:solidFill>
                <a:schemeClr val="tx1"/>
              </a:solidFill>
              <a:latin typeface="Comic Sans MS" pitchFamily="66" charset="0"/>
            </a:rPr>
            <a:t> di </a:t>
          </a:r>
          <a:r>
            <a:rPr lang="id-ID" sz="1400" b="0" dirty="0" smtClean="0">
              <a:solidFill>
                <a:schemeClr val="tx1"/>
              </a:solidFill>
              <a:latin typeface="Comic Sans MS" pitchFamily="66" charset="0"/>
            </a:rPr>
            <a:t>A</a:t>
          </a:r>
          <a:r>
            <a:rPr lang="en-US" sz="1400" b="0" dirty="0" err="1" smtClean="0">
              <a:solidFill>
                <a:schemeClr val="tx1"/>
              </a:solidFill>
              <a:latin typeface="Comic Sans MS" pitchFamily="66" charset="0"/>
            </a:rPr>
            <a:t>rmina</a:t>
          </a:r>
          <a:r>
            <a:rPr lang="en-US" sz="1400" b="0" dirty="0" smtClean="0">
              <a:solidFill>
                <a:schemeClr val="tx1"/>
              </a:solidFill>
              <a:latin typeface="Comic Sans MS" pitchFamily="66" charset="0"/>
            </a:rPr>
            <a:t> 16 kali</a:t>
          </a:r>
          <a:endParaRPr lang="id-ID" sz="1400" b="0" dirty="0" smtClean="0">
            <a:solidFill>
              <a:schemeClr val="tx1"/>
            </a:solidFill>
            <a:latin typeface="Comic Sans MS" pitchFamily="66" charset="0"/>
          </a:endParaRPr>
        </a:p>
        <a:p>
          <a:pPr marL="360363" indent="-193675" algn="l"/>
          <a:r>
            <a:rPr lang="en-US" sz="1400" b="0" dirty="0" smtClean="0">
              <a:solidFill>
                <a:schemeClr val="tx1"/>
              </a:solidFill>
              <a:latin typeface="Comic Sans MS" pitchFamily="66" charset="0"/>
            </a:rPr>
            <a:t>4. </a:t>
          </a:r>
          <a:r>
            <a:rPr lang="id-ID" sz="1400" b="0" dirty="0" smtClean="0">
              <a:solidFill>
                <a:schemeClr val="tx1"/>
              </a:solidFill>
              <a:latin typeface="Comic Sans MS" pitchFamily="66" charset="0"/>
            </a:rPr>
            <a:t>Hotel Transito di Jeddah</a:t>
          </a:r>
          <a:r>
            <a:rPr lang="en-US" sz="1400" b="0" dirty="0" smtClean="0">
              <a:solidFill>
                <a:schemeClr val="tx1"/>
              </a:solidFill>
              <a:latin typeface="Comic Sans MS" pitchFamily="66" charset="0"/>
            </a:rPr>
            <a:t> </a:t>
          </a:r>
          <a:r>
            <a:rPr lang="en-US" sz="1400" b="0" dirty="0" err="1" smtClean="0">
              <a:solidFill>
                <a:schemeClr val="tx1"/>
              </a:solidFill>
              <a:latin typeface="Comic Sans MS" pitchFamily="66" charset="0"/>
            </a:rPr>
            <a:t>termasuk</a:t>
          </a:r>
          <a:r>
            <a:rPr lang="en-US" sz="1400" b="0" dirty="0" smtClean="0">
              <a:solidFill>
                <a:schemeClr val="tx1"/>
              </a:solidFill>
              <a:latin typeface="Comic Sans MS" pitchFamily="66" charset="0"/>
            </a:rPr>
            <a:t> </a:t>
          </a:r>
          <a:r>
            <a:rPr lang="id-ID" sz="1400" b="0" dirty="0" smtClean="0">
              <a:solidFill>
                <a:schemeClr val="tx1"/>
              </a:solidFill>
              <a:latin typeface="Comic Sans MS" pitchFamily="66" charset="0"/>
            </a:rPr>
            <a:t>konsumsi </a:t>
          </a:r>
          <a:r>
            <a:rPr lang="en-US" sz="1400" b="0" dirty="0" smtClean="0">
              <a:solidFill>
                <a:schemeClr val="tx1"/>
              </a:solidFill>
              <a:latin typeface="Comic Sans MS" pitchFamily="66" charset="0"/>
            </a:rPr>
            <a:t>3 kali </a:t>
          </a:r>
          <a:r>
            <a:rPr lang="id-ID" sz="1400" b="0" dirty="0" smtClean="0">
              <a:solidFill>
                <a:schemeClr val="tx1"/>
              </a:solidFill>
              <a:latin typeface="Comic Sans MS" pitchFamily="66" charset="0"/>
            </a:rPr>
            <a:t>     + City Tour</a:t>
          </a:r>
        </a:p>
        <a:p>
          <a:pPr marL="166688" indent="0" algn="l"/>
          <a:r>
            <a:rPr lang="en-US" sz="1400" b="0" dirty="0" smtClean="0">
              <a:solidFill>
                <a:schemeClr val="tx1"/>
              </a:solidFill>
              <a:latin typeface="Comic Sans MS" pitchFamily="66" charset="0"/>
            </a:rPr>
            <a:t>5. </a:t>
          </a:r>
          <a:r>
            <a:rPr lang="id-ID" sz="1400" b="0" dirty="0" smtClean="0">
              <a:solidFill>
                <a:schemeClr val="tx1"/>
              </a:solidFill>
              <a:latin typeface="Comic Sans MS" pitchFamily="66" charset="0"/>
            </a:rPr>
            <a:t>Transportasi Shalawat </a:t>
          </a:r>
        </a:p>
        <a:p>
          <a:pPr marL="166688" indent="0" algn="l"/>
          <a:r>
            <a:rPr lang="id-ID" sz="1400" b="0" dirty="0" smtClean="0">
              <a:solidFill>
                <a:schemeClr val="tx1"/>
              </a:solidFill>
              <a:latin typeface="Comic Sans MS" pitchFamily="66" charset="0"/>
            </a:rPr>
            <a:t>6. Konsumsi 1 kali makan di Bandara Jeddahketika datang dan pulang</a:t>
          </a:r>
        </a:p>
        <a:p>
          <a:pPr marL="166688" indent="0" algn="l"/>
          <a:r>
            <a:rPr lang="en-US" sz="1400" b="0" dirty="0" smtClean="0">
              <a:solidFill>
                <a:schemeClr val="tx1"/>
              </a:solidFill>
              <a:latin typeface="Comic Sans MS" pitchFamily="66" charset="0"/>
            </a:rPr>
            <a:t>7.</a:t>
          </a:r>
          <a:r>
            <a:rPr lang="id-ID" sz="1400" b="0" dirty="0" smtClean="0">
              <a:solidFill>
                <a:schemeClr val="tx1"/>
              </a:solidFill>
              <a:latin typeface="Comic Sans MS" pitchFamily="66" charset="0"/>
            </a:rPr>
            <a:t> Badal Haji</a:t>
          </a:r>
        </a:p>
        <a:p>
          <a:pPr marL="166688" indent="0" algn="l"/>
          <a:r>
            <a:rPr lang="id-ID" sz="1400" b="0" dirty="0" smtClean="0">
              <a:solidFill>
                <a:schemeClr val="tx1"/>
              </a:solidFill>
              <a:latin typeface="Comic Sans MS" pitchFamily="66" charset="0"/>
            </a:rPr>
            <a:t>8. Akomodasi dan Konsumsi di Asrama Haji Embarkasi</a:t>
          </a:r>
          <a:r>
            <a:rPr lang="en-US" sz="1400" b="0" dirty="0" smtClean="0">
              <a:solidFill>
                <a:schemeClr val="tx1"/>
              </a:solidFill>
              <a:latin typeface="Comic Sans MS" pitchFamily="66" charset="0"/>
            </a:rPr>
            <a:t> </a:t>
          </a:r>
          <a:endParaRPr lang="id-ID" sz="1400" b="0" dirty="0" smtClean="0">
            <a:solidFill>
              <a:schemeClr val="tx1"/>
            </a:solidFill>
            <a:latin typeface="Comic Sans MS" pitchFamily="66" charset="0"/>
          </a:endParaRPr>
        </a:p>
        <a:p>
          <a:pPr marL="360363" indent="-193675" algn="l">
            <a:tabLst>
              <a:tab pos="398463" algn="l"/>
            </a:tabLst>
          </a:pPr>
          <a:r>
            <a:rPr lang="en-US" sz="1400" b="0" dirty="0" smtClean="0">
              <a:solidFill>
                <a:schemeClr val="tx1"/>
              </a:solidFill>
              <a:latin typeface="Comic Sans MS" pitchFamily="66" charset="0"/>
            </a:rPr>
            <a:t>8. </a:t>
          </a:r>
          <a:r>
            <a:rPr lang="id-ID" sz="1400" b="0" dirty="0" smtClean="0">
              <a:solidFill>
                <a:schemeClr val="tx1"/>
              </a:solidFill>
              <a:latin typeface="Comic Sans MS" pitchFamily="66" charset="0"/>
            </a:rPr>
            <a:t>Bimbingan </a:t>
          </a:r>
          <a:r>
            <a:rPr lang="en-US" sz="1400" b="0" dirty="0" smtClean="0">
              <a:solidFill>
                <a:schemeClr val="tx1"/>
              </a:solidFill>
              <a:latin typeface="Comic Sans MS" pitchFamily="66" charset="0"/>
            </a:rPr>
            <a:t>M</a:t>
          </a:r>
          <a:r>
            <a:rPr lang="id-ID" sz="1400" b="0" dirty="0" smtClean="0">
              <a:solidFill>
                <a:schemeClr val="tx1"/>
              </a:solidFill>
              <a:latin typeface="Comic Sans MS" pitchFamily="66" charset="0"/>
            </a:rPr>
            <a:t>anasik di Kankemenag Kab/Kota </a:t>
          </a:r>
          <a:r>
            <a:rPr lang="en-US" sz="1400" b="0" dirty="0" smtClean="0">
              <a:solidFill>
                <a:schemeClr val="tx1"/>
              </a:solidFill>
              <a:latin typeface="Comic Sans MS" pitchFamily="66" charset="0"/>
            </a:rPr>
            <a:t>2</a:t>
          </a:r>
          <a:r>
            <a:rPr lang="id-ID" sz="1400" b="0" dirty="0" smtClean="0">
              <a:solidFill>
                <a:schemeClr val="tx1"/>
              </a:solidFill>
              <a:latin typeface="Comic Sans MS" pitchFamily="66" charset="0"/>
            </a:rPr>
            <a:t> kali dan </a:t>
          </a:r>
          <a:r>
            <a:rPr lang="en-US" sz="1400" b="0" dirty="0" smtClean="0">
              <a:solidFill>
                <a:schemeClr val="tx1"/>
              </a:solidFill>
              <a:latin typeface="Comic Sans MS" pitchFamily="66" charset="0"/>
            </a:rPr>
            <a:t>4 </a:t>
          </a:r>
          <a:r>
            <a:rPr lang="id-ID" sz="1400" b="0" dirty="0" smtClean="0">
              <a:solidFill>
                <a:schemeClr val="tx1"/>
              </a:solidFill>
              <a:latin typeface="Comic Sans MS" pitchFamily="66" charset="0"/>
            </a:rPr>
            <a:t>kali di</a:t>
          </a:r>
          <a:r>
            <a:rPr lang="en-US" sz="1400" b="0" dirty="0" smtClean="0">
              <a:solidFill>
                <a:schemeClr val="tx1"/>
              </a:solidFill>
              <a:latin typeface="Comic Sans MS" pitchFamily="66" charset="0"/>
            </a:rPr>
            <a:t> </a:t>
          </a:r>
          <a:r>
            <a:rPr lang="id-ID" sz="1400" b="0" dirty="0" smtClean="0">
              <a:solidFill>
                <a:schemeClr val="tx1"/>
              </a:solidFill>
              <a:latin typeface="Comic Sans MS" pitchFamily="66" charset="0"/>
            </a:rPr>
            <a:t>KUA</a:t>
          </a:r>
          <a:endParaRPr lang="en-US" sz="1400" b="0" dirty="0" smtClean="0">
            <a:solidFill>
              <a:schemeClr val="tx1"/>
            </a:solidFill>
            <a:latin typeface="Comic Sans MS" pitchFamily="66" charset="0"/>
          </a:endParaRPr>
        </a:p>
        <a:p>
          <a:pPr marL="166688" indent="0" algn="l"/>
          <a:r>
            <a:rPr lang="en-US" sz="1400" b="0" dirty="0" smtClean="0">
              <a:solidFill>
                <a:schemeClr val="tx1"/>
              </a:solidFill>
              <a:latin typeface="Comic Sans MS" pitchFamily="66" charset="0"/>
            </a:rPr>
            <a:t>9. </a:t>
          </a:r>
          <a:r>
            <a:rPr lang="id-ID" sz="1400" b="0" dirty="0" smtClean="0">
              <a:solidFill>
                <a:schemeClr val="tx1"/>
              </a:solidFill>
              <a:latin typeface="Comic Sans MS" pitchFamily="66" charset="0"/>
            </a:rPr>
            <a:t>Biaya </a:t>
          </a:r>
          <a:r>
            <a:rPr lang="en-US" sz="1400" b="0" dirty="0" smtClean="0">
              <a:solidFill>
                <a:schemeClr val="tx1"/>
              </a:solidFill>
              <a:latin typeface="Comic Sans MS" pitchFamily="66" charset="0"/>
            </a:rPr>
            <a:t>P</a:t>
          </a:r>
          <a:r>
            <a:rPr lang="id-ID" sz="1400" b="0" dirty="0" smtClean="0">
              <a:solidFill>
                <a:schemeClr val="tx1"/>
              </a:solidFill>
              <a:latin typeface="Comic Sans MS" pitchFamily="66" charset="0"/>
            </a:rPr>
            <a:t>embuatan </a:t>
          </a:r>
          <a:r>
            <a:rPr lang="en-US" sz="1400" b="0" dirty="0" smtClean="0">
              <a:solidFill>
                <a:schemeClr val="tx1"/>
              </a:solidFill>
              <a:latin typeface="Comic Sans MS" pitchFamily="66" charset="0"/>
            </a:rPr>
            <a:t>P</a:t>
          </a:r>
          <a:r>
            <a:rPr lang="id-ID" sz="1400" b="0" dirty="0" smtClean="0">
              <a:solidFill>
                <a:schemeClr val="tx1"/>
              </a:solidFill>
              <a:latin typeface="Comic Sans MS" pitchFamily="66" charset="0"/>
            </a:rPr>
            <a:t>aspor </a:t>
          </a:r>
          <a:r>
            <a:rPr lang="en-US" sz="1400" b="0" dirty="0" smtClean="0">
              <a:solidFill>
                <a:schemeClr val="tx1"/>
              </a:solidFill>
              <a:latin typeface="Comic Sans MS" pitchFamily="66" charset="0"/>
            </a:rPr>
            <a:t>Haji</a:t>
          </a:r>
          <a:r>
            <a:rPr lang="id-ID" sz="1400" b="0" dirty="0" smtClean="0">
              <a:solidFill>
                <a:schemeClr val="tx1"/>
              </a:solidFill>
              <a:latin typeface="Comic Sans MS" pitchFamily="66" charset="0"/>
            </a:rPr>
            <a:t> dan Visa</a:t>
          </a:r>
          <a:endParaRPr lang="en-US" sz="1400" b="0" dirty="0" smtClean="0">
            <a:solidFill>
              <a:schemeClr val="tx1"/>
            </a:solidFill>
            <a:latin typeface="Comic Sans MS" pitchFamily="66" charset="0"/>
          </a:endParaRPr>
        </a:p>
        <a:p>
          <a:pPr marL="166688" indent="0" algn="l"/>
          <a:r>
            <a:rPr lang="en-US" sz="1400" b="0" dirty="0" smtClean="0">
              <a:solidFill>
                <a:schemeClr val="tx1"/>
              </a:solidFill>
              <a:latin typeface="Comic Sans MS" pitchFamily="66" charset="0"/>
            </a:rPr>
            <a:t>10. </a:t>
          </a:r>
          <a:r>
            <a:rPr lang="en-US" sz="1400" b="0" dirty="0" err="1" smtClean="0">
              <a:solidFill>
                <a:schemeClr val="tx1"/>
              </a:solidFill>
              <a:latin typeface="Comic Sans MS" pitchFamily="66" charset="0"/>
            </a:rPr>
            <a:t>Asuransi</a:t>
          </a:r>
          <a:r>
            <a:rPr lang="en-US" sz="1400" b="0" dirty="0" smtClean="0">
              <a:solidFill>
                <a:schemeClr val="tx1"/>
              </a:solidFill>
              <a:latin typeface="Comic Sans MS" pitchFamily="66" charset="0"/>
            </a:rPr>
            <a:t> Jemaah</a:t>
          </a:r>
          <a:endParaRPr lang="id-ID" sz="1400" b="0" dirty="0" smtClean="0">
            <a:solidFill>
              <a:schemeClr val="tx1"/>
            </a:solidFill>
            <a:latin typeface="Comic Sans MS" pitchFamily="66" charset="0"/>
          </a:endParaRPr>
        </a:p>
        <a:p>
          <a:pPr marL="166688" indent="0" algn="l"/>
          <a:r>
            <a:rPr lang="id-ID" sz="1400" b="0" dirty="0" smtClean="0">
              <a:solidFill>
                <a:schemeClr val="tx1"/>
              </a:solidFill>
              <a:latin typeface="Comic Sans MS" pitchFamily="66" charset="0"/>
            </a:rPr>
            <a:t>11. Buku Manasik Haji dll</a:t>
          </a:r>
          <a:endParaRPr lang="en-US" sz="1400" b="0" dirty="0" smtClean="0">
            <a:solidFill>
              <a:schemeClr val="tx1"/>
            </a:solidFill>
            <a:latin typeface="Comic Sans MS" pitchFamily="66" charset="0"/>
          </a:endParaRPr>
        </a:p>
      </dgm:t>
    </dgm:pt>
    <dgm:pt modelId="{BF596DD5-15F5-4926-BE23-1898E15A5592}" type="parTrans" cxnId="{A5B21725-368C-40A0-BD4D-B511803FE9B6}">
      <dgm:prSet/>
      <dgm:spPr/>
      <dgm:t>
        <a:bodyPr/>
        <a:lstStyle/>
        <a:p>
          <a:endParaRPr lang="en-US"/>
        </a:p>
      </dgm:t>
    </dgm:pt>
    <dgm:pt modelId="{5FB41620-088F-49BF-81D4-96162DCD6734}" type="sibTrans" cxnId="{A5B21725-368C-40A0-BD4D-B511803FE9B6}">
      <dgm:prSet/>
      <dgm:spPr/>
      <dgm:t>
        <a:bodyPr/>
        <a:lstStyle/>
        <a:p>
          <a:endParaRPr lang="en-US"/>
        </a:p>
      </dgm:t>
    </dgm:pt>
    <dgm:pt modelId="{B433896B-111E-44A3-81DA-42E9716DDF55}" type="pres">
      <dgm:prSet presAssocID="{A3EB2292-D058-462C-B120-D13FE89D3F13}" presName="diagram" presStyleCnt="0">
        <dgm:presLayoutVars>
          <dgm:chPref val="1"/>
          <dgm:dir/>
          <dgm:animOne val="branch"/>
          <dgm:animLvl val="lvl"/>
          <dgm:resizeHandles val="exact"/>
        </dgm:presLayoutVars>
      </dgm:prSet>
      <dgm:spPr/>
      <dgm:t>
        <a:bodyPr/>
        <a:lstStyle/>
        <a:p>
          <a:endParaRPr lang="en-US"/>
        </a:p>
      </dgm:t>
    </dgm:pt>
    <dgm:pt modelId="{20B01EB6-1EC5-4E5C-AD5C-848BE945CE6F}" type="pres">
      <dgm:prSet presAssocID="{C6910BF2-306B-4744-B1B9-49AC0F82778F}" presName="root1" presStyleCnt="0"/>
      <dgm:spPr/>
    </dgm:pt>
    <dgm:pt modelId="{3A2918A6-04A4-4257-AF36-93648A3FA913}" type="pres">
      <dgm:prSet presAssocID="{C6910BF2-306B-4744-B1B9-49AC0F82778F}" presName="LevelOneTextNode" presStyleLbl="node0" presStyleIdx="0" presStyleCnt="1" custScaleX="297338" custScaleY="450752">
        <dgm:presLayoutVars>
          <dgm:chPref val="3"/>
        </dgm:presLayoutVars>
      </dgm:prSet>
      <dgm:spPr/>
      <dgm:t>
        <a:bodyPr/>
        <a:lstStyle/>
        <a:p>
          <a:endParaRPr lang="en-US"/>
        </a:p>
      </dgm:t>
    </dgm:pt>
    <dgm:pt modelId="{20308621-F2F4-47F2-965A-FAF4A9D09C6B}" type="pres">
      <dgm:prSet presAssocID="{C6910BF2-306B-4744-B1B9-49AC0F82778F}" presName="level2hierChild" presStyleCnt="0"/>
      <dgm:spPr/>
    </dgm:pt>
    <dgm:pt modelId="{67AC60B6-31B7-463F-8302-9A58A022FF94}" type="pres">
      <dgm:prSet presAssocID="{89AC0C50-C4C0-45D0-B149-FAFBD752FFB2}" presName="conn2-1" presStyleLbl="parChTrans1D2" presStyleIdx="0" presStyleCnt="2"/>
      <dgm:spPr/>
      <dgm:t>
        <a:bodyPr/>
        <a:lstStyle/>
        <a:p>
          <a:endParaRPr lang="en-US"/>
        </a:p>
      </dgm:t>
    </dgm:pt>
    <dgm:pt modelId="{FB92EA1F-88C4-478A-848F-9B1875A19D9C}" type="pres">
      <dgm:prSet presAssocID="{89AC0C50-C4C0-45D0-B149-FAFBD752FFB2}" presName="connTx" presStyleLbl="parChTrans1D2" presStyleIdx="0" presStyleCnt="2"/>
      <dgm:spPr/>
      <dgm:t>
        <a:bodyPr/>
        <a:lstStyle/>
        <a:p>
          <a:endParaRPr lang="en-US"/>
        </a:p>
      </dgm:t>
    </dgm:pt>
    <dgm:pt modelId="{1A343906-0013-44B2-83D7-C2313E255C95}" type="pres">
      <dgm:prSet presAssocID="{35C50582-47CA-4309-B7FC-D09AB0C473DA}" presName="root2" presStyleCnt="0"/>
      <dgm:spPr/>
    </dgm:pt>
    <dgm:pt modelId="{6FE14298-3235-4C56-AB56-0B6DC2432122}" type="pres">
      <dgm:prSet presAssocID="{35C50582-47CA-4309-B7FC-D09AB0C473DA}" presName="LevelTwoTextNode" presStyleLbl="node2" presStyleIdx="0" presStyleCnt="2" custScaleX="338854" custScaleY="363857">
        <dgm:presLayoutVars>
          <dgm:chPref val="3"/>
        </dgm:presLayoutVars>
      </dgm:prSet>
      <dgm:spPr/>
      <dgm:t>
        <a:bodyPr/>
        <a:lstStyle/>
        <a:p>
          <a:endParaRPr lang="en-US"/>
        </a:p>
      </dgm:t>
    </dgm:pt>
    <dgm:pt modelId="{57889DA8-1D55-4EF5-AED8-2A4BE418EC8F}" type="pres">
      <dgm:prSet presAssocID="{35C50582-47CA-4309-B7FC-D09AB0C473DA}" presName="level3hierChild" presStyleCnt="0"/>
      <dgm:spPr/>
    </dgm:pt>
    <dgm:pt modelId="{12EABD20-31EB-4274-B15E-DE0A240C031E}" type="pres">
      <dgm:prSet presAssocID="{25D78713-C898-4F56-885A-A2FEED5310B7}" presName="conn2-1" presStyleLbl="parChTrans1D3" presStyleIdx="0" presStyleCnt="2"/>
      <dgm:spPr/>
      <dgm:t>
        <a:bodyPr/>
        <a:lstStyle/>
        <a:p>
          <a:endParaRPr lang="en-US"/>
        </a:p>
      </dgm:t>
    </dgm:pt>
    <dgm:pt modelId="{F6DFD204-ECE3-42AB-A495-3FA9BBCE17D5}" type="pres">
      <dgm:prSet presAssocID="{25D78713-C898-4F56-885A-A2FEED5310B7}" presName="connTx" presStyleLbl="parChTrans1D3" presStyleIdx="0" presStyleCnt="2"/>
      <dgm:spPr/>
      <dgm:t>
        <a:bodyPr/>
        <a:lstStyle/>
        <a:p>
          <a:endParaRPr lang="en-US"/>
        </a:p>
      </dgm:t>
    </dgm:pt>
    <dgm:pt modelId="{5DFDCE4E-E283-42DE-83B6-5C08E5733CB7}" type="pres">
      <dgm:prSet presAssocID="{38B791E5-ED0E-4E78-8AF0-9A140EC171E4}" presName="root2" presStyleCnt="0"/>
      <dgm:spPr/>
    </dgm:pt>
    <dgm:pt modelId="{EB7FF297-62A0-46EA-87BB-AABBF46E876C}" type="pres">
      <dgm:prSet presAssocID="{38B791E5-ED0E-4E78-8AF0-9A140EC171E4}" presName="LevelTwoTextNode" presStyleLbl="node3" presStyleIdx="0" presStyleCnt="2" custScaleX="1129587" custScaleY="327388" custLinFactNeighborX="6920" custLinFactNeighborY="-59235">
        <dgm:presLayoutVars>
          <dgm:chPref val="3"/>
        </dgm:presLayoutVars>
      </dgm:prSet>
      <dgm:spPr/>
      <dgm:t>
        <a:bodyPr/>
        <a:lstStyle/>
        <a:p>
          <a:endParaRPr lang="en-US"/>
        </a:p>
      </dgm:t>
    </dgm:pt>
    <dgm:pt modelId="{79FAE053-4DBF-4BD3-9A58-F8D58E41DEF4}" type="pres">
      <dgm:prSet presAssocID="{38B791E5-ED0E-4E78-8AF0-9A140EC171E4}" presName="level3hierChild" presStyleCnt="0"/>
      <dgm:spPr/>
    </dgm:pt>
    <dgm:pt modelId="{E8261D7D-3253-498B-A2C0-C0C3D55A80C2}" type="pres">
      <dgm:prSet presAssocID="{B63B6C17-CF35-4DE1-AD7B-1B33B6B7567E}" presName="conn2-1" presStyleLbl="parChTrans1D2" presStyleIdx="1" presStyleCnt="2"/>
      <dgm:spPr/>
      <dgm:t>
        <a:bodyPr/>
        <a:lstStyle/>
        <a:p>
          <a:endParaRPr lang="en-US"/>
        </a:p>
      </dgm:t>
    </dgm:pt>
    <dgm:pt modelId="{2DB45C15-E14A-4385-BED1-2CEEB27255C6}" type="pres">
      <dgm:prSet presAssocID="{B63B6C17-CF35-4DE1-AD7B-1B33B6B7567E}" presName="connTx" presStyleLbl="parChTrans1D2" presStyleIdx="1" presStyleCnt="2"/>
      <dgm:spPr/>
      <dgm:t>
        <a:bodyPr/>
        <a:lstStyle/>
        <a:p>
          <a:endParaRPr lang="en-US"/>
        </a:p>
      </dgm:t>
    </dgm:pt>
    <dgm:pt modelId="{30E60390-1258-4ABE-960F-AB6FB230AAE2}" type="pres">
      <dgm:prSet presAssocID="{B11F2E4E-DC88-458C-B8C8-2B0E17F0F465}" presName="root2" presStyleCnt="0"/>
      <dgm:spPr/>
    </dgm:pt>
    <dgm:pt modelId="{14F37C81-C6AF-4BE9-8486-BE52BA631223}" type="pres">
      <dgm:prSet presAssocID="{B11F2E4E-DC88-458C-B8C8-2B0E17F0F465}" presName="LevelTwoTextNode" presStyleLbl="node2" presStyleIdx="1" presStyleCnt="2" custScaleX="391551" custScaleY="648781" custLinFactNeighborY="5552">
        <dgm:presLayoutVars>
          <dgm:chPref val="3"/>
        </dgm:presLayoutVars>
      </dgm:prSet>
      <dgm:spPr/>
      <dgm:t>
        <a:bodyPr/>
        <a:lstStyle/>
        <a:p>
          <a:endParaRPr lang="en-US"/>
        </a:p>
      </dgm:t>
    </dgm:pt>
    <dgm:pt modelId="{9A48E7A8-0504-411A-8EE6-387866F8D26C}" type="pres">
      <dgm:prSet presAssocID="{B11F2E4E-DC88-458C-B8C8-2B0E17F0F465}" presName="level3hierChild" presStyleCnt="0"/>
      <dgm:spPr/>
    </dgm:pt>
    <dgm:pt modelId="{E4CF4E74-764D-45D7-8A1B-40EA706EF4EB}" type="pres">
      <dgm:prSet presAssocID="{BF596DD5-15F5-4926-BE23-1898E15A5592}" presName="conn2-1" presStyleLbl="parChTrans1D3" presStyleIdx="1" presStyleCnt="2"/>
      <dgm:spPr/>
      <dgm:t>
        <a:bodyPr/>
        <a:lstStyle/>
        <a:p>
          <a:endParaRPr lang="en-US"/>
        </a:p>
      </dgm:t>
    </dgm:pt>
    <dgm:pt modelId="{4FFDF9B1-0D6B-4F5B-9729-64F42EA752BC}" type="pres">
      <dgm:prSet presAssocID="{BF596DD5-15F5-4926-BE23-1898E15A5592}" presName="connTx" presStyleLbl="parChTrans1D3" presStyleIdx="1" presStyleCnt="2"/>
      <dgm:spPr/>
      <dgm:t>
        <a:bodyPr/>
        <a:lstStyle/>
        <a:p>
          <a:endParaRPr lang="en-US"/>
        </a:p>
      </dgm:t>
    </dgm:pt>
    <dgm:pt modelId="{41BDD3EE-0786-43AB-BBCE-B26EEEE130C1}" type="pres">
      <dgm:prSet presAssocID="{CA18A803-FDFA-41D1-9404-599681FDE2A3}" presName="root2" presStyleCnt="0"/>
      <dgm:spPr/>
    </dgm:pt>
    <dgm:pt modelId="{B228B75E-7728-4D44-A898-56C37F75D47A}" type="pres">
      <dgm:prSet presAssocID="{CA18A803-FDFA-41D1-9404-599681FDE2A3}" presName="LevelTwoTextNode" presStyleLbl="node3" presStyleIdx="1" presStyleCnt="2" custScaleX="1284529" custScaleY="1591848" custLinFactNeighborX="-1782" custLinFactNeighborY="70809">
        <dgm:presLayoutVars>
          <dgm:chPref val="3"/>
        </dgm:presLayoutVars>
      </dgm:prSet>
      <dgm:spPr/>
      <dgm:t>
        <a:bodyPr/>
        <a:lstStyle/>
        <a:p>
          <a:endParaRPr lang="en-US"/>
        </a:p>
      </dgm:t>
    </dgm:pt>
    <dgm:pt modelId="{C20ED80D-1A53-4BC5-8E65-5DEEE79848B8}" type="pres">
      <dgm:prSet presAssocID="{CA18A803-FDFA-41D1-9404-599681FDE2A3}" presName="level3hierChild" presStyleCnt="0"/>
      <dgm:spPr/>
    </dgm:pt>
  </dgm:ptLst>
  <dgm:cxnLst>
    <dgm:cxn modelId="{634D4452-056C-4F59-89B2-64B9B0F28C42}" srcId="{C6910BF2-306B-4744-B1B9-49AC0F82778F}" destId="{35C50582-47CA-4309-B7FC-D09AB0C473DA}" srcOrd="0" destOrd="0" parTransId="{89AC0C50-C4C0-45D0-B149-FAFBD752FFB2}" sibTransId="{A9F3F84F-F655-40C6-8310-8583B0830D21}"/>
    <dgm:cxn modelId="{B8497F5B-D80B-4C66-AA00-5E03D1414D30}" type="presOf" srcId="{CA18A803-FDFA-41D1-9404-599681FDE2A3}" destId="{B228B75E-7728-4D44-A898-56C37F75D47A}" srcOrd="0" destOrd="0" presId="urn:microsoft.com/office/officeart/2005/8/layout/hierarchy2"/>
    <dgm:cxn modelId="{A5B21725-368C-40A0-BD4D-B511803FE9B6}" srcId="{B11F2E4E-DC88-458C-B8C8-2B0E17F0F465}" destId="{CA18A803-FDFA-41D1-9404-599681FDE2A3}" srcOrd="0" destOrd="0" parTransId="{BF596DD5-15F5-4926-BE23-1898E15A5592}" sibTransId="{5FB41620-088F-49BF-81D4-96162DCD6734}"/>
    <dgm:cxn modelId="{E89953AE-40A0-43FA-965F-FC91694F3CAF}" type="presOf" srcId="{38B791E5-ED0E-4E78-8AF0-9A140EC171E4}" destId="{EB7FF297-62A0-46EA-87BB-AABBF46E876C}" srcOrd="0" destOrd="0" presId="urn:microsoft.com/office/officeart/2005/8/layout/hierarchy2"/>
    <dgm:cxn modelId="{9AAFB95F-14EE-4E55-91DA-831BEDAC378B}" type="presOf" srcId="{35C50582-47CA-4309-B7FC-D09AB0C473DA}" destId="{6FE14298-3235-4C56-AB56-0B6DC2432122}" srcOrd="0" destOrd="0" presId="urn:microsoft.com/office/officeart/2005/8/layout/hierarchy2"/>
    <dgm:cxn modelId="{FF225748-707A-4BEE-BF04-D641422F9A04}" type="presOf" srcId="{BF596DD5-15F5-4926-BE23-1898E15A5592}" destId="{4FFDF9B1-0D6B-4F5B-9729-64F42EA752BC}" srcOrd="1" destOrd="0" presId="urn:microsoft.com/office/officeart/2005/8/layout/hierarchy2"/>
    <dgm:cxn modelId="{1A5C1266-37CC-4B60-BD3A-25FFDEC6394E}" type="presOf" srcId="{25D78713-C898-4F56-885A-A2FEED5310B7}" destId="{F6DFD204-ECE3-42AB-A495-3FA9BBCE17D5}" srcOrd="1" destOrd="0" presId="urn:microsoft.com/office/officeart/2005/8/layout/hierarchy2"/>
    <dgm:cxn modelId="{CB6B26D1-0F30-40E3-8FDD-AF0FDB962A74}" type="presOf" srcId="{89AC0C50-C4C0-45D0-B149-FAFBD752FFB2}" destId="{FB92EA1F-88C4-478A-848F-9B1875A19D9C}" srcOrd="1" destOrd="0" presId="urn:microsoft.com/office/officeart/2005/8/layout/hierarchy2"/>
    <dgm:cxn modelId="{DF97D416-749A-4D7E-A025-074D175A8764}" type="presOf" srcId="{B63B6C17-CF35-4DE1-AD7B-1B33B6B7567E}" destId="{2DB45C15-E14A-4385-BED1-2CEEB27255C6}" srcOrd="1" destOrd="0" presId="urn:microsoft.com/office/officeart/2005/8/layout/hierarchy2"/>
    <dgm:cxn modelId="{C4DEE8FA-AB02-4007-9569-5132A4D7B62A}" type="presOf" srcId="{B11F2E4E-DC88-458C-B8C8-2B0E17F0F465}" destId="{14F37C81-C6AF-4BE9-8486-BE52BA631223}" srcOrd="0" destOrd="0" presId="urn:microsoft.com/office/officeart/2005/8/layout/hierarchy2"/>
    <dgm:cxn modelId="{31C6D8A2-8678-4F6F-B245-B2C5DE2DAE97}" type="presOf" srcId="{89AC0C50-C4C0-45D0-B149-FAFBD752FFB2}" destId="{67AC60B6-31B7-463F-8302-9A58A022FF94}" srcOrd="0" destOrd="0" presId="urn:microsoft.com/office/officeart/2005/8/layout/hierarchy2"/>
    <dgm:cxn modelId="{B015EE1F-AD0B-4672-A7BE-E630204411BF}" type="presOf" srcId="{C6910BF2-306B-4744-B1B9-49AC0F82778F}" destId="{3A2918A6-04A4-4257-AF36-93648A3FA913}" srcOrd="0" destOrd="0" presId="urn:microsoft.com/office/officeart/2005/8/layout/hierarchy2"/>
    <dgm:cxn modelId="{F667BE09-9EC6-4296-9706-D7D72D5451D0}" srcId="{C6910BF2-306B-4744-B1B9-49AC0F82778F}" destId="{B11F2E4E-DC88-458C-B8C8-2B0E17F0F465}" srcOrd="1" destOrd="0" parTransId="{B63B6C17-CF35-4DE1-AD7B-1B33B6B7567E}" sibTransId="{85418451-8480-4F60-B628-2EDBC963A9CC}"/>
    <dgm:cxn modelId="{157A8356-744C-4CCB-A320-AF5598315517}" type="presOf" srcId="{B63B6C17-CF35-4DE1-AD7B-1B33B6B7567E}" destId="{E8261D7D-3253-498B-A2C0-C0C3D55A80C2}" srcOrd="0" destOrd="0" presId="urn:microsoft.com/office/officeart/2005/8/layout/hierarchy2"/>
    <dgm:cxn modelId="{5A1493A6-2E90-4404-90EE-B80B0732AC7A}" srcId="{35C50582-47CA-4309-B7FC-D09AB0C473DA}" destId="{38B791E5-ED0E-4E78-8AF0-9A140EC171E4}" srcOrd="0" destOrd="0" parTransId="{25D78713-C898-4F56-885A-A2FEED5310B7}" sibTransId="{3DF02BB3-7949-4372-B09D-E2EF509AF98F}"/>
    <dgm:cxn modelId="{AF7B20EC-D8BA-4399-B2AA-79C8D78D3661}" type="presOf" srcId="{A3EB2292-D058-462C-B120-D13FE89D3F13}" destId="{B433896B-111E-44A3-81DA-42E9716DDF55}" srcOrd="0" destOrd="0" presId="urn:microsoft.com/office/officeart/2005/8/layout/hierarchy2"/>
    <dgm:cxn modelId="{C528FEBA-3192-47CA-9B9B-949F1195F5CA}" type="presOf" srcId="{25D78713-C898-4F56-885A-A2FEED5310B7}" destId="{12EABD20-31EB-4274-B15E-DE0A240C031E}" srcOrd="0" destOrd="0" presId="urn:microsoft.com/office/officeart/2005/8/layout/hierarchy2"/>
    <dgm:cxn modelId="{8930DCEB-A082-4588-A4DF-AC7671CF7A64}" srcId="{A3EB2292-D058-462C-B120-D13FE89D3F13}" destId="{C6910BF2-306B-4744-B1B9-49AC0F82778F}" srcOrd="0" destOrd="0" parTransId="{F421169A-9885-4E02-B506-C36FBBAACFDE}" sibTransId="{F3D4B2BC-2618-4F85-8712-292B55C474C5}"/>
    <dgm:cxn modelId="{E6D605F7-68A6-4749-A97D-015CB4F21371}" type="presOf" srcId="{BF596DD5-15F5-4926-BE23-1898E15A5592}" destId="{E4CF4E74-764D-45D7-8A1B-40EA706EF4EB}" srcOrd="0" destOrd="0" presId="urn:microsoft.com/office/officeart/2005/8/layout/hierarchy2"/>
    <dgm:cxn modelId="{7D542C63-F3A8-4F1A-B4E7-0B072B185F6D}" type="presParOf" srcId="{B433896B-111E-44A3-81DA-42E9716DDF55}" destId="{20B01EB6-1EC5-4E5C-AD5C-848BE945CE6F}" srcOrd="0" destOrd="0" presId="urn:microsoft.com/office/officeart/2005/8/layout/hierarchy2"/>
    <dgm:cxn modelId="{930E6E48-B1F2-4813-914A-31874BF7A4AD}" type="presParOf" srcId="{20B01EB6-1EC5-4E5C-AD5C-848BE945CE6F}" destId="{3A2918A6-04A4-4257-AF36-93648A3FA913}" srcOrd="0" destOrd="0" presId="urn:microsoft.com/office/officeart/2005/8/layout/hierarchy2"/>
    <dgm:cxn modelId="{93A3C6DE-7B81-4A96-A497-6110BD6D6D36}" type="presParOf" srcId="{20B01EB6-1EC5-4E5C-AD5C-848BE945CE6F}" destId="{20308621-F2F4-47F2-965A-FAF4A9D09C6B}" srcOrd="1" destOrd="0" presId="urn:microsoft.com/office/officeart/2005/8/layout/hierarchy2"/>
    <dgm:cxn modelId="{D44B497D-8A25-45E4-9DB9-0557A3D17CCF}" type="presParOf" srcId="{20308621-F2F4-47F2-965A-FAF4A9D09C6B}" destId="{67AC60B6-31B7-463F-8302-9A58A022FF94}" srcOrd="0" destOrd="0" presId="urn:microsoft.com/office/officeart/2005/8/layout/hierarchy2"/>
    <dgm:cxn modelId="{41765442-A244-4085-8004-FB016952B7BA}" type="presParOf" srcId="{67AC60B6-31B7-463F-8302-9A58A022FF94}" destId="{FB92EA1F-88C4-478A-848F-9B1875A19D9C}" srcOrd="0" destOrd="0" presId="urn:microsoft.com/office/officeart/2005/8/layout/hierarchy2"/>
    <dgm:cxn modelId="{264D3BE5-3C85-4900-933B-0F74BBE14134}" type="presParOf" srcId="{20308621-F2F4-47F2-965A-FAF4A9D09C6B}" destId="{1A343906-0013-44B2-83D7-C2313E255C95}" srcOrd="1" destOrd="0" presId="urn:microsoft.com/office/officeart/2005/8/layout/hierarchy2"/>
    <dgm:cxn modelId="{B0AC7206-ADCB-4198-B5DC-0AA4785C005A}" type="presParOf" srcId="{1A343906-0013-44B2-83D7-C2313E255C95}" destId="{6FE14298-3235-4C56-AB56-0B6DC2432122}" srcOrd="0" destOrd="0" presId="urn:microsoft.com/office/officeart/2005/8/layout/hierarchy2"/>
    <dgm:cxn modelId="{6AD5437F-F1EA-4675-B3CD-24E4F588D1CC}" type="presParOf" srcId="{1A343906-0013-44B2-83D7-C2313E255C95}" destId="{57889DA8-1D55-4EF5-AED8-2A4BE418EC8F}" srcOrd="1" destOrd="0" presId="urn:microsoft.com/office/officeart/2005/8/layout/hierarchy2"/>
    <dgm:cxn modelId="{AF17B22A-EEEC-4CF9-90DA-0C62208985D6}" type="presParOf" srcId="{57889DA8-1D55-4EF5-AED8-2A4BE418EC8F}" destId="{12EABD20-31EB-4274-B15E-DE0A240C031E}" srcOrd="0" destOrd="0" presId="urn:microsoft.com/office/officeart/2005/8/layout/hierarchy2"/>
    <dgm:cxn modelId="{18CB3796-A4E8-4D17-A1D6-CFFACF962536}" type="presParOf" srcId="{12EABD20-31EB-4274-B15E-DE0A240C031E}" destId="{F6DFD204-ECE3-42AB-A495-3FA9BBCE17D5}" srcOrd="0" destOrd="0" presId="urn:microsoft.com/office/officeart/2005/8/layout/hierarchy2"/>
    <dgm:cxn modelId="{FD4A938B-D636-42DD-9C4A-159A150D93AB}" type="presParOf" srcId="{57889DA8-1D55-4EF5-AED8-2A4BE418EC8F}" destId="{5DFDCE4E-E283-42DE-83B6-5C08E5733CB7}" srcOrd="1" destOrd="0" presId="urn:microsoft.com/office/officeart/2005/8/layout/hierarchy2"/>
    <dgm:cxn modelId="{A5F95D40-A8CB-422F-B909-13F3A0EFC7A4}" type="presParOf" srcId="{5DFDCE4E-E283-42DE-83B6-5C08E5733CB7}" destId="{EB7FF297-62A0-46EA-87BB-AABBF46E876C}" srcOrd="0" destOrd="0" presId="urn:microsoft.com/office/officeart/2005/8/layout/hierarchy2"/>
    <dgm:cxn modelId="{0699C56A-99FC-45FB-8D82-16F61DC6E1DF}" type="presParOf" srcId="{5DFDCE4E-E283-42DE-83B6-5C08E5733CB7}" destId="{79FAE053-4DBF-4BD3-9A58-F8D58E41DEF4}" srcOrd="1" destOrd="0" presId="urn:microsoft.com/office/officeart/2005/8/layout/hierarchy2"/>
    <dgm:cxn modelId="{483F952F-EC8B-4FC3-B02C-04B03383D584}" type="presParOf" srcId="{20308621-F2F4-47F2-965A-FAF4A9D09C6B}" destId="{E8261D7D-3253-498B-A2C0-C0C3D55A80C2}" srcOrd="2" destOrd="0" presId="urn:microsoft.com/office/officeart/2005/8/layout/hierarchy2"/>
    <dgm:cxn modelId="{5EC478B4-2698-4F55-9E89-2A07624EC22D}" type="presParOf" srcId="{E8261D7D-3253-498B-A2C0-C0C3D55A80C2}" destId="{2DB45C15-E14A-4385-BED1-2CEEB27255C6}" srcOrd="0" destOrd="0" presId="urn:microsoft.com/office/officeart/2005/8/layout/hierarchy2"/>
    <dgm:cxn modelId="{0CD7F93D-EE97-411B-927F-223C3606A00D}" type="presParOf" srcId="{20308621-F2F4-47F2-965A-FAF4A9D09C6B}" destId="{30E60390-1258-4ABE-960F-AB6FB230AAE2}" srcOrd="3" destOrd="0" presId="urn:microsoft.com/office/officeart/2005/8/layout/hierarchy2"/>
    <dgm:cxn modelId="{4CA99266-999B-46F3-8415-D9339CBFB266}" type="presParOf" srcId="{30E60390-1258-4ABE-960F-AB6FB230AAE2}" destId="{14F37C81-C6AF-4BE9-8486-BE52BA631223}" srcOrd="0" destOrd="0" presId="urn:microsoft.com/office/officeart/2005/8/layout/hierarchy2"/>
    <dgm:cxn modelId="{781795CA-29FE-4AB0-98AD-A14476D28FA4}" type="presParOf" srcId="{30E60390-1258-4ABE-960F-AB6FB230AAE2}" destId="{9A48E7A8-0504-411A-8EE6-387866F8D26C}" srcOrd="1" destOrd="0" presId="urn:microsoft.com/office/officeart/2005/8/layout/hierarchy2"/>
    <dgm:cxn modelId="{CD6D6282-2E77-4C5A-9543-80E7E17F45AD}" type="presParOf" srcId="{9A48E7A8-0504-411A-8EE6-387866F8D26C}" destId="{E4CF4E74-764D-45D7-8A1B-40EA706EF4EB}" srcOrd="0" destOrd="0" presId="urn:microsoft.com/office/officeart/2005/8/layout/hierarchy2"/>
    <dgm:cxn modelId="{0575FD49-DDB0-4053-8CA8-96671A64D10C}" type="presParOf" srcId="{E4CF4E74-764D-45D7-8A1B-40EA706EF4EB}" destId="{4FFDF9B1-0D6B-4F5B-9729-64F42EA752BC}" srcOrd="0" destOrd="0" presId="urn:microsoft.com/office/officeart/2005/8/layout/hierarchy2"/>
    <dgm:cxn modelId="{8CCFB0D7-368A-4CDF-BEA8-973F496012B5}" type="presParOf" srcId="{9A48E7A8-0504-411A-8EE6-387866F8D26C}" destId="{41BDD3EE-0786-43AB-BBCE-B26EEEE130C1}" srcOrd="1" destOrd="0" presId="urn:microsoft.com/office/officeart/2005/8/layout/hierarchy2"/>
    <dgm:cxn modelId="{8B4B1F67-22D5-4623-A100-D2EB60E1FBD5}" type="presParOf" srcId="{41BDD3EE-0786-43AB-BBCE-B26EEEE130C1}" destId="{B228B75E-7728-4D44-A898-56C37F75D47A}" srcOrd="0" destOrd="0" presId="urn:microsoft.com/office/officeart/2005/8/layout/hierarchy2"/>
    <dgm:cxn modelId="{D357F942-BDF8-4F99-87B8-7FB759CA677E}" type="presParOf" srcId="{41BDD3EE-0786-43AB-BBCE-B26EEEE130C1}" destId="{C20ED80D-1A53-4BC5-8E65-5DEEE79848B8}"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69E00267-177A-491A-857C-E41587C3FFF2}" type="datetimeFigureOut">
              <a:rPr lang="en-US" smtClean="0"/>
              <a:pPr/>
              <a:t>7/7/2017</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D625BFB1-875D-4E2D-8777-4F692034AFF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1440" tIns="45720" rIns="91440" bIns="45720" rtlCol="0"/>
          <a:lstStyle>
            <a:lvl1pPr algn="r">
              <a:defRPr sz="1200"/>
            </a:lvl1pPr>
          </a:lstStyle>
          <a:p>
            <a:fld id="{84E55E3D-28EC-4BDE-9AC1-8158744D93D4}" type="datetimeFigureOut">
              <a:rPr lang="en-US" smtClean="0"/>
              <a:pPr/>
              <a:t>7/7/2017</a:t>
            </a:fld>
            <a:endParaRPr lang="en-US"/>
          </a:p>
        </p:txBody>
      </p:sp>
      <p:sp>
        <p:nvSpPr>
          <p:cNvPr id="4" name="Slide Image Placeholder 3"/>
          <p:cNvSpPr>
            <a:spLocks noGrp="1" noRot="1" noChangeAspect="1"/>
          </p:cNvSpPr>
          <p:nvPr>
            <p:ph type="sldImg" idx="2"/>
          </p:nvPr>
        </p:nvSpPr>
        <p:spPr>
          <a:xfrm>
            <a:off x="425450" y="698500"/>
            <a:ext cx="62039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559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1440" tIns="45720" rIns="91440" bIns="45720" rtlCol="0" anchor="b"/>
          <a:lstStyle>
            <a:lvl1pPr algn="r">
              <a:defRPr sz="1200"/>
            </a:lvl1pPr>
          </a:lstStyle>
          <a:p>
            <a:fld id="{8BED50FC-B886-4D84-BD35-F7BDFC6241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94614" y="8841738"/>
            <a:ext cx="3057053" cy="465773"/>
          </a:xfrm>
          <a:prstGeom prst="rect">
            <a:avLst/>
          </a:prstGeom>
          <a:noFill/>
          <a:ln w="9525">
            <a:noFill/>
            <a:miter lim="800000"/>
            <a:headEnd/>
            <a:tailEnd/>
          </a:ln>
        </p:spPr>
        <p:txBody>
          <a:bodyPr lIns="93170" tIns="46585" rIns="93170" bIns="46585" anchor="b"/>
          <a:lstStyle/>
          <a:p>
            <a:pPr algn="r" defTabSz="931863"/>
            <a:fld id="{3D310ABC-FC5C-4765-9FC6-619DCC560D36}" type="slidenum">
              <a:rPr lang="en-US" sz="1200"/>
              <a:pPr algn="r" defTabSz="931863"/>
              <a:t>7</a:t>
            </a:fld>
            <a:endParaRPr lang="en-US" sz="120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p:txBody>
          <a:bodyPr/>
          <a:lstStyle/>
          <a:p>
            <a:endParaRPr lang="id-ID"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94614" y="8841738"/>
            <a:ext cx="3057053" cy="465773"/>
          </a:xfrm>
          <a:prstGeom prst="rect">
            <a:avLst/>
          </a:prstGeom>
          <a:noFill/>
          <a:ln w="9525">
            <a:noFill/>
            <a:miter lim="800000"/>
            <a:headEnd/>
            <a:tailEnd/>
          </a:ln>
        </p:spPr>
        <p:txBody>
          <a:bodyPr lIns="93170" tIns="46585" rIns="93170" bIns="46585" anchor="b"/>
          <a:lstStyle/>
          <a:p>
            <a:pPr algn="r" defTabSz="931863"/>
            <a:fld id="{3D310ABC-FC5C-4765-9FC6-619DCC560D36}" type="slidenum">
              <a:rPr lang="en-US" sz="1200"/>
              <a:pPr algn="r" defTabSz="931863"/>
              <a:t>8</a:t>
            </a:fld>
            <a:endParaRPr lang="en-US" sz="120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p:txBody>
          <a:bodyPr/>
          <a:lstStyle/>
          <a:p>
            <a:endParaRPr lang="id-ID"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94614" y="8841738"/>
            <a:ext cx="3057053" cy="465773"/>
          </a:xfrm>
          <a:prstGeom prst="rect">
            <a:avLst/>
          </a:prstGeom>
          <a:noFill/>
          <a:ln w="9525">
            <a:noFill/>
            <a:miter lim="800000"/>
            <a:headEnd/>
            <a:tailEnd/>
          </a:ln>
        </p:spPr>
        <p:txBody>
          <a:bodyPr lIns="93170" tIns="46585" rIns="93170" bIns="46585" anchor="b"/>
          <a:lstStyle/>
          <a:p>
            <a:pPr algn="r" defTabSz="931863"/>
            <a:fld id="{3D310ABC-FC5C-4765-9FC6-619DCC560D36}" type="slidenum">
              <a:rPr lang="en-US" sz="1200"/>
              <a:pPr algn="r" defTabSz="931863"/>
              <a:t>9</a:t>
            </a:fld>
            <a:endParaRPr lang="en-US" sz="120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p:txBody>
          <a:bodyPr/>
          <a:lstStyle/>
          <a:p>
            <a:endParaRPr lang="id-ID"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txBox="1">
            <a:spLocks noGrp="1" noChangeArrowheads="1"/>
          </p:cNvSpPr>
          <p:nvPr/>
        </p:nvSpPr>
        <p:spPr bwMode="auto">
          <a:xfrm>
            <a:off x="3994614" y="8841738"/>
            <a:ext cx="3057053" cy="465773"/>
          </a:xfrm>
          <a:prstGeom prst="rect">
            <a:avLst/>
          </a:prstGeom>
          <a:noFill/>
          <a:ln w="9525">
            <a:noFill/>
            <a:miter lim="800000"/>
            <a:headEnd/>
            <a:tailEnd/>
          </a:ln>
        </p:spPr>
        <p:txBody>
          <a:bodyPr lIns="93170" tIns="46585" rIns="93170" bIns="46585" anchor="b"/>
          <a:lstStyle/>
          <a:p>
            <a:pPr algn="r" defTabSz="931863"/>
            <a:fld id="{3D310ABC-FC5C-4765-9FC6-619DCC560D36}" type="slidenum">
              <a:rPr lang="en-US" sz="1200"/>
              <a:pPr algn="r" defTabSz="931863"/>
              <a:t>10</a:t>
            </a:fld>
            <a:endParaRPr lang="en-US" sz="120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p:txBody>
          <a:bodyPr/>
          <a:lstStyle/>
          <a:p>
            <a:endParaRPr lang="id-ID"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fld id="{F8BCED90-E958-4788-A032-DB1E2B0D0E49}" type="datetime1">
              <a:rPr lang="en-US"/>
              <a:pPr>
                <a:defRPr/>
              </a:pPr>
              <a:t>7/7/2017</a:t>
            </a:fld>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7B001641-CE3F-4AC0-9E36-5F5E84E5A7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7/7/2017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5964" y="4860731"/>
            <a:ext cx="7766936" cy="1096899"/>
          </a:xfrm>
        </p:spPr>
        <p:txBody>
          <a:bodyPr/>
          <a:lstStyle/>
          <a:p>
            <a:pPr algn="l"/>
            <a:r>
              <a:rPr lang="en-US" dirty="0" smtClean="0">
                <a:solidFill>
                  <a:srgbClr val="0070C0"/>
                </a:solidFill>
              </a:rPr>
              <a:t>OLEH :  H. NADLAH ARIFDI</a:t>
            </a:r>
          </a:p>
          <a:p>
            <a:pPr algn="l"/>
            <a:r>
              <a:rPr lang="en-US" dirty="0" smtClean="0">
                <a:solidFill>
                  <a:srgbClr val="0070C0"/>
                </a:solidFill>
              </a:rPr>
              <a:t>KASI AKOMODASI, TRANSPORTASI DAN PERLENGKAPAN HAJI</a:t>
            </a:r>
            <a:endParaRPr lang="en-US" dirty="0">
              <a:solidFill>
                <a:srgbClr val="0070C0"/>
              </a:solidFill>
            </a:endParaRPr>
          </a:p>
        </p:txBody>
      </p:sp>
      <p:sp>
        <p:nvSpPr>
          <p:cNvPr id="4" name="Title 1"/>
          <p:cNvSpPr>
            <a:spLocks noGrp="1"/>
          </p:cNvSpPr>
          <p:nvPr>
            <p:ph type="ctrTitle"/>
          </p:nvPr>
        </p:nvSpPr>
        <p:spPr>
          <a:xfrm>
            <a:off x="1643605" y="3471334"/>
            <a:ext cx="8560038" cy="1646302"/>
          </a:xfrm>
        </p:spPr>
        <p:txBody>
          <a:bodyPr>
            <a:noAutofit/>
          </a:bodyPr>
          <a:lstStyle/>
          <a:p>
            <a:r>
              <a:rPr lang="en-US" sz="4800" dirty="0" smtClean="0"/>
              <a:t>	</a:t>
            </a:r>
            <a:r>
              <a:rPr lang="en-US" sz="4000" dirty="0" smtClean="0">
                <a:solidFill>
                  <a:schemeClr val="accent4"/>
                </a:solidFill>
              </a:rPr>
              <a:t>PROSES PERJALANAN </a:t>
            </a:r>
            <a:br>
              <a:rPr lang="en-US" sz="4000" dirty="0" smtClean="0">
                <a:solidFill>
                  <a:schemeClr val="accent4"/>
                </a:solidFill>
              </a:rPr>
            </a:br>
            <a:r>
              <a:rPr lang="en-US" sz="4000" dirty="0" smtClean="0">
                <a:solidFill>
                  <a:schemeClr val="accent4"/>
                </a:solidFill>
              </a:rPr>
              <a:t>IBADAH HAJI</a:t>
            </a:r>
            <a:br>
              <a:rPr lang="en-US" sz="4000" dirty="0" smtClean="0">
                <a:solidFill>
                  <a:schemeClr val="accent4"/>
                </a:solidFill>
              </a:rPr>
            </a:br>
            <a:r>
              <a:rPr lang="en-US" sz="4000" dirty="0" smtClean="0">
                <a:solidFill>
                  <a:schemeClr val="accent4"/>
                </a:solidFill>
              </a:rPr>
              <a:t>( </a:t>
            </a:r>
            <a:r>
              <a:rPr lang="en-US" sz="4000" u="sng" dirty="0" err="1" smtClean="0">
                <a:solidFill>
                  <a:schemeClr val="accent4"/>
                </a:solidFill>
              </a:rPr>
              <a:t>pelayanan,Perjalanan</a:t>
            </a:r>
            <a:r>
              <a:rPr lang="en-US" sz="4000" u="sng" dirty="0" smtClean="0">
                <a:solidFill>
                  <a:schemeClr val="accent4"/>
                </a:solidFill>
              </a:rPr>
              <a:t> </a:t>
            </a:r>
            <a:r>
              <a:rPr lang="en-US" sz="4000" u="sng" dirty="0" err="1" smtClean="0">
                <a:solidFill>
                  <a:schemeClr val="accent4"/>
                </a:solidFill>
              </a:rPr>
              <a:t>dan</a:t>
            </a:r>
            <a:r>
              <a:rPr lang="en-US" sz="4000" u="sng" dirty="0" smtClean="0">
                <a:solidFill>
                  <a:schemeClr val="accent4"/>
                </a:solidFill>
              </a:rPr>
              <a:t> </a:t>
            </a:r>
            <a:r>
              <a:rPr lang="en-US" sz="4000" u="sng" dirty="0" err="1" smtClean="0">
                <a:solidFill>
                  <a:schemeClr val="accent4"/>
                </a:solidFill>
              </a:rPr>
              <a:t>perlindungan</a:t>
            </a:r>
            <a:r>
              <a:rPr lang="en-US" sz="4000" u="sng" dirty="0" smtClean="0">
                <a:solidFill>
                  <a:schemeClr val="accent4"/>
                </a:solidFill>
              </a:rPr>
              <a:t> </a:t>
            </a:r>
            <a:r>
              <a:rPr lang="en-US" sz="4000" u="sng" dirty="0" err="1" smtClean="0">
                <a:solidFill>
                  <a:schemeClr val="accent4"/>
                </a:solidFill>
              </a:rPr>
              <a:t>jemaah</a:t>
            </a:r>
            <a:r>
              <a:rPr lang="en-US" sz="4000" dirty="0" smtClean="0">
                <a:solidFill>
                  <a:schemeClr val="accent4"/>
                </a:solidFill>
              </a:rPr>
              <a:t> ) </a:t>
            </a:r>
            <a:r>
              <a:rPr lang="en-US" sz="4000" dirty="0" err="1" smtClean="0">
                <a:solidFill>
                  <a:schemeClr val="accent4"/>
                </a:solidFill>
              </a:rPr>
              <a:t>tahun</a:t>
            </a:r>
            <a:r>
              <a:rPr lang="en-US" sz="4000" dirty="0" smtClean="0">
                <a:solidFill>
                  <a:schemeClr val="accent4"/>
                </a:solidFill>
              </a:rPr>
              <a:t> 2017</a:t>
            </a:r>
            <a:br>
              <a:rPr lang="en-US" sz="4000" dirty="0" smtClean="0">
                <a:solidFill>
                  <a:schemeClr val="accent4"/>
                </a:solidFill>
              </a:rPr>
            </a:br>
            <a:r>
              <a:rPr lang="en-US" dirty="0" smtClean="0">
                <a:solidFill>
                  <a:schemeClr val="accent4"/>
                </a:solidFill>
              </a:rPr>
              <a:t/>
            </a:r>
            <a:br>
              <a:rPr lang="en-US" dirty="0" smtClean="0">
                <a:solidFill>
                  <a:schemeClr val="accent4"/>
                </a:solidFill>
              </a:rPr>
            </a:br>
            <a:endParaRPr lang="en-US" sz="3200" b="1" dirty="0">
              <a:solidFill>
                <a:schemeClr val="accent4"/>
              </a:solidFill>
            </a:endParaRPr>
          </a:p>
        </p:txBody>
      </p:sp>
    </p:spTree>
    <p:extLst>
      <p:ext uri="{BB962C8B-B14F-4D97-AF65-F5344CB8AC3E}">
        <p14:creationId xmlns:p14="http://schemas.microsoft.com/office/powerpoint/2010/main" xmlns="" val="3629635099"/>
      </p:ext>
    </p:extLst>
  </p:cSld>
  <p:clrMapOvr>
    <a:masterClrMapping/>
  </p:clrMapOvr>
  <p:transition>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5" name="AutoShape 14"/>
          <p:cNvSpPr>
            <a:spLocks noChangeArrowheads="1"/>
          </p:cNvSpPr>
          <p:nvPr/>
        </p:nvSpPr>
        <p:spPr bwMode="auto">
          <a:xfrm>
            <a:off x="527381" y="2132856"/>
            <a:ext cx="3048000" cy="1905000"/>
          </a:xfrm>
          <a:prstGeom prst="chevron">
            <a:avLst>
              <a:gd name="adj" fmla="val 18167"/>
            </a:avLst>
          </a:prstGeom>
          <a:solidFill>
            <a:srgbClr val="00CC99"/>
          </a:solidFill>
          <a:ln w="9525">
            <a:solidFill>
              <a:srgbClr val="00CC99"/>
            </a:solidFill>
            <a:miter lim="800000"/>
            <a:headEnd/>
            <a:tailEnd/>
          </a:ln>
        </p:spPr>
        <p:txBody>
          <a:bodyPr wrap="none" anchor="ctr"/>
          <a:lstStyle/>
          <a:p>
            <a:pPr algn="ctr"/>
            <a:r>
              <a:rPr lang="en-US" sz="3200" b="1" dirty="0">
                <a:latin typeface="CG Omega" pitchFamily="34" charset="0"/>
              </a:rPr>
              <a:t>POST </a:t>
            </a:r>
          </a:p>
          <a:p>
            <a:pPr algn="ctr"/>
            <a:r>
              <a:rPr lang="en-US" sz="3200" b="1" dirty="0">
                <a:latin typeface="CG Omega" pitchFamily="34" charset="0"/>
              </a:rPr>
              <a:t>FLIGHT</a:t>
            </a:r>
          </a:p>
        </p:txBody>
      </p:sp>
      <p:sp>
        <p:nvSpPr>
          <p:cNvPr id="266246" name="Rectangle 16"/>
          <p:cNvSpPr>
            <a:spLocks noChangeArrowheads="1"/>
          </p:cNvSpPr>
          <p:nvPr/>
        </p:nvSpPr>
        <p:spPr bwMode="auto">
          <a:xfrm>
            <a:off x="2734733" y="450962"/>
            <a:ext cx="7305013" cy="457200"/>
          </a:xfrm>
          <a:prstGeom prst="rect">
            <a:avLst/>
          </a:prstGeom>
          <a:noFill/>
          <a:ln w="9525">
            <a:noFill/>
            <a:miter lim="800000"/>
            <a:headEnd/>
            <a:tailEnd/>
          </a:ln>
        </p:spPr>
        <p:txBody>
          <a:bodyPr wrap="none" anchor="ctr"/>
          <a:lstStyle/>
          <a:p>
            <a:pPr algn="ctr"/>
            <a:r>
              <a:rPr lang="en-US" sz="3200" b="1" dirty="0" smtClean="0">
                <a:latin typeface="CG Omega" pitchFamily="34" charset="0"/>
              </a:rPr>
              <a:t>PELAYANAN</a:t>
            </a:r>
            <a:r>
              <a:rPr lang="id-ID" sz="3200" b="1" dirty="0" smtClean="0">
                <a:latin typeface="CG Omega" pitchFamily="34" charset="0"/>
              </a:rPr>
              <a:t> PENERBANGAN</a:t>
            </a:r>
            <a:r>
              <a:rPr lang="en-US" sz="3200" b="1" dirty="0" smtClean="0">
                <a:latin typeface="CG Omega" pitchFamily="34" charset="0"/>
              </a:rPr>
              <a:t> </a:t>
            </a:r>
            <a:r>
              <a:rPr lang="en-US" sz="3200" b="1" dirty="0">
                <a:latin typeface="CG Omega" pitchFamily="34" charset="0"/>
              </a:rPr>
              <a:t>HAJI</a:t>
            </a:r>
          </a:p>
        </p:txBody>
      </p:sp>
      <p:sp>
        <p:nvSpPr>
          <p:cNvPr id="7" name="Rectangle 6"/>
          <p:cNvSpPr/>
          <p:nvPr/>
        </p:nvSpPr>
        <p:spPr>
          <a:xfrm>
            <a:off x="4259484" y="1700809"/>
            <a:ext cx="7697164" cy="4339650"/>
          </a:xfrm>
          <a:prstGeom prst="rect">
            <a:avLst/>
          </a:prstGeom>
        </p:spPr>
        <p:txBody>
          <a:bodyPr wrap="square">
            <a:spAutoFit/>
          </a:bodyPr>
          <a:lstStyle/>
          <a:p>
            <a:pPr marL="457200" indent="-457200" algn="just">
              <a:spcBef>
                <a:spcPts val="600"/>
              </a:spcBef>
              <a:spcAft>
                <a:spcPts val="600"/>
              </a:spcAft>
              <a:defRPr/>
            </a:pPr>
            <a:r>
              <a:rPr lang="id-ID" sz="3200" dirty="0" smtClean="0"/>
              <a:t>1.</a:t>
            </a:r>
            <a:r>
              <a:rPr lang="en-US" sz="3200" dirty="0" smtClean="0"/>
              <a:t>	</a:t>
            </a:r>
            <a:r>
              <a:rPr lang="id-ID" sz="3200" dirty="0" smtClean="0"/>
              <a:t>Melayani pemulangan jemaah haji sakit pasca operasional haji sampai ke provinsi</a:t>
            </a:r>
          </a:p>
          <a:p>
            <a:pPr marL="457200" indent="-457200" algn="just">
              <a:spcBef>
                <a:spcPts val="600"/>
              </a:spcBef>
              <a:spcAft>
                <a:spcPts val="600"/>
              </a:spcAft>
              <a:defRPr/>
            </a:pPr>
            <a:r>
              <a:rPr lang="id-ID" sz="3200" dirty="0" smtClean="0"/>
              <a:t>2.</a:t>
            </a:r>
            <a:r>
              <a:rPr lang="en-US" sz="3200" dirty="0" smtClean="0"/>
              <a:t>	</a:t>
            </a:r>
            <a:r>
              <a:rPr lang="id-ID" sz="3200" dirty="0" smtClean="0"/>
              <a:t>Memberikan santunan ekstra cover bagi jemaah haji yang wafat selama dalam pertanggungan perusahaan penerbangan Rp125.000.000.00</a:t>
            </a:r>
          </a:p>
          <a:p>
            <a:pPr marL="457200" indent="-457200" algn="just">
              <a:spcBef>
                <a:spcPts val="600"/>
              </a:spcBef>
              <a:spcAft>
                <a:spcPts val="600"/>
              </a:spcAft>
              <a:defRPr/>
            </a:pPr>
            <a:r>
              <a:rPr lang="id-ID" sz="3200" dirty="0" smtClean="0"/>
              <a:t>3. Memberikan zamzam 5 liter</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6218"/>
            <a:ext cx="8596668" cy="810228"/>
          </a:xfrm>
        </p:spPr>
        <p:txBody>
          <a:bodyPr>
            <a:normAutofit fontScale="90000"/>
          </a:bodyPr>
          <a:lstStyle/>
          <a:p>
            <a:pPr>
              <a:defRPr/>
            </a:pPr>
            <a:r>
              <a:rPr lang="id-ID" sz="2700" dirty="0" smtClean="0">
                <a:solidFill>
                  <a:srgbClr val="7030A0"/>
                </a:solidFill>
              </a:rPr>
              <a:t>RENCANA OPERASIONAL PENERBANGAN HAJI </a:t>
            </a:r>
            <a:br>
              <a:rPr lang="id-ID" sz="2700" dirty="0" smtClean="0">
                <a:solidFill>
                  <a:srgbClr val="7030A0"/>
                </a:solidFill>
              </a:rPr>
            </a:br>
            <a:r>
              <a:rPr lang="id-ID" sz="2700" dirty="0" smtClean="0">
                <a:solidFill>
                  <a:srgbClr val="7030A0"/>
                </a:solidFill>
              </a:rPr>
              <a:t>TAHUN 1438H/2017M</a:t>
            </a:r>
            <a:endParaRPr lang="id-ID" sz="2700" dirty="0">
              <a:solidFill>
                <a:srgbClr val="7030A0"/>
              </a:solidFill>
            </a:endParaRPr>
          </a:p>
        </p:txBody>
      </p:sp>
      <p:sp>
        <p:nvSpPr>
          <p:cNvPr id="3" name="Content Placeholder 2"/>
          <p:cNvSpPr>
            <a:spLocks noGrp="1"/>
          </p:cNvSpPr>
          <p:nvPr>
            <p:ph idx="1"/>
          </p:nvPr>
        </p:nvSpPr>
        <p:spPr>
          <a:xfrm>
            <a:off x="677334" y="1562583"/>
            <a:ext cx="10561684" cy="4919240"/>
          </a:xfrm>
        </p:spPr>
        <p:txBody>
          <a:bodyPr>
            <a:normAutofit fontScale="92500" lnSpcReduction="20000"/>
          </a:bodyPr>
          <a:lstStyle/>
          <a:p>
            <a:pPr algn="just">
              <a:buFont typeface="Arial" charset="0"/>
              <a:buChar char="•"/>
              <a:defRPr/>
            </a:pPr>
            <a:r>
              <a:rPr lang="id-ID" sz="2400" dirty="0" smtClean="0">
                <a:solidFill>
                  <a:schemeClr val="tx1"/>
                </a:solidFill>
                <a:latin typeface="+mn-lt"/>
              </a:rPr>
              <a:t>Masa operasional penerbangan haji pada fase I Pemberangkatan dan fase II Pemulangan: 30 hari</a:t>
            </a:r>
            <a:endParaRPr lang="en-US" sz="2400" dirty="0" smtClean="0">
              <a:solidFill>
                <a:schemeClr val="tx1"/>
              </a:solidFill>
              <a:latin typeface="+mn-lt"/>
            </a:endParaRPr>
          </a:p>
          <a:p>
            <a:pPr algn="just">
              <a:buFont typeface="Arial" charset="0"/>
              <a:buChar char="•"/>
              <a:defRPr/>
            </a:pPr>
            <a:endParaRPr lang="id-ID" sz="2400" dirty="0" smtClean="0">
              <a:solidFill>
                <a:schemeClr val="tx1"/>
              </a:solidFill>
              <a:latin typeface="+mn-lt"/>
            </a:endParaRPr>
          </a:p>
          <a:p>
            <a:pPr>
              <a:buFont typeface="Arial" charset="0"/>
              <a:buChar char="•"/>
              <a:defRPr/>
            </a:pPr>
            <a:r>
              <a:rPr lang="id-ID" sz="2400" dirty="0" smtClean="0">
                <a:latin typeface="+mn-lt"/>
              </a:rPr>
              <a:t>Fase I Pemberangkatan:</a:t>
            </a:r>
          </a:p>
          <a:p>
            <a:pPr>
              <a:buNone/>
              <a:defRPr/>
            </a:pPr>
            <a:r>
              <a:rPr lang="id-ID" sz="2400" dirty="0" smtClean="0">
                <a:solidFill>
                  <a:schemeClr val="tx1"/>
                </a:solidFill>
                <a:latin typeface="+mn-lt"/>
              </a:rPr>
              <a:t>	Kloter pertama : 28 Juli 2017</a:t>
            </a:r>
          </a:p>
          <a:p>
            <a:pPr>
              <a:buNone/>
              <a:defRPr/>
            </a:pPr>
            <a:r>
              <a:rPr lang="id-ID" sz="2400" dirty="0" smtClean="0">
                <a:latin typeface="+mn-lt"/>
              </a:rPr>
              <a:t>	Kloter terakhir : 26 Agustus 2017 (24:00 WAS)</a:t>
            </a:r>
            <a:endParaRPr lang="id-ID" sz="2400" dirty="0" smtClean="0">
              <a:solidFill>
                <a:schemeClr val="tx1"/>
              </a:solidFill>
              <a:latin typeface="+mn-lt"/>
            </a:endParaRPr>
          </a:p>
          <a:p>
            <a:pPr>
              <a:buFont typeface="Arial" charset="0"/>
              <a:buChar char="•"/>
              <a:defRPr/>
            </a:pPr>
            <a:r>
              <a:rPr lang="id-ID" sz="2400" dirty="0" smtClean="0">
                <a:solidFill>
                  <a:schemeClr val="tx1"/>
                </a:solidFill>
                <a:latin typeface="+mn-lt"/>
              </a:rPr>
              <a:t>Wukuf di Arafah : </a:t>
            </a:r>
            <a:r>
              <a:rPr lang="id-ID" sz="2400" b="1" i="1" dirty="0" smtClean="0">
                <a:solidFill>
                  <a:schemeClr val="tx1"/>
                </a:solidFill>
                <a:latin typeface="+mn-lt"/>
              </a:rPr>
              <a:t>31 Agustus 2017 (9 Dzulhijjah)</a:t>
            </a:r>
          </a:p>
          <a:p>
            <a:pPr>
              <a:buFont typeface="Arial" charset="0"/>
              <a:buChar char="•"/>
              <a:defRPr/>
            </a:pPr>
            <a:r>
              <a:rPr lang="id-ID" sz="2400" dirty="0" smtClean="0">
                <a:solidFill>
                  <a:schemeClr val="tx1"/>
                </a:solidFill>
                <a:latin typeface="+mn-lt"/>
              </a:rPr>
              <a:t>Fase II Pemulangan :</a:t>
            </a:r>
          </a:p>
          <a:p>
            <a:pPr>
              <a:buNone/>
              <a:defRPr/>
            </a:pPr>
            <a:r>
              <a:rPr lang="id-ID" sz="2400" dirty="0" smtClean="0">
                <a:latin typeface="+mn-lt"/>
              </a:rPr>
              <a:t>	Kloter pertama : 6 September 2017</a:t>
            </a:r>
          </a:p>
          <a:p>
            <a:pPr>
              <a:buNone/>
              <a:defRPr/>
            </a:pPr>
            <a:r>
              <a:rPr lang="id-ID" sz="2400" dirty="0" smtClean="0">
                <a:solidFill>
                  <a:schemeClr val="tx1"/>
                </a:solidFill>
                <a:latin typeface="+mn-lt"/>
              </a:rPr>
              <a:t>	Kloter terakhir : 5 Oktober 2017</a:t>
            </a:r>
          </a:p>
          <a:p>
            <a:pPr>
              <a:buFont typeface="Arial" charset="0"/>
              <a:buChar char="•"/>
              <a:defRPr/>
            </a:pPr>
            <a:r>
              <a:rPr lang="id-ID" sz="2400" dirty="0" smtClean="0">
                <a:solidFill>
                  <a:schemeClr val="tx1"/>
                </a:solidFill>
                <a:latin typeface="+mn-lt"/>
              </a:rPr>
              <a:t>Masa tinggal jemaah haji di Arab Saudi : 41 hari</a:t>
            </a:r>
          </a:p>
          <a:p>
            <a:pPr>
              <a:buFont typeface="Arial" charset="0"/>
              <a:buChar char="•"/>
              <a:defRPr/>
            </a:pPr>
            <a:r>
              <a:rPr lang="id-ID" sz="2400" dirty="0" smtClean="0">
                <a:latin typeface="+mn-lt"/>
              </a:rPr>
              <a:t> </a:t>
            </a:r>
            <a:endParaRPr lang="id-ID" sz="2400" dirty="0">
              <a:solidFill>
                <a:schemeClr val="tx1"/>
              </a:solidFill>
              <a:latin typeface="+mn-lt"/>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01927" cy="1320800"/>
          </a:xfrm>
        </p:spPr>
        <p:txBody>
          <a:bodyPr/>
          <a:lstStyle/>
          <a:p>
            <a:pPr algn="ctr"/>
            <a:r>
              <a:rPr lang="en-US" dirty="0" smtClean="0">
                <a:solidFill>
                  <a:srgbClr val="FF0000"/>
                </a:solidFill>
              </a:rPr>
              <a:t>PELAYANANJEMAAH SELAMA DI ARAB SAUDI</a:t>
            </a:r>
            <a:endParaRPr lang="en-US" dirty="0">
              <a:solidFill>
                <a:srgbClr val="FF0000"/>
              </a:solidFill>
            </a:endParaRPr>
          </a:p>
        </p:txBody>
      </p:sp>
      <p:sp>
        <p:nvSpPr>
          <p:cNvPr id="3" name="Content Placeholder 2"/>
          <p:cNvSpPr>
            <a:spLocks noGrp="1"/>
          </p:cNvSpPr>
          <p:nvPr>
            <p:ph idx="1"/>
          </p:nvPr>
        </p:nvSpPr>
        <p:spPr>
          <a:xfrm>
            <a:off x="677334" y="1414733"/>
            <a:ext cx="8596668" cy="5141342"/>
          </a:xfrm>
        </p:spPr>
        <p:txBody>
          <a:bodyPr>
            <a:normAutofit lnSpcReduction="10000"/>
          </a:bodyPr>
          <a:lstStyle/>
          <a:p>
            <a:pPr lvl="0"/>
            <a:r>
              <a:rPr lang="en-US" sz="2800" dirty="0" smtClean="0"/>
              <a:t>PELAYANAN DI BANDARA KAAIA, (MIQOT)</a:t>
            </a:r>
          </a:p>
          <a:p>
            <a:pPr lvl="0"/>
            <a:r>
              <a:rPr lang="en-US" sz="2800" dirty="0" smtClean="0"/>
              <a:t>PELAYANAN PEMONDOKAN, </a:t>
            </a:r>
            <a:r>
              <a:rPr lang="en-US" sz="2800" dirty="0" err="1" smtClean="0"/>
              <a:t>semakin</a:t>
            </a:r>
            <a:r>
              <a:rPr lang="en-US" sz="2800" dirty="0" smtClean="0"/>
              <a:t> </a:t>
            </a:r>
            <a:r>
              <a:rPr lang="en-US" sz="2800" dirty="0" err="1" smtClean="0"/>
              <a:t>padat</a:t>
            </a:r>
            <a:r>
              <a:rPr lang="en-US" sz="2800" dirty="0" smtClean="0"/>
              <a:t> </a:t>
            </a:r>
            <a:r>
              <a:rPr lang="en-US" sz="2800" dirty="0" err="1" smtClean="0"/>
              <a:t>hunian</a:t>
            </a:r>
            <a:r>
              <a:rPr lang="en-US" sz="2800" dirty="0" smtClean="0"/>
              <a:t> </a:t>
            </a:r>
            <a:r>
              <a:rPr lang="en-US" sz="2800" dirty="0" err="1" smtClean="0"/>
              <a:t>semakin</a:t>
            </a:r>
            <a:r>
              <a:rPr lang="en-US" sz="2800" dirty="0" smtClean="0"/>
              <a:t> </a:t>
            </a:r>
            <a:r>
              <a:rPr lang="en-US" sz="2800" dirty="0" err="1" smtClean="0"/>
              <a:t>mahal</a:t>
            </a:r>
            <a:endParaRPr lang="en-US" sz="2800" dirty="0" smtClean="0"/>
          </a:p>
          <a:p>
            <a:pPr lvl="0"/>
            <a:r>
              <a:rPr lang="en-US" sz="2800" dirty="0" smtClean="0"/>
              <a:t>PELAYANAN KATERING ( KAA, MEKKAH 15 HR + 1 x snack </a:t>
            </a:r>
            <a:r>
              <a:rPr lang="en-US" sz="2800" dirty="0" err="1" smtClean="0"/>
              <a:t>pagi</a:t>
            </a:r>
            <a:r>
              <a:rPr lang="en-US" sz="2800" dirty="0" smtClean="0"/>
              <a:t>) Off H-4 </a:t>
            </a:r>
            <a:r>
              <a:rPr lang="en-US" sz="2800" dirty="0" err="1" smtClean="0"/>
              <a:t>dan</a:t>
            </a:r>
            <a:r>
              <a:rPr lang="en-US" sz="2800" dirty="0" smtClean="0"/>
              <a:t> H +4</a:t>
            </a:r>
          </a:p>
          <a:p>
            <a:pPr lvl="0"/>
            <a:r>
              <a:rPr lang="en-US" sz="2800" dirty="0" smtClean="0"/>
              <a:t>PELAYANAN ARMINA, MA HUA …….. ???</a:t>
            </a:r>
          </a:p>
          <a:p>
            <a:pPr lvl="0"/>
            <a:r>
              <a:rPr lang="en-US" sz="2800" dirty="0" smtClean="0"/>
              <a:t>PELAYANAN TRNSPOTASI ( DARAT , BUS SHOLAWAT DI 6 CLUSTER </a:t>
            </a:r>
            <a:r>
              <a:rPr lang="en-US" sz="2800" dirty="0" err="1" smtClean="0"/>
              <a:t>sdh</a:t>
            </a:r>
            <a:r>
              <a:rPr lang="en-US" sz="2800" dirty="0" smtClean="0"/>
              <a:t> Up Grade… DAN UDARA </a:t>
            </a:r>
            <a:r>
              <a:rPr lang="en-US" sz="2800" dirty="0" err="1" smtClean="0"/>
              <a:t>pemulangan</a:t>
            </a:r>
            <a:r>
              <a:rPr lang="en-US" sz="2800" dirty="0" smtClean="0"/>
              <a:t> )</a:t>
            </a:r>
          </a:p>
          <a:p>
            <a:pPr lvl="0"/>
            <a:r>
              <a:rPr lang="en-US" sz="2800" dirty="0" smtClean="0"/>
              <a:t>PELAYANAN CITY TOUR ( MAKKAH DAN MADINAH ) ………. ?????</a:t>
            </a:r>
          </a:p>
          <a:p>
            <a:pPr>
              <a:buNone/>
            </a:pPr>
            <a:endParaRPr lang="en-US" sz="2800" dirty="0"/>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14"/>
            <a:ext cx="4271797" cy="1143000"/>
          </a:xfrm>
        </p:spPr>
        <p:txBody>
          <a:bodyPr>
            <a:normAutofit/>
          </a:bodyPr>
          <a:lstStyle/>
          <a:p>
            <a:pPr algn="l"/>
            <a:r>
              <a:rPr lang="id-ID" sz="3600" dirty="0" smtClean="0">
                <a:solidFill>
                  <a:schemeClr val="bg1"/>
                </a:solidFill>
              </a:rPr>
              <a:t>Transportasi</a:t>
            </a:r>
            <a:endParaRPr lang="id-ID" sz="3600" dirty="0">
              <a:solidFill>
                <a:schemeClr val="bg1"/>
              </a:solidFill>
            </a:endParaRPr>
          </a:p>
        </p:txBody>
      </p:sp>
      <p:sp>
        <p:nvSpPr>
          <p:cNvPr id="3" name="Content Placeholder 2"/>
          <p:cNvSpPr>
            <a:spLocks noGrp="1"/>
          </p:cNvSpPr>
          <p:nvPr>
            <p:ph idx="1"/>
          </p:nvPr>
        </p:nvSpPr>
        <p:spPr>
          <a:xfrm>
            <a:off x="0" y="961570"/>
            <a:ext cx="7118581" cy="4525963"/>
          </a:xfrm>
        </p:spPr>
        <p:txBody>
          <a:bodyPr>
            <a:noAutofit/>
          </a:bodyPr>
          <a:lstStyle/>
          <a:p>
            <a:pPr marL="514350" indent="-514350">
              <a:buFont typeface="+mj-lt"/>
              <a:buAutoNum type="arabicPeriod"/>
            </a:pPr>
            <a:r>
              <a:rPr lang="id-ID" sz="2400" b="1" dirty="0" smtClean="0">
                <a:solidFill>
                  <a:srgbClr val="C00000"/>
                </a:solidFill>
                <a:effectLst>
                  <a:outerShdw blurRad="38100" dist="38100" dir="2700000" algn="tl">
                    <a:srgbClr val="000000">
                      <a:alpha val="43137"/>
                    </a:srgbClr>
                  </a:outerShdw>
                </a:effectLst>
              </a:rPr>
              <a:t>TRASPORTASI ANTAR KOTA PERHAJIAN </a:t>
            </a:r>
            <a:endParaRPr lang="en-US" sz="2400" b="1" dirty="0">
              <a:solidFill>
                <a:srgbClr val="C00000"/>
              </a:solidFill>
              <a:effectLst>
                <a:outerShdw blurRad="38100" dist="38100" dir="2700000" algn="tl">
                  <a:srgbClr val="000000">
                    <a:alpha val="43137"/>
                  </a:srgbClr>
                </a:outerShdw>
              </a:effectLst>
            </a:endParaRPr>
          </a:p>
          <a:p>
            <a:pPr marL="447675" indent="88900">
              <a:buNone/>
            </a:pPr>
            <a:r>
              <a:rPr lang="id-ID" sz="2400" dirty="0" smtClean="0">
                <a:solidFill>
                  <a:srgbClr val="C00000"/>
                </a:solidFill>
                <a:effectLst>
                  <a:outerShdw blurRad="38100" dist="38100" dir="2700000" algn="tl">
                    <a:srgbClr val="000000">
                      <a:alpha val="43137"/>
                    </a:srgbClr>
                  </a:outerShdw>
                </a:effectLst>
              </a:rPr>
              <a:t>Bus Yang Disediakan Oleh Pemerintah Arab Saudi Untuk Mengangkut Jemaah Dari Madina , Makkah, Jeddah Dan Sebaliknya</a:t>
            </a:r>
          </a:p>
          <a:p>
            <a:pPr marL="514350" indent="-514350">
              <a:buFont typeface="+mj-lt"/>
              <a:buAutoNum type="arabicPeriod" startAt="2"/>
            </a:pPr>
            <a:r>
              <a:rPr lang="id-ID" sz="2400" b="1" dirty="0" smtClean="0">
                <a:solidFill>
                  <a:srgbClr val="C00000"/>
                </a:solidFill>
                <a:effectLst>
                  <a:outerShdw blurRad="38100" dist="38100" dir="2700000" algn="tl">
                    <a:srgbClr val="000000">
                      <a:alpha val="43137"/>
                    </a:srgbClr>
                  </a:outerShdw>
                </a:effectLst>
              </a:rPr>
              <a:t>TRANSPORTASI TARADUDI </a:t>
            </a:r>
            <a:endParaRPr lang="en-US" sz="2400" b="1" dirty="0" smtClean="0">
              <a:solidFill>
                <a:srgbClr val="C00000"/>
              </a:solidFill>
              <a:effectLst>
                <a:outerShdw blurRad="38100" dist="38100" dir="2700000" algn="tl">
                  <a:srgbClr val="000000">
                    <a:alpha val="43137"/>
                  </a:srgbClr>
                </a:outerShdw>
              </a:effectLst>
            </a:endParaRPr>
          </a:p>
          <a:p>
            <a:pPr marL="447675" indent="0">
              <a:buNone/>
            </a:pPr>
            <a:r>
              <a:rPr lang="id-ID" sz="2400" dirty="0" smtClean="0">
                <a:solidFill>
                  <a:srgbClr val="C00000"/>
                </a:solidFill>
                <a:effectLst>
                  <a:outerShdw blurRad="38100" dist="38100" dir="2700000" algn="tl">
                    <a:srgbClr val="000000">
                      <a:alpha val="43137"/>
                    </a:srgbClr>
                  </a:outerShdw>
                </a:effectLst>
              </a:rPr>
              <a:t>Bus Yang Ditelah Disediah Kan Oleh Pemerintah Arab Saudi Untuk Mengankut Pergerakan Jemaah Dari Makkah Ke Arafah Dan Musdalifah Serta Mina Dalam Melayani Perpindahan Jemaah Selama Armina</a:t>
            </a:r>
            <a:endParaRPr lang="id-ID" sz="2400" b="1" dirty="0" smtClean="0">
              <a:solidFill>
                <a:srgbClr val="C00000"/>
              </a:solidFill>
              <a:effectLst>
                <a:outerShdw blurRad="38100" dist="38100" dir="2700000" algn="tl">
                  <a:srgbClr val="000000">
                    <a:alpha val="43137"/>
                  </a:srgbClr>
                </a:outerShdw>
              </a:effectLst>
            </a:endParaRPr>
          </a:p>
          <a:p>
            <a:pPr marL="514350" indent="-514350">
              <a:buFont typeface="+mj-lt"/>
              <a:buAutoNum type="arabicPeriod" startAt="3"/>
            </a:pPr>
            <a:r>
              <a:rPr lang="id-ID" sz="2400" b="1" dirty="0" smtClean="0">
                <a:solidFill>
                  <a:srgbClr val="C00000"/>
                </a:solidFill>
                <a:effectLst>
                  <a:outerShdw blurRad="38100" dist="38100" dir="2700000" algn="tl">
                    <a:srgbClr val="000000">
                      <a:alpha val="43137"/>
                    </a:srgbClr>
                  </a:outerShdw>
                </a:effectLst>
              </a:rPr>
              <a:t>Transportasi Shalawat</a:t>
            </a:r>
          </a:p>
          <a:p>
            <a:pPr marL="514350" indent="-514350">
              <a:buNone/>
            </a:pPr>
            <a:r>
              <a:rPr lang="id-ID" sz="2400" dirty="0" smtClean="0">
                <a:solidFill>
                  <a:srgbClr val="C00000"/>
                </a:solidFill>
                <a:effectLst>
                  <a:outerShdw blurRad="38100" dist="38100" dir="2700000" algn="tl">
                    <a:srgbClr val="000000">
                      <a:alpha val="43137"/>
                    </a:srgbClr>
                  </a:outerShdw>
                </a:effectLst>
              </a:rPr>
              <a:t>	Bus Yang Disewa Oleh Misi Hajj Indonesia Untuk Mengangkut Jemaah Dalam Pelayan Ke Masjidil Haram Dan Sebaliknya</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998443" y="3622876"/>
            <a:ext cx="4867179" cy="32351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45095" y="497711"/>
            <a:ext cx="4946905" cy="2946371"/>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8792"/>
            <a:ext cx="8596668" cy="1173193"/>
          </a:xfrm>
        </p:spPr>
        <p:txBody>
          <a:bodyPr>
            <a:normAutofit fontScale="90000"/>
          </a:bodyPr>
          <a:lstStyle/>
          <a:p>
            <a:pPr lvl="0"/>
            <a:r>
              <a:rPr lang="en-US" dirty="0" smtClean="0">
                <a:solidFill>
                  <a:srgbClr val="0070C0"/>
                </a:solidFill>
              </a:rPr>
              <a:t>PEMBIMBINGAN IBADAH DAN JEMAAH UDZUR</a:t>
            </a:r>
            <a:endParaRPr lang="en-US" dirty="0">
              <a:solidFill>
                <a:srgbClr val="0070C0"/>
              </a:solidFill>
            </a:endParaRPr>
          </a:p>
        </p:txBody>
      </p:sp>
      <p:sp>
        <p:nvSpPr>
          <p:cNvPr id="3" name="Content Placeholder 2"/>
          <p:cNvSpPr>
            <a:spLocks noGrp="1"/>
          </p:cNvSpPr>
          <p:nvPr>
            <p:ph idx="1"/>
          </p:nvPr>
        </p:nvSpPr>
        <p:spPr>
          <a:xfrm>
            <a:off x="677334" y="1018572"/>
            <a:ext cx="10537006" cy="5839428"/>
          </a:xfrm>
        </p:spPr>
        <p:txBody>
          <a:bodyPr>
            <a:normAutofit lnSpcReduction="10000"/>
          </a:bodyPr>
          <a:lstStyle/>
          <a:p>
            <a:pPr lvl="0">
              <a:buNone/>
            </a:pPr>
            <a:endParaRPr lang="en-US" sz="3600" dirty="0" smtClean="0"/>
          </a:p>
          <a:p>
            <a:pPr lvl="0">
              <a:buFont typeface="Wingdings" pitchFamily="2" charset="2"/>
              <a:buChar char="q"/>
            </a:pPr>
            <a:r>
              <a:rPr lang="en-US" sz="3600" dirty="0" smtClean="0"/>
              <a:t>PELAYANAN BIM. MANASIK DAN MEMPERDALAM </a:t>
            </a:r>
          </a:p>
          <a:p>
            <a:pPr lvl="0">
              <a:buNone/>
            </a:pPr>
            <a:r>
              <a:rPr lang="en-US" sz="3600" dirty="0" smtClean="0"/>
              <a:t>	( 10 X ) </a:t>
            </a:r>
          </a:p>
          <a:p>
            <a:pPr lvl="0">
              <a:buFont typeface="Wingdings" pitchFamily="2" charset="2"/>
              <a:buChar char="q"/>
            </a:pPr>
            <a:r>
              <a:rPr lang="en-US" sz="3600" dirty="0" smtClean="0"/>
              <a:t>UMROH ( IHTOSAKUR )</a:t>
            </a:r>
          </a:p>
          <a:p>
            <a:pPr lvl="0">
              <a:buFont typeface="Wingdings" pitchFamily="2" charset="2"/>
              <a:buChar char="q"/>
            </a:pPr>
            <a:r>
              <a:rPr lang="en-US" sz="3600" dirty="0" smtClean="0"/>
              <a:t>TATACARA PELAKSANAAN HAJI “ IHWU MA MUZMIN LONTHOI SAKUR “</a:t>
            </a:r>
          </a:p>
          <a:p>
            <a:pPr lvl="0">
              <a:buFont typeface="Wingdings" pitchFamily="2" charset="2"/>
              <a:buChar char="q"/>
            </a:pPr>
            <a:r>
              <a:rPr lang="en-US" sz="3600" dirty="0" smtClean="0"/>
              <a:t> ( TAMATTU’, IFROD DAN QIRON )</a:t>
            </a:r>
          </a:p>
          <a:p>
            <a:pPr lvl="0">
              <a:buFont typeface="Wingdings" pitchFamily="2" charset="2"/>
              <a:buChar char="q"/>
            </a:pPr>
            <a:r>
              <a:rPr lang="en-US" sz="3600" dirty="0" smtClean="0"/>
              <a:t>PERLINDUNGAN,PENJAGAAN, ASURANSI </a:t>
            </a:r>
          </a:p>
          <a:p>
            <a:pPr lvl="0">
              <a:buFont typeface="Wingdings" pitchFamily="2" charset="2"/>
              <a:buChar char="q"/>
            </a:pPr>
            <a:r>
              <a:rPr lang="en-US" sz="3600" dirty="0" smtClean="0"/>
              <a:t>KOPER, TAS KABIN, KAIN IHROM KAIN BATIK HAJI</a:t>
            </a:r>
          </a:p>
        </p:txBody>
      </p:sp>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623392" y="188640"/>
            <a:ext cx="10657184" cy="523220"/>
          </a:xfrm>
          <a:prstGeom prst="rect">
            <a:avLst/>
          </a:prstGeom>
          <a:solidFill>
            <a:schemeClr val="bg2">
              <a:lumMod val="2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2800" b="1" i="0" u="none" strike="noStrike" cap="none" normalizeH="0" baseline="0" dirty="0" smtClean="0">
                <a:ln>
                  <a:noFill/>
                </a:ln>
                <a:solidFill>
                  <a:schemeClr val="bg2"/>
                </a:solidFill>
                <a:latin typeface="+mj-lt"/>
                <a:ea typeface="Calibri" pitchFamily="34" charset="0"/>
                <a:cs typeface="Arial" pitchFamily="34" charset="0"/>
              </a:rPr>
              <a:t> </a:t>
            </a:r>
            <a:r>
              <a:rPr kumimoji="0" lang="id-ID" sz="2400" b="1" i="0" u="none" strike="noStrike" cap="none" normalizeH="0" baseline="0" dirty="0" smtClean="0">
                <a:ln>
                  <a:noFill/>
                </a:ln>
                <a:solidFill>
                  <a:schemeClr val="bg2"/>
                </a:solidFill>
                <a:latin typeface="Tahoma" pitchFamily="34" charset="0"/>
                <a:ea typeface="Tahoma" pitchFamily="34" charset="0"/>
                <a:cs typeface="Tahoma" pitchFamily="34" charset="0"/>
              </a:rPr>
              <a:t>PROSES PELAKSANAAN IBADAH HAJI</a:t>
            </a:r>
          </a:p>
        </p:txBody>
      </p:sp>
      <p:sp>
        <p:nvSpPr>
          <p:cNvPr id="25602" name="Rectangle 2"/>
          <p:cNvSpPr>
            <a:spLocks noChangeArrowheads="1"/>
          </p:cNvSpPr>
          <p:nvPr/>
        </p:nvSpPr>
        <p:spPr bwMode="auto">
          <a:xfrm>
            <a:off x="0" y="763929"/>
            <a:ext cx="12191999" cy="6124754"/>
          </a:xfrm>
          <a:prstGeom prst="rect">
            <a:avLst/>
          </a:prstGeom>
          <a:solidFill>
            <a:schemeClr val="bg2">
              <a:lumMod val="9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kumimoji="0" lang="id-ID" sz="2800" b="1" i="1" u="none" strike="noStrike" cap="none" normalizeH="0" baseline="0" dirty="0" smtClean="0">
                <a:ln>
                  <a:noFill/>
                </a:ln>
                <a:effectLst/>
                <a:latin typeface="Tahoma" pitchFamily="34" charset="0"/>
                <a:ea typeface="Tahoma" pitchFamily="34" charset="0"/>
                <a:cs typeface="Tahoma" pitchFamily="34" charset="0"/>
              </a:rPr>
              <a:t>Ada 3 macam cara pelaksanaan haji:</a:t>
            </a:r>
            <a:endParaRPr kumimoji="0" lang="en-US" sz="2800" b="1" i="1" u="none" strike="noStrike" cap="none" normalizeH="0" baseline="0" dirty="0" smtClean="0">
              <a:ln>
                <a:noFill/>
              </a:ln>
              <a:effectLst/>
              <a:latin typeface="Tahoma" pitchFamily="34" charset="0"/>
              <a:ea typeface="Tahoma" pitchFamily="34" charset="0"/>
              <a:cs typeface="Tahoma" pitchFamily="34" charset="0"/>
            </a:endParaRPr>
          </a:p>
          <a:p>
            <a:pPr marL="457200" marR="0" lvl="0" indent="-457200" algn="just" defTabSz="914400" rtl="0" eaLnBrk="1" fontAlgn="base" latinLnBrk="0" hangingPunct="1">
              <a:lnSpc>
                <a:spcPct val="100000"/>
              </a:lnSpc>
              <a:spcBef>
                <a:spcPct val="0"/>
              </a:spcBef>
              <a:spcAft>
                <a:spcPct val="0"/>
              </a:spcAft>
              <a:buClrTx/>
              <a:buSzTx/>
              <a:tabLst/>
            </a:pPr>
            <a:endParaRPr lang="id-ID" sz="2800" i="1" dirty="0" smtClean="0">
              <a:latin typeface="Tahoma" pitchFamily="34" charset="0"/>
              <a:ea typeface="Tahoma" pitchFamily="34" charset="0"/>
              <a:cs typeface="Tahoma"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lphaUcPeriod"/>
              <a:tabLst/>
            </a:pPr>
            <a:r>
              <a:rPr kumimoji="0" lang="id-ID" sz="2800" b="0" i="0" u="none" strike="noStrike" cap="none" normalizeH="0" baseline="0" dirty="0" smtClean="0">
                <a:ln>
                  <a:noFill/>
                </a:ln>
                <a:effectLst/>
                <a:latin typeface="Tahoma" pitchFamily="34" charset="0"/>
                <a:ea typeface="Tahoma" pitchFamily="34" charset="0"/>
                <a:cs typeface="Tahoma" pitchFamily="34" charset="0"/>
              </a:rPr>
              <a:t>Tamattu’ (bersenang-senang). Maksudnya adalah orang melaksanakan umrah terlebih dahulu dibulan-bulan haji lalu tahallul. Kemudian berihram haji dari Makkah atau sekitarnya pada tanggal 8 atau 9 Dzulhijjah tanpa harus kembali lagi dari miqat semula. Cara ini</a:t>
            </a:r>
            <a:r>
              <a:rPr kumimoji="0" lang="id-ID" sz="2800" b="0" i="0" u="none" strike="noStrike" cap="none" normalizeH="0" dirty="0" smtClean="0">
                <a:ln>
                  <a:noFill/>
                </a:ln>
                <a:effectLst/>
                <a:latin typeface="Tahoma" pitchFamily="34" charset="0"/>
                <a:ea typeface="Tahoma" pitchFamily="34" charset="0"/>
                <a:cs typeface="Tahoma" pitchFamily="34" charset="0"/>
              </a:rPr>
              <a:t> dikenakan Dam.</a:t>
            </a:r>
          </a:p>
          <a:p>
            <a:pPr marL="457200" marR="0" lvl="0" indent="-457200" algn="just" defTabSz="914400" rtl="0" eaLnBrk="1" fontAlgn="base" latinLnBrk="0" hangingPunct="1">
              <a:lnSpc>
                <a:spcPct val="100000"/>
              </a:lnSpc>
              <a:spcBef>
                <a:spcPct val="0"/>
              </a:spcBef>
              <a:spcAft>
                <a:spcPct val="0"/>
              </a:spcAft>
              <a:buClrTx/>
              <a:buSzTx/>
              <a:buFont typeface="+mj-lt"/>
              <a:buAutoNum type="alphaUcPeriod"/>
              <a:tabLst/>
            </a:pPr>
            <a:endParaRPr lang="id-ID" sz="2800" dirty="0" smtClean="0">
              <a:latin typeface="Tahoma" pitchFamily="34" charset="0"/>
              <a:ea typeface="Tahoma" pitchFamily="34" charset="0"/>
              <a:cs typeface="Tahoma"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lphaUcPeriod"/>
              <a:tabLst/>
            </a:pPr>
            <a:r>
              <a:rPr lang="id-ID" sz="2800" dirty="0" smtClean="0">
                <a:latin typeface="Tahoma" pitchFamily="34" charset="0"/>
                <a:ea typeface="Tahoma" pitchFamily="34" charset="0"/>
                <a:cs typeface="Tahoma" pitchFamily="34" charset="0"/>
              </a:rPr>
              <a:t>Ifrad berarti menyendirikan. Maksudnya adalah orang melaksanakan ibadah haji tanpa melaksanakan umrah dan tidak dikenakan Dam.</a:t>
            </a:r>
          </a:p>
          <a:p>
            <a:pPr marL="457200" marR="0" lvl="0" indent="-457200" algn="just" defTabSz="914400" rtl="0" eaLnBrk="1" fontAlgn="base" latinLnBrk="0" hangingPunct="1">
              <a:lnSpc>
                <a:spcPct val="100000"/>
              </a:lnSpc>
              <a:spcBef>
                <a:spcPct val="0"/>
              </a:spcBef>
              <a:spcAft>
                <a:spcPct val="0"/>
              </a:spcAft>
              <a:buClrTx/>
              <a:buSzTx/>
              <a:buFont typeface="+mj-lt"/>
              <a:buAutoNum type="alphaUcPeriod"/>
              <a:tabLst/>
            </a:pPr>
            <a:endParaRPr lang="id-ID" sz="2800" dirty="0" smtClean="0">
              <a:latin typeface="Tahoma" pitchFamily="34" charset="0"/>
              <a:ea typeface="Tahoma" pitchFamily="34" charset="0"/>
              <a:cs typeface="Tahoma" pitchFamily="34" charset="0"/>
            </a:endParaRPr>
          </a:p>
          <a:p>
            <a:pPr marL="457200" marR="0" lvl="0" indent="-457200" algn="just" defTabSz="914400" rtl="0" eaLnBrk="1" fontAlgn="base" latinLnBrk="0" hangingPunct="1">
              <a:lnSpc>
                <a:spcPct val="100000"/>
              </a:lnSpc>
              <a:spcBef>
                <a:spcPct val="0"/>
              </a:spcBef>
              <a:spcAft>
                <a:spcPct val="0"/>
              </a:spcAft>
              <a:buClrTx/>
              <a:buSzTx/>
              <a:buFont typeface="+mj-lt"/>
              <a:buAutoNum type="alphaUcPeriod"/>
              <a:tabLst/>
            </a:pPr>
            <a:r>
              <a:rPr lang="id-ID" sz="2800" dirty="0" smtClean="0">
                <a:latin typeface="Tahoma" pitchFamily="34" charset="0"/>
                <a:ea typeface="Tahoma" pitchFamily="34" charset="0"/>
                <a:cs typeface="Tahoma" pitchFamily="34" charset="0"/>
              </a:rPr>
              <a:t>Qiran berarti berteman atau bersamaan. Maksudnya adalah orang melaksanakan haji dan umrah secara bersamaan dengan sekali niat untuk dua pekerjaan, tetapi 	diharuskan membayar Dam.</a:t>
            </a: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9667" y="5445125"/>
            <a:ext cx="11472333" cy="641350"/>
          </a:xfrm>
          <a:prstGeom prst="rect">
            <a:avLst/>
          </a:prstGeom>
          <a:noFill/>
          <a:ln w="9525">
            <a:noFill/>
            <a:miter lim="800000"/>
            <a:headEnd/>
            <a:tailEnd/>
          </a:ln>
        </p:spPr>
        <p:txBody>
          <a:bodyPr>
            <a:spAutoFit/>
          </a:bodyPr>
          <a:lstStyle/>
          <a:p>
            <a:pPr eaLnBrk="0" hangingPunct="0"/>
            <a:endParaRPr lang="en-US" sz="1800">
              <a:latin typeface="Tahoma" pitchFamily="34" charset="0"/>
            </a:endParaRPr>
          </a:p>
          <a:p>
            <a:pPr eaLnBrk="0" hangingPunct="0"/>
            <a:endParaRPr lang="en-US" sz="1800">
              <a:latin typeface="Tahoma" pitchFamily="34" charset="0"/>
            </a:endParaRPr>
          </a:p>
        </p:txBody>
      </p:sp>
      <p:sp>
        <p:nvSpPr>
          <p:cNvPr id="3" name="Text Box 3"/>
          <p:cNvSpPr txBox="1">
            <a:spLocks noChangeArrowheads="1"/>
          </p:cNvSpPr>
          <p:nvPr/>
        </p:nvSpPr>
        <p:spPr bwMode="auto">
          <a:xfrm>
            <a:off x="623392" y="1142985"/>
            <a:ext cx="11041227" cy="4893647"/>
          </a:xfrm>
          <a:prstGeom prst="rect">
            <a:avLst/>
          </a:prstGeom>
          <a:solidFill>
            <a:schemeClr val="accent3">
              <a:lumMod val="60000"/>
              <a:lumOff val="40000"/>
            </a:schemeClr>
          </a:solidFill>
          <a:ln w="9525">
            <a:noFill/>
            <a:miter lim="800000"/>
            <a:headEnd/>
            <a:tailEnd/>
          </a:ln>
        </p:spPr>
        <p:txBody>
          <a:bodyPr wrap="square">
            <a:spAutoFit/>
          </a:bodyPr>
          <a:lstStyle/>
          <a:p>
            <a:pPr algn="just" eaLnBrk="0" hangingPunct="0">
              <a:tabLst>
                <a:tab pos="0" algn="l"/>
              </a:tabLst>
            </a:pPr>
            <a:r>
              <a:rPr lang="en-US" sz="2000" dirty="0">
                <a:latin typeface="Tahoma" pitchFamily="34" charset="0"/>
                <a:ea typeface="Tahoma" pitchFamily="34" charset="0"/>
                <a:cs typeface="Tahoma" pitchFamily="34" charset="0"/>
              </a:rPr>
              <a:t>Ihram </a:t>
            </a:r>
            <a:r>
              <a:rPr lang="en-US" sz="2000" dirty="0" err="1">
                <a:latin typeface="Tahoma" pitchFamily="34" charset="0"/>
                <a:ea typeface="Tahoma" pitchFamily="34" charset="0"/>
                <a:cs typeface="Tahoma" pitchFamily="34" charset="0"/>
              </a:rPr>
              <a:t>bersyarat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adalah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niat</a:t>
            </a:r>
            <a:r>
              <a:rPr lang="en-US" sz="2000" dirty="0">
                <a:latin typeface="Tahoma" pitchFamily="34" charset="0"/>
                <a:ea typeface="Tahoma" pitchFamily="34" charset="0"/>
                <a:cs typeface="Tahoma" pitchFamily="34" charset="0"/>
              </a:rPr>
              <a:t> ihram yang </a:t>
            </a:r>
            <a:r>
              <a:rPr lang="en-US" sz="2000" dirty="0" err="1">
                <a:latin typeface="Tahoma" pitchFamily="34" charset="0"/>
                <a:ea typeface="Tahoma" pitchFamily="34" charset="0"/>
                <a:cs typeface="Tahoma" pitchFamily="34" charset="0"/>
              </a:rPr>
              <a:t>disertai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dengan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persyaratan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hal</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ini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dilakukan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karena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ada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kekhawatiran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ibadah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Haji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atau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Umrahnya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akan</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terhalang</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oleh</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suatu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masyaqat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atau</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penyakit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sebagaimana</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Hadist</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Nabi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dari</a:t>
            </a:r>
            <a:r>
              <a:rPr lang="en-US" sz="2000" dirty="0">
                <a:latin typeface="Tahoma" pitchFamily="34" charset="0"/>
                <a:ea typeface="Tahoma" pitchFamily="34" charset="0"/>
                <a:cs typeface="Tahoma" pitchFamily="34" charset="0"/>
              </a:rPr>
              <a:t> </a:t>
            </a:r>
            <a:r>
              <a:rPr lang="en-US" sz="2000" dirty="0" err="1">
                <a:latin typeface="Tahoma" pitchFamily="34" charset="0"/>
                <a:ea typeface="Tahoma" pitchFamily="34" charset="0"/>
                <a:cs typeface="Tahoma" pitchFamily="34" charset="0"/>
              </a:rPr>
              <a:t>Aisyah</a:t>
            </a:r>
            <a:r>
              <a:rPr lang="en-US" sz="2000" dirty="0">
                <a:latin typeface="Tahoma" pitchFamily="34" charset="0"/>
                <a:ea typeface="Tahoma" pitchFamily="34" charset="0"/>
                <a:cs typeface="Tahoma" pitchFamily="34" charset="0"/>
              </a:rPr>
              <a:t> yang </a:t>
            </a:r>
            <a:r>
              <a:rPr lang="en-US" sz="2000" dirty="0" err="1">
                <a:latin typeface="Tahoma" pitchFamily="34" charset="0"/>
                <a:ea typeface="Tahoma" pitchFamily="34" charset="0"/>
                <a:cs typeface="Tahoma" pitchFamily="34" charset="0"/>
              </a:rPr>
              <a:t>diriwayatkan</a:t>
            </a:r>
            <a:r>
              <a:rPr lang="en-US" sz="2000" dirty="0">
                <a:latin typeface="Tahoma" pitchFamily="34" charset="0"/>
                <a:ea typeface="Tahoma" pitchFamily="34" charset="0"/>
                <a:cs typeface="Tahoma" pitchFamily="34" charset="0"/>
              </a:rPr>
              <a:t> Imam Muslim </a:t>
            </a:r>
            <a:r>
              <a:rPr lang="en-US" sz="2400" dirty="0" smtClean="0">
                <a:latin typeface="Tahoma" pitchFamily="34" charset="0"/>
                <a:ea typeface="Tahoma" pitchFamily="34" charset="0"/>
                <a:cs typeface="Tahoma" pitchFamily="34" charset="0"/>
              </a:rPr>
              <a:t>:</a:t>
            </a:r>
            <a:endParaRPr lang="id-ID" sz="2400" dirty="0" smtClean="0">
              <a:latin typeface="Tahoma" pitchFamily="34" charset="0"/>
              <a:ea typeface="Tahoma" pitchFamily="34" charset="0"/>
              <a:cs typeface="Tahoma" pitchFamily="34" charset="0"/>
            </a:endParaRPr>
          </a:p>
          <a:p>
            <a:pPr algn="just" eaLnBrk="0" hangingPunct="0">
              <a:tabLst>
                <a:tab pos="0" algn="l"/>
              </a:tabLst>
            </a:pPr>
            <a:endParaRPr lang="id-ID" sz="2400" dirty="0" smtClean="0">
              <a:latin typeface="Tahoma" pitchFamily="34" charset="0"/>
              <a:ea typeface="Tahoma" pitchFamily="34" charset="0"/>
              <a:cs typeface="Tahoma" pitchFamily="34" charset="0"/>
            </a:endParaRPr>
          </a:p>
          <a:p>
            <a:pPr lvl="0" algn="r" eaLnBrk="0" hangingPunct="0">
              <a:tabLst>
                <a:tab pos="0" algn="l"/>
              </a:tabLst>
            </a:pPr>
            <a:r>
              <a:rPr lang="ar-SA" sz="3200" b="1" dirty="0" smtClean="0">
                <a:latin typeface="Traditional Arabic" pitchFamily="18" charset="-78"/>
                <a:ea typeface="Arial" pitchFamily="34" charset="0"/>
                <a:cs typeface="Traditional Arabic" pitchFamily="18" charset="-78"/>
              </a:rPr>
              <a:t>يَا رسولَ الله إِنّـِى أُرِيْدُ الْحَجَّ وَأَناَ شاَكِيَةٌ، فقالَ النبي صلى الله عليه وسلم: </a:t>
            </a:r>
            <a:endParaRPr lang="id-ID" sz="3200" b="1" dirty="0" smtClean="0">
              <a:latin typeface="Traditional Arabic" pitchFamily="18" charset="-78"/>
              <a:ea typeface="Arial" pitchFamily="34" charset="0"/>
              <a:cs typeface="Traditional Arabic" pitchFamily="18" charset="-78"/>
            </a:endParaRPr>
          </a:p>
          <a:p>
            <a:pPr lvl="0" algn="r" eaLnBrk="0" hangingPunct="0">
              <a:tabLst>
                <a:tab pos="0" algn="l"/>
              </a:tabLst>
            </a:pPr>
            <a:r>
              <a:rPr lang="ar-SA" sz="3200" b="1" dirty="0" smtClean="0">
                <a:latin typeface="Traditional Arabic" pitchFamily="18" charset="-78"/>
                <a:ea typeface="Arial" pitchFamily="34" charset="0"/>
                <a:cs typeface="Traditional Arabic" pitchFamily="18" charset="-78"/>
              </a:rPr>
              <a:t>حُجّـِى وَاشْتِرِطِي إنَّ مَحِلّـِى حَيْثُ حَبَسْتَنِى (رواه مسلم)</a:t>
            </a:r>
            <a:endParaRPr lang="id-ID" sz="3200" b="1" dirty="0" smtClean="0">
              <a:latin typeface="Traditional Arabic" pitchFamily="18" charset="-78"/>
              <a:cs typeface="Traditional Arabic" pitchFamily="18" charset="-78"/>
            </a:endParaRPr>
          </a:p>
          <a:p>
            <a:pPr algn="just" eaLnBrk="0" hangingPunct="0">
              <a:tabLst>
                <a:tab pos="0" algn="l"/>
              </a:tabLst>
            </a:pPr>
            <a:endParaRPr lang="id-ID" sz="2400" dirty="0" smtClean="0">
              <a:latin typeface="Tahoma" pitchFamily="34" charset="0"/>
              <a:ea typeface="Tahoma" pitchFamily="34" charset="0"/>
              <a:cs typeface="Tahoma" pitchFamily="34" charset="0"/>
            </a:endParaRPr>
          </a:p>
          <a:p>
            <a:pPr algn="just" eaLnBrk="0" hangingPunct="0">
              <a:tabLst>
                <a:tab pos="0" algn="l"/>
              </a:tabLst>
            </a:pPr>
            <a:r>
              <a:rPr lang="en-US" sz="2000" dirty="0" err="1" smtClean="0">
                <a:latin typeface="Tahoma" pitchFamily="34" charset="0"/>
                <a:ea typeface="Tahoma" pitchFamily="34" charset="0"/>
                <a:cs typeface="Tahoma" pitchFamily="34" charset="0"/>
              </a:rPr>
              <a:t>Apabila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hal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tersebut</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terjadi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dan</a:t>
            </a:r>
            <a:r>
              <a:rPr lang="en-US" sz="2000" dirty="0" smtClean="0">
                <a:latin typeface="Tahoma" pitchFamily="34" charset="0"/>
                <a:ea typeface="Tahoma" pitchFamily="34" charset="0"/>
                <a:cs typeface="Tahoma" pitchFamily="34" charset="0"/>
              </a:rPr>
              <a:t> yang </a:t>
            </a:r>
            <a:r>
              <a:rPr lang="en-US" sz="2000" dirty="0" err="1" smtClean="0">
                <a:latin typeface="Tahoma" pitchFamily="34" charset="0"/>
                <a:ea typeface="Tahoma" pitchFamily="34" charset="0"/>
                <a:cs typeface="Tahoma" pitchFamily="34" charset="0"/>
              </a:rPr>
              <a:t>bersangkutan</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bertahallul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maka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dia</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tidak</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wajib</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membayar</a:t>
            </a:r>
            <a:r>
              <a:rPr lang="en-US" sz="2000" dirty="0" smtClean="0">
                <a:latin typeface="Tahoma" pitchFamily="34" charset="0"/>
                <a:ea typeface="Tahoma" pitchFamily="34" charset="0"/>
                <a:cs typeface="Tahoma" pitchFamily="34" charset="0"/>
              </a:rPr>
              <a:t> Dam. (Al-</a:t>
            </a:r>
            <a:r>
              <a:rPr lang="en-US" sz="2000" dirty="0" err="1" smtClean="0">
                <a:latin typeface="Tahoma" pitchFamily="34" charset="0"/>
                <a:ea typeface="Tahoma" pitchFamily="34" charset="0"/>
                <a:cs typeface="Tahoma" pitchFamily="34" charset="0"/>
              </a:rPr>
              <a:t>Mughni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Fi</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fiqhil</a:t>
            </a:r>
            <a:r>
              <a:rPr lang="en-US" sz="2000" dirty="0" smtClean="0">
                <a:latin typeface="Tahoma" pitchFamily="34" charset="0"/>
                <a:ea typeface="Tahoma" pitchFamily="34" charset="0"/>
                <a:cs typeface="Tahoma" pitchFamily="34" charset="0"/>
              </a:rPr>
              <a:t> Hajj </a:t>
            </a:r>
            <a:r>
              <a:rPr lang="en-US" sz="2000" dirty="0" err="1" smtClean="0">
                <a:latin typeface="Tahoma" pitchFamily="34" charset="0"/>
                <a:ea typeface="Tahoma" pitchFamily="34" charset="0"/>
                <a:cs typeface="Tahoma" pitchFamily="34" charset="0"/>
              </a:rPr>
              <a:t>Wal</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Umrah</a:t>
            </a:r>
            <a:r>
              <a:rPr lang="en-US" sz="2000" dirty="0" smtClean="0">
                <a:latin typeface="Tahoma" pitchFamily="34" charset="0"/>
                <a:ea typeface="Tahoma" pitchFamily="34" charset="0"/>
                <a:cs typeface="Tahoma" pitchFamily="34" charset="0"/>
              </a:rPr>
              <a:t> </a:t>
            </a:r>
            <a:r>
              <a:rPr lang="en-US" sz="2000" dirty="0" err="1" smtClean="0">
                <a:latin typeface="Tahoma" pitchFamily="34" charset="0"/>
                <a:ea typeface="Tahoma" pitchFamily="34" charset="0"/>
                <a:cs typeface="Tahoma" pitchFamily="34" charset="0"/>
              </a:rPr>
              <a:t>hal</a:t>
            </a:r>
            <a:r>
              <a:rPr lang="en-US" sz="2000" dirty="0" smtClean="0">
                <a:latin typeface="Tahoma" pitchFamily="34" charset="0"/>
                <a:ea typeface="Tahoma" pitchFamily="34" charset="0"/>
                <a:cs typeface="Tahoma" pitchFamily="34" charset="0"/>
              </a:rPr>
              <a:t>. 195).</a:t>
            </a:r>
          </a:p>
          <a:p>
            <a:pPr algn="just" eaLnBrk="0" hangingPunct="0">
              <a:tabLst>
                <a:tab pos="0" algn="l"/>
              </a:tabLst>
            </a:pPr>
            <a:endParaRPr lang="en-US" sz="2000" dirty="0" smtClean="0">
              <a:latin typeface="Tahoma" pitchFamily="34" charset="0"/>
              <a:ea typeface="Tahoma" pitchFamily="34" charset="0"/>
              <a:cs typeface="Tahoma" pitchFamily="34" charset="0"/>
            </a:endParaRPr>
          </a:p>
          <a:p>
            <a:pPr algn="just" eaLnBrk="0" hangingPunct="0">
              <a:tabLst>
                <a:tab pos="0" algn="l"/>
              </a:tabLst>
            </a:pPr>
            <a:r>
              <a:rPr lang="en-US" sz="2000" dirty="0" smtClean="0">
                <a:latin typeface="Tahoma" pitchFamily="34" charset="0"/>
                <a:ea typeface="Tahoma" pitchFamily="34" charset="0"/>
                <a:cs typeface="Tahoma" pitchFamily="34" charset="0"/>
              </a:rPr>
              <a:t>CARANYA…. ?</a:t>
            </a:r>
          </a:p>
          <a:p>
            <a:pPr algn="r" eaLnBrk="0" hangingPunct="0">
              <a:tabLst>
                <a:tab pos="0" algn="l"/>
              </a:tabLst>
            </a:pPr>
            <a:r>
              <a:rPr lang="ar-SA" sz="3200" b="1" dirty="0" smtClean="0">
                <a:latin typeface="Simplified Arabic" pitchFamily="18" charset="-78"/>
                <a:ea typeface="Tahoma" pitchFamily="34" charset="0"/>
                <a:cs typeface="Simplified Arabic" pitchFamily="18" charset="-78"/>
              </a:rPr>
              <a:t>لبيك اللهم حجا...فإن حبسني حابس فمحلي حيث حبستني...</a:t>
            </a:r>
            <a:endParaRPr lang="en-US" sz="3200" b="1" dirty="0" smtClean="0">
              <a:latin typeface="Simplified Arabic" pitchFamily="18" charset="-78"/>
              <a:ea typeface="Tahoma" pitchFamily="34" charset="0"/>
              <a:cs typeface="Simplified Arabic" pitchFamily="18" charset="-78"/>
            </a:endParaRPr>
          </a:p>
          <a:p>
            <a:pPr algn="just" eaLnBrk="0" hangingPunct="0">
              <a:tabLst>
                <a:tab pos="0" algn="l"/>
              </a:tabLst>
            </a:pPr>
            <a:endParaRPr lang="en-US" sz="2400" dirty="0">
              <a:latin typeface="Tahoma" pitchFamily="34" charset="0"/>
              <a:ea typeface="Tahoma" pitchFamily="34" charset="0"/>
              <a:cs typeface="Tahoma" pitchFamily="34" charset="0"/>
            </a:endParaRPr>
          </a:p>
        </p:txBody>
      </p:sp>
      <p:sp>
        <p:nvSpPr>
          <p:cNvPr id="4" name="Text Box 4"/>
          <p:cNvSpPr txBox="1">
            <a:spLocks noChangeArrowheads="1"/>
          </p:cNvSpPr>
          <p:nvPr/>
        </p:nvSpPr>
        <p:spPr bwMode="auto">
          <a:xfrm>
            <a:off x="1714470" y="285728"/>
            <a:ext cx="8736972" cy="707886"/>
          </a:xfrm>
          <a:prstGeom prst="rect">
            <a:avLst/>
          </a:prstGeom>
          <a:solidFill>
            <a:srgbClr val="92D050"/>
          </a:solidFill>
          <a:ln w="9525">
            <a:noFill/>
            <a:miter lim="800000"/>
            <a:headEnd/>
            <a:tailEnd/>
          </a:ln>
        </p:spPr>
        <p:txBody>
          <a:bodyPr wrap="square">
            <a:spAutoFit/>
          </a:bodyPr>
          <a:lstStyle/>
          <a:p>
            <a:pPr algn="ctr" eaLnBrk="0" hangingPunct="0"/>
            <a:r>
              <a:rPr lang="en-US" sz="2000" b="1" dirty="0" smtClean="0">
                <a:latin typeface="Tahoma" pitchFamily="34" charset="0"/>
                <a:ea typeface="Tahoma" pitchFamily="34" charset="0"/>
                <a:cs typeface="Tahoma" pitchFamily="34" charset="0"/>
              </a:rPr>
              <a:t>DIANJURKAN BAGI JEMAAAH UDZUR AGAR MELAKUKAN</a:t>
            </a:r>
          </a:p>
          <a:p>
            <a:pPr algn="ctr" eaLnBrk="0" hangingPunct="0"/>
            <a:r>
              <a:rPr lang="en-US" sz="2000" b="1" dirty="0" smtClean="0">
                <a:latin typeface="Tahoma" pitchFamily="34" charset="0"/>
                <a:ea typeface="Tahoma" pitchFamily="34" charset="0"/>
                <a:cs typeface="Tahoma" pitchFamily="34" charset="0"/>
              </a:rPr>
              <a:t>IHRAM BERSYARAT</a:t>
            </a:r>
            <a:endParaRPr lang="en-US" sz="2000" b="1" dirty="0">
              <a:latin typeface="Tahoma" pitchFamily="34" charset="0"/>
              <a:ea typeface="Tahoma" pitchFamily="34" charset="0"/>
              <a:cs typeface="Tahoma" pitchFamily="34" charset="0"/>
            </a:endParaRP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814918" y="2924176"/>
            <a:ext cx="10847916" cy="366713"/>
          </a:xfrm>
          <a:prstGeom prst="rect">
            <a:avLst/>
          </a:prstGeom>
          <a:noFill/>
          <a:ln w="9525">
            <a:noFill/>
            <a:miter lim="800000"/>
            <a:headEnd/>
            <a:tailEnd/>
          </a:ln>
        </p:spPr>
        <p:txBody>
          <a:bodyPr>
            <a:spAutoFit/>
          </a:bodyPr>
          <a:lstStyle/>
          <a:p>
            <a:pPr algn="just"/>
            <a:endParaRPr lang="id-ID" sz="1800">
              <a:latin typeface="Arial" charset="0"/>
            </a:endParaRPr>
          </a:p>
        </p:txBody>
      </p:sp>
      <p:sp>
        <p:nvSpPr>
          <p:cNvPr id="3" name="Text Box 3"/>
          <p:cNvSpPr txBox="1">
            <a:spLocks noChangeArrowheads="1"/>
          </p:cNvSpPr>
          <p:nvPr/>
        </p:nvSpPr>
        <p:spPr bwMode="auto">
          <a:xfrm>
            <a:off x="958851" y="5300663"/>
            <a:ext cx="11233149" cy="366712"/>
          </a:xfrm>
          <a:prstGeom prst="rect">
            <a:avLst/>
          </a:prstGeom>
          <a:noFill/>
          <a:ln w="9525">
            <a:noFill/>
            <a:miter lim="800000"/>
            <a:headEnd/>
            <a:tailEnd/>
          </a:ln>
        </p:spPr>
        <p:txBody>
          <a:bodyPr>
            <a:spAutoFit/>
          </a:bodyPr>
          <a:lstStyle/>
          <a:p>
            <a:endParaRPr lang="id-ID" sz="1800">
              <a:latin typeface="Arial" charset="0"/>
            </a:endParaRPr>
          </a:p>
        </p:txBody>
      </p:sp>
      <p:sp>
        <p:nvSpPr>
          <p:cNvPr id="4" name="Text Box 4"/>
          <p:cNvSpPr txBox="1">
            <a:spLocks noChangeArrowheads="1"/>
          </p:cNvSpPr>
          <p:nvPr/>
        </p:nvSpPr>
        <p:spPr bwMode="auto">
          <a:xfrm>
            <a:off x="162046" y="775503"/>
            <a:ext cx="11783028" cy="5509200"/>
          </a:xfrm>
          <a:prstGeom prst="rect">
            <a:avLst/>
          </a:prstGeom>
          <a:solidFill>
            <a:schemeClr val="accent3">
              <a:lumMod val="60000"/>
              <a:lumOff val="40000"/>
            </a:schemeClr>
          </a:solidFill>
          <a:ln w="9525">
            <a:noFill/>
            <a:miter lim="800000"/>
            <a:headEnd/>
            <a:tailEnd/>
          </a:ln>
        </p:spPr>
        <p:txBody>
          <a:bodyPr wrap="square">
            <a:spAutoFit/>
          </a:bodyPr>
          <a:lstStyle/>
          <a:p>
            <a:pPr eaLnBrk="0" hangingPunct="0"/>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Hukum</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Isythirat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terdapat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4 </a:t>
            </a:r>
            <a:r>
              <a:rPr lang="en-US" sz="2400" dirty="0" err="1">
                <a:effectLst>
                  <a:outerShdw blurRad="38100" dist="38100" dir="2700000" algn="tl">
                    <a:srgbClr val="000000">
                      <a:alpha val="43137"/>
                    </a:srgbClr>
                  </a:outerShdw>
                </a:effectLst>
                <a:latin typeface="Tahoma" pitchFamily="34" charset="0"/>
                <a:ea typeface="Tahoma" pitchFamily="34" charset="0"/>
                <a:cs typeface="Tahoma" pitchFamily="34" charset="0"/>
              </a:rPr>
              <a:t>pendapat</a:t>
            </a:r>
            <a:r>
              <a:rPr lang="en-US" sz="24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t>
            </a:r>
            <a:endParaRPr lang="id-ID" sz="2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eaLnBrk="0" hangingPunct="0"/>
            <a:endParaRPr lang="id-ID" sz="24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546100" indent="-457200" eaLnBrk="0" hangingPunct="0">
              <a:buFontTx/>
              <a:buAutoNum type="alphaLcPeriod"/>
            </a:pPr>
            <a:r>
              <a:rPr lang="en-US" sz="2800" dirty="0" err="1" smtClean="0">
                <a:latin typeface="Tahoma" pitchFamily="34" charset="0"/>
                <a:ea typeface="Tahoma" pitchFamily="34" charset="0"/>
                <a:cs typeface="Tahoma" pitchFamily="34" charset="0"/>
              </a:rPr>
              <a:t>Mazhab</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Syafi’i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menyatakan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Jawaz</a:t>
            </a:r>
            <a:endParaRPr lang="en-US" sz="2800" dirty="0" smtClean="0">
              <a:latin typeface="Tahoma" pitchFamily="34" charset="0"/>
              <a:ea typeface="Tahoma" pitchFamily="34" charset="0"/>
              <a:cs typeface="Tahoma" pitchFamily="34" charset="0"/>
            </a:endParaRPr>
          </a:p>
          <a:p>
            <a:pPr marL="546100" indent="-457200" eaLnBrk="0" hangingPunct="0">
              <a:buFontTx/>
              <a:buAutoNum type="alphaLcPeriod"/>
            </a:pPr>
            <a:r>
              <a:rPr lang="en-US" sz="2800" dirty="0" err="1" smtClean="0">
                <a:latin typeface="Tahoma" pitchFamily="34" charset="0"/>
                <a:ea typeface="Tahoma" pitchFamily="34" charset="0"/>
                <a:cs typeface="Tahoma" pitchFamily="34" charset="0"/>
              </a:rPr>
              <a:t>Mazhab</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Hambali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menyatakan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Mustahab</a:t>
            </a:r>
            <a:endParaRPr lang="en-US" sz="2800" dirty="0" smtClean="0">
              <a:latin typeface="Tahoma" pitchFamily="34" charset="0"/>
              <a:ea typeface="Tahoma" pitchFamily="34" charset="0"/>
              <a:cs typeface="Tahoma" pitchFamily="34" charset="0"/>
            </a:endParaRPr>
          </a:p>
          <a:p>
            <a:pPr marL="546100" indent="-457200" eaLnBrk="0" hangingPunct="0">
              <a:buFontTx/>
              <a:buAutoNum type="alphaLcPeriod"/>
            </a:pPr>
            <a:r>
              <a:rPr lang="en-US" sz="2800" dirty="0" err="1" smtClean="0">
                <a:latin typeface="Tahoma" pitchFamily="34" charset="0"/>
                <a:ea typeface="Tahoma" pitchFamily="34" charset="0"/>
                <a:cs typeface="Tahoma" pitchFamily="34" charset="0"/>
              </a:rPr>
              <a:t>Mazhab</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Hanafi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Maliki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menyatakan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tidak</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baik</a:t>
            </a:r>
            <a:endParaRPr lang="en-US" sz="2800" dirty="0" smtClean="0">
              <a:latin typeface="Tahoma" pitchFamily="34" charset="0"/>
              <a:ea typeface="Tahoma" pitchFamily="34" charset="0"/>
              <a:cs typeface="Tahoma" pitchFamily="34" charset="0"/>
            </a:endParaRPr>
          </a:p>
          <a:p>
            <a:pPr marL="546100" indent="-457200" eaLnBrk="0" hangingPunct="0">
              <a:buFontTx/>
              <a:buAutoNum type="alphaLcPeriod"/>
            </a:pPr>
            <a:r>
              <a:rPr lang="en-US" sz="2800" dirty="0" err="1" smtClean="0">
                <a:latin typeface="Tahoma" pitchFamily="34" charset="0"/>
                <a:ea typeface="Tahoma" pitchFamily="34" charset="0"/>
                <a:cs typeface="Tahoma" pitchFamily="34" charset="0"/>
              </a:rPr>
              <a:t>Mazhab</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Ibnu</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Hazm</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menyatakan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wajib</a:t>
            </a:r>
            <a:r>
              <a:rPr lang="en-US" sz="2800" dirty="0" smtClean="0">
                <a:latin typeface="Tahoma" pitchFamily="34" charset="0"/>
                <a:ea typeface="Tahoma" pitchFamily="34" charset="0"/>
                <a:cs typeface="Tahoma" pitchFamily="34" charset="0"/>
              </a:rPr>
              <a:t>. </a:t>
            </a:r>
            <a:endParaRPr lang="id-ID" sz="2800" dirty="0" smtClean="0">
              <a:latin typeface="Tahoma" pitchFamily="34" charset="0"/>
              <a:ea typeface="Tahoma" pitchFamily="34" charset="0"/>
              <a:cs typeface="Tahoma" pitchFamily="34" charset="0"/>
            </a:endParaRPr>
          </a:p>
          <a:p>
            <a:pPr marL="546100" indent="-457200" eaLnBrk="0" hangingPunct="0"/>
            <a:endParaRPr lang="id-ID" sz="2400" dirty="0" smtClean="0">
              <a:latin typeface="Tahoma" pitchFamily="34" charset="0"/>
              <a:ea typeface="Tahoma" pitchFamily="34" charset="0"/>
              <a:cs typeface="Tahoma" pitchFamily="34" charset="0"/>
            </a:endParaRPr>
          </a:p>
          <a:p>
            <a:pPr marL="546100" indent="-457200" eaLnBrk="0" hangingPunct="0"/>
            <a:endParaRPr lang="id-ID" sz="2400" dirty="0" smtClean="0">
              <a:latin typeface="Tahoma" pitchFamily="34" charset="0"/>
              <a:ea typeface="Tahoma" pitchFamily="34" charset="0"/>
              <a:cs typeface="Tahoma" pitchFamily="34" charset="0"/>
            </a:endParaRPr>
          </a:p>
          <a:p>
            <a:pPr marL="546100" lvl="0" indent="-457200" algn="r" eaLnBrk="0" hangingPunct="0"/>
            <a:r>
              <a:rPr lang="ar-SA" sz="3200" b="1" dirty="0" smtClean="0">
                <a:latin typeface="Traditional Arabic" pitchFamily="18" charset="-78"/>
                <a:ea typeface="Arial" pitchFamily="34" charset="0"/>
                <a:cs typeface="Traditional Arabic" pitchFamily="18" charset="-78"/>
              </a:rPr>
              <a:t>واختلف أهل العلم فى حكم الإشتراط إلى أربعة أقوال: أحدها جوازه وهو المشهور من مذهب الشافعي. والثانى استحبابه وهو مذهب أحمد. والثالث إيجابه وإليه مذهب ابن حزم. والرابع  إنكاره وهو مذهب الحنفية والمالكية (المغنى فى فقه الحج والعمرة، ص </a:t>
            </a:r>
            <a:r>
              <a:rPr lang="ar-SA" sz="2400" b="1" dirty="0" smtClean="0">
                <a:latin typeface="Traditional Arabic" pitchFamily="18" charset="-78"/>
                <a:ea typeface="Arial" pitchFamily="34" charset="0"/>
                <a:cs typeface="Traditional Arabic" pitchFamily="18" charset="-78"/>
              </a:rPr>
              <a:t>82</a:t>
            </a:r>
            <a:r>
              <a:rPr lang="ar-SA" sz="3200" b="1" dirty="0" smtClean="0">
                <a:latin typeface="Traditional Arabic" pitchFamily="18" charset="-78"/>
                <a:ea typeface="Arial" pitchFamily="34" charset="0"/>
                <a:cs typeface="Traditional Arabic" pitchFamily="18" charset="-78"/>
              </a:rPr>
              <a:t>)</a:t>
            </a:r>
            <a:endParaRPr lang="id-ID" sz="3200" b="1" dirty="0" smtClean="0">
              <a:latin typeface="Traditional Arabic" pitchFamily="18" charset="-78"/>
              <a:cs typeface="Traditional Arabic" pitchFamily="18" charset="-78"/>
            </a:endParaRPr>
          </a:p>
          <a:p>
            <a:pPr marL="546100" indent="-457200" eaLnBrk="0" hangingPunct="0"/>
            <a:endParaRPr lang="id-ID" sz="2400" dirty="0" smtClean="0">
              <a:latin typeface="Tahoma" pitchFamily="34" charset="0"/>
              <a:ea typeface="Tahoma" pitchFamily="34" charset="0"/>
              <a:cs typeface="Tahoma" pitchFamily="34" charset="0"/>
            </a:endParaRPr>
          </a:p>
          <a:p>
            <a:pPr marL="546100" indent="-457200" eaLnBrk="0" hangingPunct="0"/>
            <a:endParaRPr lang="en-US" sz="2400" dirty="0" smtClean="0">
              <a:latin typeface="Tahoma" pitchFamily="34" charset="0"/>
              <a:ea typeface="Tahoma" pitchFamily="34" charset="0"/>
              <a:cs typeface="Tahoma" pitchFamily="34" charset="0"/>
            </a:endParaRPr>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74709" y="1714488"/>
            <a:ext cx="11185920" cy="4286280"/>
          </a:xfrm>
          <a:prstGeom prst="rect">
            <a:avLst/>
          </a:prstGeom>
          <a:solidFill>
            <a:schemeClr val="accent3">
              <a:lumMod val="60000"/>
              <a:lumOff val="40000"/>
            </a:schemeClr>
          </a:solidFill>
          <a:ln w="9525">
            <a:noFill/>
            <a:miter lim="800000"/>
            <a:headEnd/>
            <a:tailEnd/>
          </a:ln>
        </p:spPr>
        <p:txBody>
          <a:bodyPr/>
          <a:lstStyle/>
          <a:p>
            <a:pPr marL="457200" indent="-457200" algn="just">
              <a:lnSpc>
                <a:spcPct val="80000"/>
              </a:lnSpc>
              <a:buAutoNum type="alphaLcPeriod"/>
            </a:pPr>
            <a:r>
              <a:rPr lang="en-US" sz="2800" dirty="0" smtClean="0">
                <a:latin typeface="Tahoma" pitchFamily="34" charset="0"/>
                <a:ea typeface="Tahoma" pitchFamily="34" charset="0"/>
                <a:cs typeface="Tahoma" pitchFamily="34" charset="0"/>
              </a:rPr>
              <a:t>Para </a:t>
            </a:r>
            <a:r>
              <a:rPr lang="en-US" sz="2800" dirty="0" err="1">
                <a:latin typeface="Tahoma" pitchFamily="34" charset="0"/>
                <a:ea typeface="Tahoma" pitchFamily="34" charset="0"/>
                <a:cs typeface="Tahoma" pitchFamily="34" charset="0"/>
              </a:rPr>
              <a:t>Ulama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sepakat</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bahwa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setelah</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berihram</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haram</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memakai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wangi</a:t>
            </a:r>
            <a:r>
              <a:rPr lang="en-US" sz="2800" dirty="0">
                <a:latin typeface="Tahoma" pitchFamily="34" charset="0"/>
                <a:ea typeface="Tahoma" pitchFamily="34" charset="0"/>
                <a:cs typeface="Tahoma" pitchFamily="34" charset="0"/>
              </a:rPr>
              <a:t> - </a:t>
            </a:r>
            <a:r>
              <a:rPr lang="en-US" sz="2800" dirty="0" err="1">
                <a:latin typeface="Tahoma" pitchFamily="34" charset="0"/>
                <a:ea typeface="Tahoma" pitchFamily="34" charset="0"/>
                <a:cs typeface="Tahoma" pitchFamily="34" charset="0"/>
              </a:rPr>
              <a:t>wangian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baik</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badan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maupun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pada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pakaian</a:t>
            </a:r>
            <a:r>
              <a:rPr lang="en-US" sz="2800" dirty="0">
                <a:latin typeface="Tahoma" pitchFamily="34" charset="0"/>
                <a:ea typeface="Tahoma" pitchFamily="34" charset="0"/>
                <a:cs typeface="Tahoma" pitchFamily="34" charset="0"/>
              </a:rPr>
              <a:t> ihram). </a:t>
            </a:r>
            <a:endParaRPr lang="id-ID" sz="2800" dirty="0" smtClean="0">
              <a:latin typeface="Tahoma" pitchFamily="34" charset="0"/>
              <a:ea typeface="Tahoma" pitchFamily="34" charset="0"/>
              <a:cs typeface="Tahoma" pitchFamily="34" charset="0"/>
            </a:endParaRPr>
          </a:p>
          <a:p>
            <a:pPr marL="457200" indent="-457200" algn="just">
              <a:lnSpc>
                <a:spcPct val="80000"/>
              </a:lnSpc>
            </a:pPr>
            <a:r>
              <a:rPr lang="id-ID" sz="2800" dirty="0" smtClean="0">
                <a:latin typeface="Tahoma" pitchFamily="34" charset="0"/>
                <a:ea typeface="Tahoma" pitchFamily="34" charset="0"/>
                <a:cs typeface="Tahoma" pitchFamily="34" charset="0"/>
              </a:rPr>
              <a:t>b. </a:t>
            </a:r>
            <a:r>
              <a:rPr lang="en-US" sz="2800" dirty="0" err="1" smtClean="0">
                <a:latin typeface="Tahoma" pitchFamily="34" charset="0"/>
                <a:ea typeface="Tahoma" pitchFamily="34" charset="0"/>
                <a:cs typeface="Tahoma" pitchFamily="34" charset="0"/>
              </a:rPr>
              <a:t>Menurut</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Madzhab</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Syafii</a:t>
            </a:r>
            <a:r>
              <a:rPr lang="en-US" sz="2800" dirty="0">
                <a:latin typeface="Tahoma" pitchFamily="34" charset="0"/>
                <a:ea typeface="Tahoma" pitchFamily="34" charset="0"/>
                <a:cs typeface="Tahoma" pitchFamily="34" charset="0"/>
              </a:rPr>
              <a:t> dan </a:t>
            </a:r>
            <a:r>
              <a:rPr lang="en-US" sz="2800" dirty="0" err="1">
                <a:latin typeface="Tahoma" pitchFamily="34" charset="0"/>
                <a:ea typeface="Tahoma" pitchFamily="34" charset="0"/>
                <a:cs typeface="Tahoma" pitchFamily="34" charset="0"/>
              </a:rPr>
              <a:t>Hambali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boleh</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mandi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dengan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menggunakan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sabun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mandi</a:t>
            </a:r>
            <a:r>
              <a:rPr lang="en-US" sz="2800" dirty="0">
                <a:latin typeface="Tahoma" pitchFamily="34" charset="0"/>
                <a:ea typeface="Tahoma" pitchFamily="34" charset="0"/>
                <a:cs typeface="Tahoma" pitchFamily="34" charset="0"/>
              </a:rPr>
              <a:t>. </a:t>
            </a:r>
          </a:p>
          <a:p>
            <a:pPr marL="457200" indent="-457200" algn="just">
              <a:lnSpc>
                <a:spcPct val="80000"/>
              </a:lnSpc>
              <a:buAutoNum type="alphaLcPeriod" startAt="3"/>
            </a:pPr>
            <a:r>
              <a:rPr lang="en-US" sz="2800" dirty="0" err="1" smtClean="0">
                <a:latin typeface="Tahoma" pitchFamily="34" charset="0"/>
                <a:ea typeface="Tahoma" pitchFamily="34" charset="0"/>
                <a:cs typeface="Tahoma" pitchFamily="34" charset="0"/>
              </a:rPr>
              <a:t>Menurut</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Madzhab</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Maliki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boleh</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mandi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hanya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untuk</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mendinginkan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badan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bukan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untuk</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membersihkan</a:t>
            </a:r>
            <a:r>
              <a:rPr lang="en-US" sz="2800" dirty="0" smtClean="0">
                <a:latin typeface="Tahoma" pitchFamily="34" charset="0"/>
                <a:ea typeface="Tahoma" pitchFamily="34" charset="0"/>
                <a:cs typeface="Tahoma" pitchFamily="34" charset="0"/>
              </a:rPr>
              <a:t>.</a:t>
            </a:r>
            <a:endParaRPr lang="en-US" sz="2800" dirty="0">
              <a:latin typeface="Tahoma" pitchFamily="34" charset="0"/>
              <a:ea typeface="Tahoma" pitchFamily="34" charset="0"/>
              <a:cs typeface="Tahoma" pitchFamily="34" charset="0"/>
            </a:endParaRPr>
          </a:p>
          <a:p>
            <a:pPr marL="457200" indent="-457200" algn="just">
              <a:lnSpc>
                <a:spcPct val="80000"/>
              </a:lnSpc>
              <a:buAutoNum type="alphaLcPeriod" startAt="4"/>
            </a:pPr>
            <a:r>
              <a:rPr lang="en-US" sz="2800" dirty="0" err="1" smtClean="0">
                <a:latin typeface="Tahoma" pitchFamily="34" charset="0"/>
                <a:ea typeface="Tahoma" pitchFamily="34" charset="0"/>
                <a:cs typeface="Tahoma" pitchFamily="34" charset="0"/>
              </a:rPr>
              <a:t>Sedangkan</a:t>
            </a:r>
            <a:r>
              <a:rPr lang="en-US" sz="2800" dirty="0" smtClean="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menurut</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Madzhab</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Hanafi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tidak</a:t>
            </a:r>
            <a:r>
              <a:rPr lang="en-US" sz="2800" dirty="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dibolehkan</a:t>
            </a:r>
            <a:r>
              <a:rPr lang="en-US" sz="2800" dirty="0" smtClean="0">
                <a:latin typeface="Tahoma" pitchFamily="34" charset="0"/>
                <a:ea typeface="Tahoma" pitchFamily="34" charset="0"/>
                <a:cs typeface="Tahoma" pitchFamily="34" charset="0"/>
              </a:rPr>
              <a:t>.</a:t>
            </a:r>
            <a:endParaRPr lang="id-ID" sz="2800" dirty="0" smtClean="0">
              <a:latin typeface="Tahoma" pitchFamily="34" charset="0"/>
              <a:ea typeface="Tahoma" pitchFamily="34" charset="0"/>
              <a:cs typeface="Tahoma" pitchFamily="34" charset="0"/>
            </a:endParaRPr>
          </a:p>
          <a:p>
            <a:pPr marL="457200" indent="-457200" algn="just">
              <a:lnSpc>
                <a:spcPct val="80000"/>
              </a:lnSpc>
              <a:buAutoNum type="alphaLcPeriod" startAt="4"/>
            </a:pPr>
            <a:endParaRPr lang="id-ID" sz="2800" dirty="0" smtClean="0">
              <a:latin typeface="Tahoma" pitchFamily="34" charset="0"/>
              <a:ea typeface="Tahoma" pitchFamily="34" charset="0"/>
              <a:cs typeface="Tahoma" pitchFamily="34" charset="0"/>
            </a:endParaRPr>
          </a:p>
          <a:p>
            <a:pPr marL="457200" lvl="0" indent="-457200" algn="r">
              <a:lnSpc>
                <a:spcPct val="80000"/>
              </a:lnSpc>
            </a:pPr>
            <a:r>
              <a:rPr lang="ar-SA" sz="2800" b="1" dirty="0" smtClean="0">
                <a:latin typeface="Traditional Arabic" pitchFamily="18" charset="-78"/>
                <a:ea typeface="Arial" pitchFamily="34" charset="0"/>
                <a:cs typeface="Traditional Arabic" pitchFamily="18" charset="-78"/>
              </a:rPr>
              <a:t>تحريم مس الطيب بالإتفاق، وكذا قصد شمه عند الحنابلة ويكره عند غيرهم. وتحريم الادهان بالزيوت مطلقا عند أبي حنيفة والمالكية، وبالدهن المطيب عند الحنابلة، دون غير المطيب ودهن الشعر والرأس فقط مطلقا عند الشافعية ولو بغير مطيب. ويجوز الإغتسال ولو بالصابون عند الشافعية والحنابلة. ولا يجوز بالصابون ونحوه عند الحنفية. ويغتسل عند المالكية لتبرّد لا للتنظيف (الفقه الإسلامي وأدلته، ج 3 ص 239)</a:t>
            </a:r>
            <a:endParaRPr lang="id-ID" sz="2800" b="1" dirty="0" smtClean="0">
              <a:latin typeface="Traditional Arabic" pitchFamily="18" charset="-78"/>
              <a:cs typeface="Traditional Arabic" pitchFamily="18" charset="-78"/>
            </a:endParaRPr>
          </a:p>
        </p:txBody>
      </p:sp>
      <p:sp>
        <p:nvSpPr>
          <p:cNvPr id="3" name="Rectangle 3"/>
          <p:cNvSpPr>
            <a:spLocks noChangeArrowheads="1"/>
          </p:cNvSpPr>
          <p:nvPr/>
        </p:nvSpPr>
        <p:spPr bwMode="auto">
          <a:xfrm>
            <a:off x="548312" y="486478"/>
            <a:ext cx="10901136" cy="1071570"/>
          </a:xfrm>
          <a:prstGeom prst="rect">
            <a:avLst/>
          </a:prstGeom>
          <a:solidFill>
            <a:srgbClr val="92D050"/>
          </a:solidFill>
          <a:ln w="9525">
            <a:noFill/>
            <a:miter lim="800000"/>
            <a:headEnd/>
            <a:tailEnd/>
          </a:ln>
        </p:spPr>
        <p:txBody>
          <a:bodyPr anchor="ctr"/>
          <a:lstStyle/>
          <a:p>
            <a:pPr algn="ctr" eaLnBrk="0" hangingPunct="0">
              <a:tabLst>
                <a:tab pos="536575" algn="l"/>
              </a:tabLst>
            </a:pPr>
            <a:r>
              <a:rPr lang="en-US" sz="2400" b="1" dirty="0" smtClean="0">
                <a:latin typeface="Tahoma" pitchFamily="34" charset="0"/>
                <a:ea typeface="Tahoma" pitchFamily="34" charset="0"/>
                <a:cs typeface="Tahoma" pitchFamily="34" charset="0"/>
              </a:rPr>
              <a:t>MEMAKAI WANGI-WANIAN SETELAH</a:t>
            </a:r>
            <a:r>
              <a:rPr lang="id-ID" sz="2400" b="1" dirty="0" smtClean="0">
                <a:latin typeface="Tahoma" pitchFamily="34" charset="0"/>
                <a:ea typeface="Tahoma" pitchFamily="34" charset="0"/>
                <a:cs typeface="Tahoma" pitchFamily="34" charset="0"/>
              </a:rPr>
              <a:t> </a:t>
            </a:r>
            <a:r>
              <a:rPr lang="en-US" sz="2400" b="1" dirty="0" smtClean="0">
                <a:latin typeface="Tahoma" pitchFamily="34" charset="0"/>
                <a:ea typeface="Tahoma" pitchFamily="34" charset="0"/>
                <a:cs typeface="Tahoma" pitchFamily="34" charset="0"/>
              </a:rPr>
              <a:t>BERIHRAM</a:t>
            </a:r>
            <a:endParaRPr lang="en-US" sz="2400" b="1" dirty="0">
              <a:latin typeface="Tahoma" pitchFamily="34" charset="0"/>
              <a:ea typeface="Tahoma" pitchFamily="34" charset="0"/>
              <a:cs typeface="Tahoma" pitchFamily="34" charset="0"/>
            </a:endParaRP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71461" y="785794"/>
            <a:ext cx="10572824" cy="928694"/>
          </a:xfrm>
          <a:prstGeom prst="rect">
            <a:avLst/>
          </a:prstGeom>
          <a:solidFill>
            <a:srgbClr val="92D050"/>
          </a:solidFill>
          <a:ln w="6350" cap="rnd">
            <a:noFill/>
          </a:ln>
        </p:spPr>
        <p:txBody>
          <a:bodyPr vert="horz"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smtClean="0">
                <a:ln w="3200">
                  <a:solidFill>
                    <a:schemeClr val="bg2">
                      <a:shade val="75000"/>
                      <a:alpha val="25000"/>
                    </a:schemeClr>
                  </a:solidFill>
                  <a:prstDash val="solid"/>
                  <a:round/>
                </a:ln>
                <a:uLnTx/>
                <a:uFillTx/>
                <a:latin typeface="Tahoma" pitchFamily="34" charset="0"/>
                <a:ea typeface="Tahoma" pitchFamily="34" charset="0"/>
                <a:cs typeface="Tahoma" pitchFamily="34" charset="0"/>
              </a:rPr>
              <a:t>MENUTUP MUKA DALAM KEADAAN</a:t>
            </a:r>
            <a:r>
              <a:rPr kumimoji="0" lang="en-US" sz="2800" b="1" i="0" u="none" strike="noStrike" kern="1200" cap="none" spc="-100" normalizeH="0" noProof="0" dirty="0" smtClean="0">
                <a:ln w="3200">
                  <a:solidFill>
                    <a:schemeClr val="bg2">
                      <a:shade val="75000"/>
                      <a:alpha val="25000"/>
                    </a:schemeClr>
                  </a:solidFill>
                  <a:prstDash val="solid"/>
                  <a:round/>
                </a:ln>
                <a:uLnTx/>
                <a:uFillTx/>
                <a:latin typeface="Tahoma" pitchFamily="34" charset="0"/>
                <a:ea typeface="Tahoma" pitchFamily="34" charset="0"/>
                <a:cs typeface="Tahoma" pitchFamily="34" charset="0"/>
              </a:rPr>
              <a:t> IHRAM</a:t>
            </a:r>
            <a:endParaRPr kumimoji="0" lang="en-US" sz="2800" b="1" i="0" u="none" strike="noStrike" kern="1200" cap="none" spc="-100" normalizeH="0" baseline="0" noProof="0" dirty="0" smtClean="0">
              <a:ln w="3200">
                <a:solidFill>
                  <a:schemeClr val="bg2">
                    <a:shade val="75000"/>
                    <a:alpha val="25000"/>
                  </a:schemeClr>
                </a:solidFill>
                <a:prstDash val="solid"/>
                <a:round/>
              </a:ln>
              <a:uLnTx/>
              <a:uFillTx/>
              <a:latin typeface="Tahoma" pitchFamily="34" charset="0"/>
              <a:ea typeface="Tahoma" pitchFamily="34" charset="0"/>
              <a:cs typeface="Tahoma" pitchFamily="34" charset="0"/>
            </a:endParaRPr>
          </a:p>
        </p:txBody>
      </p:sp>
      <p:sp>
        <p:nvSpPr>
          <p:cNvPr id="3" name="Rectangle 3"/>
          <p:cNvSpPr txBox="1">
            <a:spLocks noChangeArrowheads="1"/>
          </p:cNvSpPr>
          <p:nvPr/>
        </p:nvSpPr>
        <p:spPr>
          <a:xfrm>
            <a:off x="571463" y="2071678"/>
            <a:ext cx="10668075" cy="3893562"/>
          </a:xfrm>
          <a:prstGeom prst="rect">
            <a:avLst/>
          </a:prstGeom>
          <a:solidFill>
            <a:schemeClr val="accent3">
              <a:lumMod val="60000"/>
              <a:lumOff val="40000"/>
            </a:schemeClr>
          </a:solidFill>
        </p:spPr>
        <p:txBody>
          <a:bodyPr vert="horz">
            <a:noAutofit/>
          </a:bodyPr>
          <a:lstStyle/>
          <a:p>
            <a:pPr marL="514350" marR="0" lvl="0" indent="-514350" algn="just" defTabSz="914400" rtl="0" eaLnBrk="1" fontAlgn="auto" latinLnBrk="0" hangingPunct="1">
              <a:lnSpc>
                <a:spcPct val="90000"/>
              </a:lnSpc>
              <a:spcBef>
                <a:spcPts val="600"/>
              </a:spcBef>
              <a:spcAft>
                <a:spcPts val="0"/>
              </a:spcAft>
              <a:buClr>
                <a:schemeClr val="accent2"/>
              </a:buClr>
              <a:buSzPct val="85000"/>
              <a:tabLst>
                <a:tab pos="812800" algn="l"/>
              </a:tabLst>
              <a:defRPr/>
            </a:pPr>
            <a:r>
              <a:rPr lang="id-ID" sz="2000" dirty="0" smtClean="0">
                <a:latin typeface="Tahoma" pitchFamily="34" charset="0"/>
                <a:ea typeface="Tahoma" pitchFamily="34" charset="0"/>
                <a:cs typeface="Tahoma" pitchFamily="34" charset="0"/>
              </a:rPr>
              <a:t>a.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Bagi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Laki-laki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ada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dua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pendapat</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endPar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514350" marR="0" lvl="0" indent="-514350" algn="just" defTabSz="914400" rtl="0" eaLnBrk="1" fontAlgn="auto" latinLnBrk="0" hangingPunct="1">
              <a:lnSpc>
                <a:spcPct val="90000"/>
              </a:lnSpc>
              <a:spcBef>
                <a:spcPts val="600"/>
              </a:spcBef>
              <a:spcAft>
                <a:spcPts val="0"/>
              </a:spcAft>
              <a:buClr>
                <a:schemeClr val="accent2"/>
              </a:buClr>
              <a:buSzPct val="85000"/>
              <a:tabLst>
                <a:tab pos="812800" algn="l"/>
              </a:tabLst>
              <a:defRPr/>
            </a:pPr>
            <a:endPar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449263" marR="0" lvl="0" indent="82550" algn="just" defTabSz="914400" rtl="0" eaLnBrk="1" fontAlgn="auto" latinLnBrk="0" hangingPunct="1">
              <a:lnSpc>
                <a:spcPct val="90000"/>
              </a:lnSpc>
              <a:spcBef>
                <a:spcPct val="0"/>
              </a:spcBef>
              <a:spcAft>
                <a:spcPts val="0"/>
              </a:spcAft>
              <a:buSzPct val="85000"/>
              <a:defRPr/>
            </a:pPr>
            <a:r>
              <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Boleh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menutup</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muka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Madzhab</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Syafi’i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salah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satu</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riwayat</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endPar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449263" marR="0" lvl="0" indent="82550" algn="just" defTabSz="914400" rtl="0" eaLnBrk="1" fontAlgn="auto" latinLnBrk="0" hangingPunct="1">
              <a:lnSpc>
                <a:spcPct val="90000"/>
              </a:lnSpc>
              <a:spcBef>
                <a:spcPct val="0"/>
              </a:spcBef>
              <a:spcAft>
                <a:spcPts val="0"/>
              </a:spcAft>
              <a:buSzPct val="85000"/>
              <a:defRPr/>
            </a:pPr>
            <a:r>
              <a:rPr lang="id-ID" sz="2400" dirty="0" smtClean="0">
                <a:latin typeface="Tahoma" pitchFamily="34" charset="0"/>
                <a:ea typeface="Tahoma" pitchFamily="34" charset="0"/>
                <a:cs typeface="Tahoma" pitchFamily="34" charset="0"/>
              </a:rPr>
              <a:t>  </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Ahmad bin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Hambal</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a:t>
            </a:r>
          </a:p>
          <a:p>
            <a:pPr marL="449263" marR="0" lvl="0" indent="1588" algn="just" defTabSz="914400" rtl="0" eaLnBrk="1" fontAlgn="auto" latinLnBrk="0" hangingPunct="1">
              <a:lnSpc>
                <a:spcPct val="90000"/>
              </a:lnSpc>
              <a:spcBef>
                <a:spcPct val="0"/>
              </a:spcBef>
              <a:spcAft>
                <a:spcPts val="0"/>
              </a:spcAft>
              <a:buSzPct val="85000"/>
              <a:defRPr/>
            </a:pPr>
            <a:r>
              <a:rPr lang="id-ID" sz="2400" dirty="0" smtClean="0">
                <a:latin typeface="Tahoma" pitchFamily="34" charset="0"/>
                <a:ea typeface="Tahoma" pitchFamily="34" charset="0"/>
                <a:cs typeface="Tahoma" pitchFamily="34" charset="0"/>
              </a:rPr>
              <a:t> -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Tidak</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boleh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menutup</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muka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Madzhab</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Hanafi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Maliki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dari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salah</a:t>
            </a:r>
            <a:endPar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449263" marR="0" lvl="0" indent="1588" algn="just" defTabSz="914400" rtl="0" eaLnBrk="1" fontAlgn="auto" latinLnBrk="0" hangingPunct="1">
              <a:lnSpc>
                <a:spcPct val="90000"/>
              </a:lnSpc>
              <a:spcBef>
                <a:spcPct val="0"/>
              </a:spcBef>
              <a:spcAft>
                <a:spcPts val="0"/>
              </a:spcAft>
              <a:buSzPct val="85000"/>
              <a:defRPr/>
            </a:pPr>
            <a:r>
              <a:rPr lang="id-ID" sz="2400" dirty="0" smtClean="0">
                <a:latin typeface="Tahoma" pitchFamily="34" charset="0"/>
                <a:ea typeface="Tahoma" pitchFamily="34" charset="0"/>
                <a:cs typeface="Tahoma" pitchFamily="34" charset="0"/>
              </a:rPr>
              <a:t> </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id-ID" sz="2400" i="0" u="none" strike="noStrike" kern="1200" cap="none" spc="0" normalizeH="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satu</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riwayat</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Ahmad bin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Hambal</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a:t>
            </a:r>
            <a:endPar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449263" marR="0" lvl="0" indent="-449263" algn="just" defTabSz="914400" rtl="0" eaLnBrk="1" fontAlgn="auto" latinLnBrk="0" hangingPunct="1">
              <a:lnSpc>
                <a:spcPct val="90000"/>
              </a:lnSpc>
              <a:spcBef>
                <a:spcPct val="0"/>
              </a:spcBef>
              <a:spcAft>
                <a:spcPts val="0"/>
              </a:spcAft>
              <a:buClr>
                <a:schemeClr val="accent2"/>
              </a:buClr>
              <a:buSzPct val="85000"/>
              <a:buFont typeface="Wingdings" pitchFamily="2" charset="2"/>
              <a:buNone/>
              <a:tabLst>
                <a:tab pos="812800" algn="l"/>
              </a:tabLst>
              <a:defRPr/>
            </a:pPr>
            <a:endPar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endParaRPr>
          </a:p>
          <a:p>
            <a:pPr marL="449263" marR="0" lvl="0" indent="-449263" algn="just" defTabSz="914400" rtl="0" eaLnBrk="1" fontAlgn="auto" latinLnBrk="0" hangingPunct="1">
              <a:lnSpc>
                <a:spcPct val="90000"/>
              </a:lnSpc>
              <a:spcBef>
                <a:spcPct val="0"/>
              </a:spcBef>
              <a:spcAft>
                <a:spcPts val="0"/>
              </a:spcAft>
              <a:buClr>
                <a:schemeClr val="accent2"/>
              </a:buClr>
              <a:buSzPct val="85000"/>
              <a:buFontTx/>
              <a:buNone/>
              <a:tabLst>
                <a:tab pos="812800" algn="l"/>
              </a:tabLst>
              <a:defRPr/>
            </a:pP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b.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Bagi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Wanita</a:t>
            </a:r>
            <a:r>
              <a:rPr kumimoji="0" lang="id-ID"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lang="id-ID" sz="2400" dirty="0" smtClean="0">
                <a:latin typeface="Tahoma" pitchFamily="34" charset="0"/>
                <a:ea typeface="Tahoma" pitchFamily="34" charset="0"/>
                <a:cs typeface="Tahoma" pitchFamily="34" charset="0"/>
              </a:rPr>
              <a:t>j</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ika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tidak</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menimbulkan</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fitnah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sebaiknya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tidak</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menutup</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muka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tetapi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jika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menimbulkan</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fitnah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dan</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khawatir</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akan</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jatuh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sakit</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karena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debu</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maka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menutup</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muka</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diperbolehkan</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(Al-</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Mughni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Fiqhil</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Haji</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wal</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Umrah</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a:t>
            </a:r>
            <a:r>
              <a:rPr kumimoji="0" lang="en-US" sz="2400" i="0" u="none" strike="noStrike" kern="1200" cap="none" spc="0" normalizeH="0" baseline="0" noProof="0" dirty="0" err="1" smtClean="0">
                <a:ln>
                  <a:noFill/>
                </a:ln>
                <a:effectLst/>
                <a:uLnTx/>
                <a:uFillTx/>
                <a:latin typeface="Tahoma" pitchFamily="34" charset="0"/>
                <a:ea typeface="Tahoma" pitchFamily="34" charset="0"/>
                <a:cs typeface="Tahoma" pitchFamily="34" charset="0"/>
              </a:rPr>
              <a:t>hal</a:t>
            </a:r>
            <a:r>
              <a:rPr kumimoji="0" lang="en-US" sz="2400" i="0" u="none" strike="noStrike" kern="1200" cap="none" spc="0" normalizeH="0" baseline="0" noProof="0" dirty="0" smtClean="0">
                <a:ln>
                  <a:noFill/>
                </a:ln>
                <a:effectLst/>
                <a:uLnTx/>
                <a:uFillTx/>
                <a:latin typeface="Tahoma" pitchFamily="34" charset="0"/>
                <a:ea typeface="Tahoma" pitchFamily="34" charset="0"/>
                <a:cs typeface="Tahoma" pitchFamily="34" charset="0"/>
              </a:rPr>
              <a:t> 118 s/d 120)</a:t>
            </a:r>
          </a:p>
        </p:txBody>
      </p:sp>
      <p:sp>
        <p:nvSpPr>
          <p:cNvPr id="6" name="TextBox 5"/>
          <p:cNvSpPr txBox="1"/>
          <p:nvPr/>
        </p:nvSpPr>
        <p:spPr>
          <a:xfrm>
            <a:off x="8016214" y="6453336"/>
            <a:ext cx="3965729" cy="261610"/>
          </a:xfrm>
          <a:prstGeom prst="rect">
            <a:avLst/>
          </a:prstGeom>
          <a:noFill/>
        </p:spPr>
        <p:txBody>
          <a:bodyPr wrap="square" rtlCol="0">
            <a:spAutoFit/>
          </a:bodyPr>
          <a:lstStyle/>
          <a:p>
            <a:endParaRPr lang="id-ID" sz="1100" b="1" dirty="0">
              <a:solidFill>
                <a:srgbClr val="FF000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stCondLst>
                                            <p:cond delay="0"/>
                                          </p:stCondLst>
                                        </p:cTn>
                                        <p:tgtEl>
                                          <p:spTgt spid="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1"/>
                                          </p:val>
                                        </p:tav>
                                        <p:tav tm="100000">
                                          <p:val>
                                            <p:strVal val="#ppt_x"/>
                                          </p:val>
                                        </p:tav>
                                      </p:tavLst>
                                    </p:anim>
                                    <p:anim calcmode="lin" valueType="num">
                                      <p:cBhvr>
                                        <p:cTn id="15" dur="10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1"/>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6600" dirty="0" smtClean="0">
                <a:solidFill>
                  <a:srgbClr val="0070C0"/>
                </a:solidFill>
                <a:latin typeface="Andalus" pitchFamily="18" charset="-78"/>
                <a:cs typeface="Andalus" pitchFamily="18" charset="-78"/>
              </a:rPr>
              <a:t>بسم الله الرحمن الرحيم</a:t>
            </a:r>
            <a:endParaRPr lang="en-US" sz="6600"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638145" y="1574157"/>
            <a:ext cx="10751344" cy="4548851"/>
          </a:xfrm>
        </p:spPr>
        <p:txBody>
          <a:bodyPr>
            <a:normAutofit fontScale="62500" lnSpcReduction="20000"/>
          </a:bodyPr>
          <a:lstStyle/>
          <a:p>
            <a:pPr marL="0" indent="0">
              <a:buNone/>
            </a:pPr>
            <a:endParaRPr lang="en-US" sz="3600" dirty="0" smtClean="0"/>
          </a:p>
          <a:p>
            <a:pPr lvl="0"/>
            <a:r>
              <a:rPr lang="en-US" sz="3600" dirty="0" smtClean="0"/>
              <a:t>PELAYANAN JEMAAH HAJI = MASUK SPBU</a:t>
            </a:r>
          </a:p>
          <a:p>
            <a:pPr lvl="0"/>
            <a:r>
              <a:rPr lang="en-US" sz="3600" dirty="0" smtClean="0"/>
              <a:t>KONDISI RIIL JEMAAH HAJI ( </a:t>
            </a:r>
            <a:r>
              <a:rPr lang="en-US" sz="3600" dirty="0" err="1" smtClean="0"/>
              <a:t>terbesar</a:t>
            </a:r>
            <a:r>
              <a:rPr lang="en-US" sz="3600" dirty="0" smtClean="0"/>
              <a:t> ) 507 </a:t>
            </a:r>
            <a:r>
              <a:rPr lang="en-US" sz="3600" dirty="0" err="1" smtClean="0"/>
              <a:t>Kloter</a:t>
            </a:r>
            <a:endParaRPr lang="en-US" sz="3600" dirty="0" smtClean="0"/>
          </a:p>
          <a:p>
            <a:pPr lvl="0"/>
            <a:r>
              <a:rPr lang="en-US" sz="3600" dirty="0" smtClean="0"/>
              <a:t>LATAR BELAKANG ( PENDIDIKAN, STATUS SOSIAL, TDH PERNAH NAIK PESAWAT)</a:t>
            </a:r>
          </a:p>
          <a:p>
            <a:pPr lvl="0"/>
            <a:r>
              <a:rPr lang="en-US" sz="3600" dirty="0" smtClean="0"/>
              <a:t>KONDISI </a:t>
            </a:r>
            <a:r>
              <a:rPr lang="en-US" sz="3600" dirty="0" smtClean="0"/>
              <a:t>KESEHATAN 61 % RESTI</a:t>
            </a:r>
            <a:endParaRPr lang="en-US" sz="3600" dirty="0" smtClean="0"/>
          </a:p>
          <a:p>
            <a:pPr lvl="0"/>
            <a:r>
              <a:rPr lang="en-US" sz="3600" dirty="0" smtClean="0"/>
              <a:t>“ TAKUT “ DIBULY   ( KETEMU DG ORANG TAK DIKENAL, TDK DPT JATAH  DLL )</a:t>
            </a:r>
          </a:p>
          <a:p>
            <a:pPr lvl="0"/>
            <a:r>
              <a:rPr lang="en-US" sz="3600" dirty="0" smtClean="0"/>
              <a:t>HAJI DULU DAN KINI ( ISTITHO’AH DAN PERLINDUNGAN </a:t>
            </a:r>
            <a:r>
              <a:rPr lang="en-US" sz="3600" dirty="0" smtClean="0"/>
              <a:t>)</a:t>
            </a:r>
          </a:p>
          <a:p>
            <a:pPr lvl="0"/>
            <a:r>
              <a:rPr lang="en-US" sz="3600" dirty="0" smtClean="0"/>
              <a:t>MULAILAH DG “ </a:t>
            </a:r>
            <a:r>
              <a:rPr lang="ar-SA" sz="7000" dirty="0" smtClean="0">
                <a:latin typeface="Adobe Arabic" pitchFamily="18" charset="-78"/>
                <a:cs typeface="Adobe Arabic" pitchFamily="18" charset="-78"/>
              </a:rPr>
              <a:t>ولله</a:t>
            </a:r>
            <a:r>
              <a:rPr lang="en-US" sz="3600" dirty="0" smtClean="0"/>
              <a:t> “</a:t>
            </a:r>
          </a:p>
          <a:p>
            <a:pPr lvl="0"/>
            <a:r>
              <a:rPr lang="en-US" sz="3600" dirty="0" smtClean="0"/>
              <a:t>HINDARI APA YG DIKHAWATIRKAN RASUL ……. </a:t>
            </a:r>
            <a:endParaRPr lang="en-US" sz="3600" dirty="0"/>
          </a:p>
        </p:txBody>
      </p:sp>
    </p:spTree>
    <p:extLst>
      <p:ext uri="{BB962C8B-B14F-4D97-AF65-F5344CB8AC3E}">
        <p14:creationId xmlns="" xmlns:p14="http://schemas.microsoft.com/office/powerpoint/2010/main" val="1417307341"/>
      </p:ext>
    </p:extLst>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95467" y="462988"/>
            <a:ext cx="9985109" cy="954107"/>
          </a:xfrm>
          <a:prstGeom prst="rect">
            <a:avLst/>
          </a:prstGeom>
          <a:solidFill>
            <a:srgbClr val="92D050"/>
          </a:solidFill>
          <a:ln w="9525">
            <a:noFill/>
            <a:miter lim="800000"/>
            <a:headEnd/>
            <a:tailEnd/>
          </a:ln>
        </p:spPr>
        <p:txBody>
          <a:bodyPr wrap="square">
            <a:spAutoFit/>
          </a:bodyPr>
          <a:lstStyle/>
          <a:p>
            <a:pPr marL="363538" indent="-363538" algn="ctr"/>
            <a:r>
              <a:rPr lang="en-US" sz="2800" b="1" dirty="0" smtClean="0">
                <a:latin typeface="Tahoma" pitchFamily="34" charset="0"/>
                <a:ea typeface="Tahoma" pitchFamily="34" charset="0"/>
                <a:cs typeface="Tahoma" pitchFamily="34" charset="0"/>
              </a:rPr>
              <a:t>PELANGGARAN </a:t>
            </a:r>
            <a:r>
              <a:rPr lang="en-US" sz="2800" b="1" dirty="0">
                <a:latin typeface="Tahoma" pitchFamily="34" charset="0"/>
                <a:ea typeface="Tahoma" pitchFamily="34" charset="0"/>
                <a:cs typeface="Tahoma" pitchFamily="34" charset="0"/>
              </a:rPr>
              <a:t>IHRAM </a:t>
            </a:r>
            <a:endParaRPr lang="id-ID" sz="2800" b="1" dirty="0" smtClean="0">
              <a:latin typeface="Tahoma" pitchFamily="34" charset="0"/>
              <a:ea typeface="Tahoma" pitchFamily="34" charset="0"/>
              <a:cs typeface="Tahoma" pitchFamily="34" charset="0"/>
            </a:endParaRPr>
          </a:p>
          <a:p>
            <a:pPr marL="363538" indent="-363538" algn="ctr"/>
            <a:r>
              <a:rPr lang="en-US" sz="2800" b="1" dirty="0" smtClean="0">
                <a:latin typeface="Tahoma" pitchFamily="34" charset="0"/>
                <a:ea typeface="Tahoma" pitchFamily="34" charset="0"/>
                <a:cs typeface="Tahoma" pitchFamily="34" charset="0"/>
              </a:rPr>
              <a:t>(</a:t>
            </a:r>
            <a:r>
              <a:rPr lang="en-US" sz="2800" b="1" dirty="0">
                <a:latin typeface="Tahoma" pitchFamily="34" charset="0"/>
                <a:ea typeface="Tahoma" pitchFamily="34" charset="0"/>
                <a:cs typeface="Tahoma" pitchFamily="34" charset="0"/>
              </a:rPr>
              <a:t>BERSETUBUH SEBELUM TAHALLUL AWAL)</a:t>
            </a:r>
          </a:p>
        </p:txBody>
      </p:sp>
      <p:sp>
        <p:nvSpPr>
          <p:cNvPr id="3" name="Text Box 5"/>
          <p:cNvSpPr txBox="1">
            <a:spLocks noChangeArrowheads="1"/>
          </p:cNvSpPr>
          <p:nvPr/>
        </p:nvSpPr>
        <p:spPr bwMode="auto">
          <a:xfrm>
            <a:off x="185195" y="1736203"/>
            <a:ext cx="11340093" cy="3970318"/>
          </a:xfrm>
          <a:prstGeom prst="rect">
            <a:avLst/>
          </a:prstGeom>
          <a:solidFill>
            <a:schemeClr val="accent3">
              <a:lumMod val="60000"/>
              <a:lumOff val="40000"/>
            </a:schemeClr>
          </a:solidFill>
          <a:ln w="9525">
            <a:noFill/>
            <a:miter lim="800000"/>
            <a:headEnd/>
            <a:tailEnd/>
          </a:ln>
        </p:spPr>
        <p:txBody>
          <a:bodyPr wrap="square">
            <a:spAutoFit/>
          </a:bodyPr>
          <a:lstStyle/>
          <a:p>
            <a:pPr marL="363538" indent="-363538">
              <a:spcBef>
                <a:spcPct val="50000"/>
              </a:spcBef>
            </a:pPr>
            <a:r>
              <a:rPr lang="id-ID" sz="2000" dirty="0" smtClean="0">
                <a:latin typeface="Tahoma" pitchFamily="34" charset="0"/>
              </a:rPr>
              <a:t>a.  </a:t>
            </a:r>
            <a:r>
              <a:rPr lang="en-US" sz="2800" dirty="0" err="1" smtClean="0">
                <a:latin typeface="Tahoma" pitchFamily="34" charset="0"/>
              </a:rPr>
              <a:t>Apabila</a:t>
            </a:r>
            <a:r>
              <a:rPr lang="id-ID" sz="2800" dirty="0" smtClean="0">
                <a:latin typeface="Tahoma" pitchFamily="34" charset="0"/>
              </a:rPr>
              <a:t> </a:t>
            </a:r>
            <a:r>
              <a:rPr lang="en-US" sz="2800" dirty="0" err="1" smtClean="0">
                <a:latin typeface="Tahoma" pitchFamily="34" charset="0"/>
              </a:rPr>
              <a:t>suami-istri</a:t>
            </a:r>
            <a:r>
              <a:rPr lang="en-US" sz="2800" dirty="0" smtClean="0">
                <a:latin typeface="Tahoma" pitchFamily="34" charset="0"/>
              </a:rPr>
              <a:t> </a:t>
            </a:r>
            <a:r>
              <a:rPr lang="en-US" sz="2800" dirty="0" err="1">
                <a:latin typeface="Tahoma" pitchFamily="34" charset="0"/>
              </a:rPr>
              <a:t>melakukan</a:t>
            </a:r>
            <a:r>
              <a:rPr lang="en-US" sz="2800" dirty="0">
                <a:latin typeface="Tahoma" pitchFamily="34" charset="0"/>
              </a:rPr>
              <a:t> </a:t>
            </a:r>
            <a:r>
              <a:rPr lang="en-US" sz="2800" dirty="0" err="1">
                <a:latin typeface="Tahoma" pitchFamily="34" charset="0"/>
              </a:rPr>
              <a:t>pelanggaran</a:t>
            </a:r>
            <a:r>
              <a:rPr lang="en-US" sz="2800" dirty="0">
                <a:latin typeface="Tahoma" pitchFamily="34" charset="0"/>
              </a:rPr>
              <a:t> ihram </a:t>
            </a:r>
            <a:r>
              <a:rPr lang="en-US" sz="2800" dirty="0" err="1">
                <a:latin typeface="Tahoma" pitchFamily="34" charset="0"/>
              </a:rPr>
              <a:t>yaitu</a:t>
            </a:r>
            <a:r>
              <a:rPr lang="en-US" sz="2800" dirty="0">
                <a:latin typeface="Tahoma" pitchFamily="34" charset="0"/>
              </a:rPr>
              <a:t> </a:t>
            </a:r>
            <a:r>
              <a:rPr lang="en-US" sz="2800" dirty="0" err="1">
                <a:latin typeface="Tahoma" pitchFamily="34" charset="0"/>
              </a:rPr>
              <a:t>bersetubuh</a:t>
            </a:r>
            <a:r>
              <a:rPr lang="en-US" sz="2800" dirty="0">
                <a:latin typeface="Tahoma" pitchFamily="34" charset="0"/>
              </a:rPr>
              <a:t> </a:t>
            </a:r>
            <a:r>
              <a:rPr lang="en-US" sz="2800" dirty="0" err="1">
                <a:latin typeface="Tahoma" pitchFamily="34" charset="0"/>
              </a:rPr>
              <a:t>sebelum</a:t>
            </a:r>
            <a:r>
              <a:rPr lang="en-US" sz="2800" dirty="0">
                <a:latin typeface="Tahoma" pitchFamily="34" charset="0"/>
              </a:rPr>
              <a:t> </a:t>
            </a:r>
            <a:r>
              <a:rPr lang="en-US" sz="2800" dirty="0" err="1">
                <a:latin typeface="Tahoma" pitchFamily="34" charset="0"/>
              </a:rPr>
              <a:t>tahallul</a:t>
            </a:r>
            <a:r>
              <a:rPr lang="en-US" sz="2800" dirty="0">
                <a:latin typeface="Tahoma" pitchFamily="34" charset="0"/>
              </a:rPr>
              <a:t> </a:t>
            </a:r>
            <a:r>
              <a:rPr lang="en-US" sz="2800" dirty="0" err="1">
                <a:latin typeface="Tahoma" pitchFamily="34" charset="0"/>
              </a:rPr>
              <a:t>awal</a:t>
            </a:r>
            <a:r>
              <a:rPr lang="en-US" sz="2800" dirty="0">
                <a:latin typeface="Tahoma" pitchFamily="34" charset="0"/>
              </a:rPr>
              <a:t> </a:t>
            </a:r>
            <a:r>
              <a:rPr lang="en-US" sz="2800" dirty="0" err="1">
                <a:latin typeface="Tahoma" pitchFamily="34" charset="0"/>
              </a:rPr>
              <a:t>maka</a:t>
            </a:r>
            <a:r>
              <a:rPr lang="en-US" sz="2800" dirty="0">
                <a:latin typeface="Tahoma" pitchFamily="34" charset="0"/>
              </a:rPr>
              <a:t> </a:t>
            </a:r>
            <a:r>
              <a:rPr lang="en-US" sz="2800" dirty="0" err="1">
                <a:latin typeface="Tahoma" pitchFamily="34" charset="0"/>
              </a:rPr>
              <a:t>batal</a:t>
            </a:r>
            <a:r>
              <a:rPr lang="en-US" sz="2800" dirty="0">
                <a:latin typeface="Tahoma" pitchFamily="34" charset="0"/>
              </a:rPr>
              <a:t> </a:t>
            </a:r>
            <a:r>
              <a:rPr lang="en-US" sz="2800" dirty="0" err="1">
                <a:latin typeface="Tahoma" pitchFamily="34" charset="0"/>
              </a:rPr>
              <a:t>hajinya</a:t>
            </a:r>
            <a:r>
              <a:rPr lang="en-US" sz="2800" dirty="0">
                <a:latin typeface="Tahoma" pitchFamily="34" charset="0"/>
              </a:rPr>
              <a:t> </a:t>
            </a:r>
            <a:r>
              <a:rPr lang="en-US" sz="2800" dirty="0" err="1">
                <a:latin typeface="Tahoma" pitchFamily="34" charset="0"/>
              </a:rPr>
              <a:t>dan</a:t>
            </a:r>
            <a:r>
              <a:rPr lang="en-US" sz="2800" dirty="0">
                <a:latin typeface="Tahoma" pitchFamily="34" charset="0"/>
              </a:rPr>
              <a:t> </a:t>
            </a:r>
            <a:r>
              <a:rPr lang="en-US" sz="2800" dirty="0" err="1">
                <a:latin typeface="Tahoma" pitchFamily="34" charset="0"/>
              </a:rPr>
              <a:t>wajib</a:t>
            </a:r>
            <a:r>
              <a:rPr lang="en-US" sz="2800" dirty="0">
                <a:latin typeface="Tahoma" pitchFamily="34" charset="0"/>
              </a:rPr>
              <a:t> </a:t>
            </a:r>
            <a:r>
              <a:rPr lang="en-US" sz="2800" dirty="0" err="1">
                <a:latin typeface="Tahoma" pitchFamily="34" charset="0"/>
              </a:rPr>
              <a:t>membayar</a:t>
            </a:r>
            <a:r>
              <a:rPr lang="en-US" sz="2800" dirty="0">
                <a:latin typeface="Tahoma" pitchFamily="34" charset="0"/>
              </a:rPr>
              <a:t> Dam </a:t>
            </a:r>
            <a:r>
              <a:rPr lang="id-ID" sz="2800" dirty="0" smtClean="0">
                <a:latin typeface="Tahoma" pitchFamily="34" charset="0"/>
              </a:rPr>
              <a:t>K</a:t>
            </a:r>
            <a:r>
              <a:rPr lang="en-US" sz="2800" dirty="0" err="1" smtClean="0">
                <a:latin typeface="Tahoma" pitchFamily="34" charset="0"/>
              </a:rPr>
              <a:t>ifarat</a:t>
            </a:r>
            <a:r>
              <a:rPr lang="id-ID" sz="2800" dirty="0" smtClean="0">
                <a:latin typeface="Tahoma" pitchFamily="34" charset="0"/>
              </a:rPr>
              <a:t> (</a:t>
            </a:r>
            <a:r>
              <a:rPr lang="en-US" sz="2800" dirty="0" smtClean="0">
                <a:latin typeface="Tahoma" pitchFamily="34" charset="0"/>
              </a:rPr>
              <a:t> </a:t>
            </a:r>
            <a:r>
              <a:rPr lang="en-US" sz="2800" dirty="0" err="1">
                <a:latin typeface="Tahoma" pitchFamily="34" charset="0"/>
              </a:rPr>
              <a:t>menyembelih</a:t>
            </a:r>
            <a:r>
              <a:rPr lang="en-US" sz="2800" dirty="0">
                <a:latin typeface="Tahoma" pitchFamily="34" charset="0"/>
              </a:rPr>
              <a:t> </a:t>
            </a:r>
            <a:r>
              <a:rPr lang="en-US" sz="2800" dirty="0" err="1">
                <a:latin typeface="Tahoma" pitchFamily="34" charset="0"/>
              </a:rPr>
              <a:t>seekor</a:t>
            </a:r>
            <a:r>
              <a:rPr lang="en-US" sz="2800" dirty="0">
                <a:latin typeface="Tahoma" pitchFamily="34" charset="0"/>
              </a:rPr>
              <a:t> </a:t>
            </a:r>
            <a:r>
              <a:rPr lang="en-US" sz="2800" dirty="0" err="1">
                <a:latin typeface="Tahoma" pitchFamily="34" charset="0"/>
              </a:rPr>
              <a:t>unta</a:t>
            </a:r>
            <a:r>
              <a:rPr lang="en-US" sz="2800" dirty="0">
                <a:latin typeface="Tahoma" pitchFamily="34" charset="0"/>
              </a:rPr>
              <a:t> </a:t>
            </a:r>
            <a:r>
              <a:rPr lang="en-US" sz="2800" dirty="0" err="1">
                <a:latin typeface="Tahoma" pitchFamily="34" charset="0"/>
              </a:rPr>
              <a:t>atau</a:t>
            </a:r>
            <a:r>
              <a:rPr lang="en-US" sz="2800" dirty="0">
                <a:latin typeface="Tahoma" pitchFamily="34" charset="0"/>
              </a:rPr>
              <a:t> </a:t>
            </a:r>
            <a:r>
              <a:rPr lang="en-US" sz="2800" dirty="0" err="1">
                <a:latin typeface="Tahoma" pitchFamily="34" charset="0"/>
              </a:rPr>
              <a:t>sapi</a:t>
            </a:r>
            <a:r>
              <a:rPr lang="en-US" sz="2800" dirty="0">
                <a:latin typeface="Tahoma" pitchFamily="34" charset="0"/>
              </a:rPr>
              <a:t> </a:t>
            </a:r>
            <a:r>
              <a:rPr lang="en-US" sz="2800" dirty="0" err="1">
                <a:latin typeface="Tahoma" pitchFamily="34" charset="0"/>
              </a:rPr>
              <a:t>atau</a:t>
            </a:r>
            <a:r>
              <a:rPr lang="en-US" sz="2800" dirty="0">
                <a:latin typeface="Tahoma" pitchFamily="34" charset="0"/>
              </a:rPr>
              <a:t> 7 </a:t>
            </a:r>
            <a:r>
              <a:rPr lang="en-US" sz="2800" dirty="0" err="1">
                <a:latin typeface="Tahoma" pitchFamily="34" charset="0"/>
              </a:rPr>
              <a:t>ekor</a:t>
            </a:r>
            <a:r>
              <a:rPr lang="en-US" sz="2800" dirty="0">
                <a:latin typeface="Tahoma" pitchFamily="34" charset="0"/>
              </a:rPr>
              <a:t> </a:t>
            </a:r>
            <a:r>
              <a:rPr lang="en-US" sz="2800" dirty="0" err="1" smtClean="0">
                <a:latin typeface="Tahoma" pitchFamily="34" charset="0"/>
              </a:rPr>
              <a:t>kambing</a:t>
            </a:r>
            <a:r>
              <a:rPr lang="id-ID" sz="2800" dirty="0" smtClean="0">
                <a:latin typeface="Tahoma" pitchFamily="34" charset="0"/>
              </a:rPr>
              <a:t>), ybs wajib meneruskan hajinya dan tahun depan wajib mengulang hajinya tetapi keduanya harus dipisah.</a:t>
            </a:r>
          </a:p>
          <a:p>
            <a:pPr marL="363538" indent="-363538" algn="just">
              <a:spcBef>
                <a:spcPct val="50000"/>
              </a:spcBef>
            </a:pPr>
            <a:r>
              <a:rPr lang="id-ID" sz="2800" dirty="0" smtClean="0">
                <a:latin typeface="Tahoma" pitchFamily="34" charset="0"/>
                <a:ea typeface="Tahoma" pitchFamily="34" charset="0"/>
                <a:cs typeface="Tahoma" pitchFamily="34" charset="0"/>
              </a:rPr>
              <a:t>b.</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Apabila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pelanggaran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tersebut</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dilakukan</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setelah</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tahallul</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awal</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hajinya</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tidak</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batal</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tetapi</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wajib</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membayar</a:t>
            </a:r>
            <a:r>
              <a:rPr lang="en-US" sz="2800" dirty="0" smtClean="0">
                <a:latin typeface="Tahoma" pitchFamily="34" charset="0"/>
                <a:ea typeface="Tahoma" pitchFamily="34" charset="0"/>
                <a:cs typeface="Tahoma" pitchFamily="34" charset="0"/>
              </a:rPr>
              <a:t> dam </a:t>
            </a:r>
            <a:r>
              <a:rPr lang="en-US" sz="2800" dirty="0" err="1" smtClean="0">
                <a:latin typeface="Tahoma" pitchFamily="34" charset="0"/>
                <a:ea typeface="Tahoma" pitchFamily="34" charset="0"/>
                <a:cs typeface="Tahoma" pitchFamily="34" charset="0"/>
              </a:rPr>
              <a:t>seekor</a:t>
            </a:r>
            <a:r>
              <a:rPr lang="en-US" sz="2800" dirty="0" smtClean="0">
                <a:latin typeface="Tahoma" pitchFamily="34" charset="0"/>
                <a:ea typeface="Tahoma" pitchFamily="34" charset="0"/>
                <a:cs typeface="Tahoma" pitchFamily="34" charset="0"/>
              </a:rPr>
              <a:t> </a:t>
            </a:r>
            <a:r>
              <a:rPr lang="en-US" sz="2800" dirty="0" err="1" smtClean="0">
                <a:latin typeface="Tahoma" pitchFamily="34" charset="0"/>
                <a:ea typeface="Tahoma" pitchFamily="34" charset="0"/>
                <a:cs typeface="Tahoma" pitchFamily="34" charset="0"/>
              </a:rPr>
              <a:t>kambing</a:t>
            </a:r>
            <a:r>
              <a:rPr lang="en-US" sz="2800" dirty="0" smtClean="0">
                <a:latin typeface="Tahoma" pitchFamily="34" charset="0"/>
                <a:ea typeface="Tahoma" pitchFamily="34" charset="0"/>
                <a:cs typeface="Tahoma" pitchFamily="34" charset="0"/>
              </a:rPr>
              <a:t>.</a:t>
            </a:r>
          </a:p>
          <a:p>
            <a:pPr marL="363538" indent="-363538" algn="just">
              <a:spcBef>
                <a:spcPct val="50000"/>
              </a:spcBef>
              <a:buFontTx/>
              <a:buChar char="-"/>
            </a:pPr>
            <a:endParaRPr lang="en-US" sz="2800" dirty="0">
              <a:latin typeface="Tahoma" pitchFamily="34" charset="0"/>
            </a:endParaRPr>
          </a:p>
        </p:txBody>
      </p:sp>
      <p:sp>
        <p:nvSpPr>
          <p:cNvPr id="4" name="TextBox 3"/>
          <p:cNvSpPr txBox="1"/>
          <p:nvPr/>
        </p:nvSpPr>
        <p:spPr>
          <a:xfrm>
            <a:off x="7715273" y="6596390"/>
            <a:ext cx="3965729" cy="261610"/>
          </a:xfrm>
          <a:prstGeom prst="rect">
            <a:avLst/>
          </a:prstGeom>
          <a:noFill/>
        </p:spPr>
        <p:txBody>
          <a:bodyPr wrap="square" rtlCol="0">
            <a:spAutoFit/>
          </a:bodyPr>
          <a:lstStyle/>
          <a:p>
            <a:endParaRPr lang="id-ID" sz="11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75520" y="188640"/>
            <a:ext cx="7776864" cy="584775"/>
          </a:xfrm>
          <a:prstGeom prst="rect">
            <a:avLst/>
          </a:prstGeom>
          <a:solidFill>
            <a:srgbClr val="92D050"/>
          </a:solidFill>
          <a:ln w="9525">
            <a:noFill/>
            <a:miter lim="800000"/>
            <a:headEnd/>
            <a:tailEnd/>
          </a:ln>
        </p:spPr>
        <p:txBody>
          <a:bodyPr wrap="square">
            <a:spAutoFit/>
          </a:bodyPr>
          <a:lstStyle/>
          <a:p>
            <a:pPr algn="ctr" eaLnBrk="0" hangingPunct="0"/>
            <a:r>
              <a:rPr lang="id-ID" sz="3200" b="1" dirty="0" smtClean="0">
                <a:latin typeface="Tahoma" pitchFamily="34" charset="0"/>
                <a:ea typeface="Tahoma" pitchFamily="34" charset="0"/>
                <a:cs typeface="Tahoma" pitchFamily="34" charset="0"/>
              </a:rPr>
              <a:t>BADAL</a:t>
            </a:r>
            <a:r>
              <a:rPr lang="en-US" sz="3200" b="1" dirty="0" smtClean="0">
                <a:latin typeface="Tahoma" pitchFamily="34" charset="0"/>
                <a:ea typeface="Tahoma" pitchFamily="34" charset="0"/>
                <a:cs typeface="Tahoma" pitchFamily="34" charset="0"/>
              </a:rPr>
              <a:t> THAWAF IFAD</a:t>
            </a:r>
            <a:r>
              <a:rPr lang="id-ID" sz="3200" b="1" dirty="0" smtClean="0">
                <a:latin typeface="Tahoma" pitchFamily="34" charset="0"/>
                <a:ea typeface="Tahoma" pitchFamily="34" charset="0"/>
                <a:cs typeface="Tahoma" pitchFamily="34" charset="0"/>
              </a:rPr>
              <a:t>H</a:t>
            </a:r>
            <a:r>
              <a:rPr lang="en-US" sz="3200" b="1" dirty="0" smtClean="0">
                <a:latin typeface="Tahoma" pitchFamily="34" charset="0"/>
                <a:ea typeface="Tahoma" pitchFamily="34" charset="0"/>
                <a:cs typeface="Tahoma" pitchFamily="34" charset="0"/>
              </a:rPr>
              <a:t>AH</a:t>
            </a:r>
            <a:endParaRPr lang="en-US" sz="3200" b="1" dirty="0">
              <a:latin typeface="Tahoma" pitchFamily="34" charset="0"/>
              <a:ea typeface="Tahoma" pitchFamily="34" charset="0"/>
              <a:cs typeface="Tahoma" pitchFamily="34" charset="0"/>
            </a:endParaRPr>
          </a:p>
        </p:txBody>
      </p:sp>
      <p:sp>
        <p:nvSpPr>
          <p:cNvPr id="3" name="Rectangle 4"/>
          <p:cNvSpPr>
            <a:spLocks noChangeArrowheads="1"/>
          </p:cNvSpPr>
          <p:nvPr/>
        </p:nvSpPr>
        <p:spPr bwMode="auto">
          <a:xfrm>
            <a:off x="335360" y="836713"/>
            <a:ext cx="11328400" cy="5386090"/>
          </a:xfrm>
          <a:prstGeom prst="rect">
            <a:avLst/>
          </a:prstGeom>
          <a:solidFill>
            <a:schemeClr val="accent3">
              <a:lumMod val="60000"/>
              <a:lumOff val="40000"/>
            </a:schemeClr>
          </a:solidFill>
          <a:ln w="9525">
            <a:noFill/>
            <a:miter lim="800000"/>
            <a:headEnd/>
            <a:tailEnd/>
          </a:ln>
        </p:spPr>
        <p:txBody>
          <a:bodyPr wrap="square">
            <a:spAutoFit/>
          </a:bodyPr>
          <a:lstStyle/>
          <a:p>
            <a:pPr marL="533400" indent="-350838" algn="just"/>
            <a:r>
              <a:rPr lang="id-ID" sz="2400" dirty="0" smtClean="0">
                <a:latin typeface="Tahoma" pitchFamily="34" charset="0"/>
                <a:ea typeface="Tahoma" pitchFamily="34" charset="0"/>
                <a:cs typeface="Tahoma" pitchFamily="34" charset="0"/>
              </a:rPr>
              <a:t>	</a:t>
            </a:r>
            <a:r>
              <a:rPr lang="id-ID" sz="2800" dirty="0" smtClean="0">
                <a:latin typeface="Tahoma" pitchFamily="34" charset="0"/>
                <a:ea typeface="Tahoma" pitchFamily="34" charset="0"/>
                <a:cs typeface="Tahoma" pitchFamily="34" charset="0"/>
              </a:rPr>
              <a:t>Beberapa ulama membolehkan badal thawaf ifadhah kepada orang lain bagi jemaah haji yang sakit. </a:t>
            </a:r>
          </a:p>
          <a:p>
            <a:pPr marL="177800" indent="4763" algn="just"/>
            <a:endParaRPr lang="id-ID" sz="2800" b="1" dirty="0" smtClean="0">
              <a:latin typeface="Traditional Arabic" pitchFamily="18" charset="-78"/>
              <a:ea typeface="Tahoma" pitchFamily="34" charset="0"/>
              <a:cs typeface="Traditional Arabic" pitchFamily="18" charset="-78"/>
            </a:endParaRPr>
          </a:p>
          <a:p>
            <a:pPr indent="4763" algn="just" rtl="1"/>
            <a:r>
              <a:rPr lang="ar-SA" sz="3200" b="1" dirty="0" smtClean="0">
                <a:latin typeface="Traditional Arabic" pitchFamily="18" charset="-78"/>
                <a:ea typeface="Tahoma" pitchFamily="34" charset="0"/>
                <a:cs typeface="Traditional Arabic" pitchFamily="18" charset="-78"/>
              </a:rPr>
              <a:t>قاَلَ ابْنُ الْمُنْذِرِ أَجْمَعُوْا عَلَى أَنَّهُ يُطَافُ باِلصَّبِيِّ وَيُجْزِئُهُ قاَلَ وَ أَجْمَعُوْا عَلَى أَنَّهُ يُطاَفُ باِلْمَرِيْضِ وَيُجْزِئُهُ  إِلاَّ عَطَاءُ فَعَنْهُ قَوْلاَنِ (أَحَدُهُمَا) هَذَا (وَالثَّانِى) يَسْتَأْجِرُ مَنْ يَطُوْفُ عَلَيْهِ (المجموع، ج 8\60)</a:t>
            </a:r>
            <a:endParaRPr lang="id-ID" sz="3200" b="1" dirty="0" smtClean="0">
              <a:latin typeface="Traditional Arabic" pitchFamily="18" charset="-78"/>
              <a:ea typeface="Tahoma" pitchFamily="34" charset="0"/>
              <a:cs typeface="Traditional Arabic" pitchFamily="18" charset="-78"/>
            </a:endParaRPr>
          </a:p>
          <a:p>
            <a:pPr marL="355600" indent="-173038" algn="just"/>
            <a:r>
              <a:rPr lang="id-ID" sz="2800" dirty="0" smtClean="0">
                <a:latin typeface="Tahoma" pitchFamily="34" charset="0"/>
                <a:ea typeface="Tahoma" pitchFamily="34" charset="0"/>
                <a:cs typeface="Tahoma" pitchFamily="34" charset="0"/>
              </a:rPr>
              <a:t>“</a:t>
            </a:r>
            <a:r>
              <a:rPr lang="id-ID" sz="2800" i="1" dirty="0" smtClean="0">
                <a:latin typeface="Tahoma" pitchFamily="34" charset="0"/>
                <a:ea typeface="Tahoma" pitchFamily="34" charset="0"/>
                <a:cs typeface="Tahoma" pitchFamily="34" charset="0"/>
              </a:rPr>
              <a:t>Ibnu Munzir berkata, para fuqaha sepakat (ijma) boleh membantu anak kecil  untuk melakukan thawaf sendiri dan sah thawafnya dan mereka juga sepakat boleh membantu orang sakit untuk melakukan thawaf sendiri dan sah thawafnya, kecuali Atha’ ibn Abi Rabah, menurutnya ada dua pendapat : </a:t>
            </a:r>
            <a:endParaRPr lang="en-US" sz="2800" i="1" dirty="0" smtClean="0">
              <a:latin typeface="Tahoma" pitchFamily="34" charset="0"/>
              <a:ea typeface="Tahoma" pitchFamily="34" charset="0"/>
              <a:cs typeface="Tahoma" pitchFamily="34" charset="0"/>
            </a:endParaRPr>
          </a:p>
          <a:p>
            <a:pPr marL="355600" indent="-173038" algn="just"/>
            <a:r>
              <a:rPr lang="en-US" sz="2800" i="1" dirty="0" smtClean="0">
                <a:latin typeface="Tahoma" pitchFamily="34" charset="0"/>
                <a:ea typeface="Tahoma" pitchFamily="34" charset="0"/>
                <a:cs typeface="Tahoma" pitchFamily="34" charset="0"/>
              </a:rPr>
              <a:t>	</a:t>
            </a:r>
            <a:r>
              <a:rPr lang="id-ID" sz="2800" i="1" dirty="0" smtClean="0">
                <a:latin typeface="Tahoma" pitchFamily="34" charset="0"/>
                <a:ea typeface="Tahoma" pitchFamily="34" charset="0"/>
                <a:cs typeface="Tahoma" pitchFamily="34" charset="0"/>
              </a:rPr>
              <a:t>Boleh membantu mereka untuk thawaf sendir</a:t>
            </a:r>
            <a:r>
              <a:rPr lang="en-US" sz="2800" i="1" dirty="0" err="1" smtClean="0">
                <a:latin typeface="Tahoma" pitchFamily="34" charset="0"/>
                <a:ea typeface="Tahoma" pitchFamily="34" charset="0"/>
                <a:cs typeface="Tahoma" pitchFamily="34" charset="0"/>
              </a:rPr>
              <a:t>i</a:t>
            </a:r>
            <a:r>
              <a:rPr lang="id-ID" sz="2800" i="1" dirty="0" smtClean="0">
                <a:latin typeface="Tahoma" pitchFamily="34" charset="0"/>
                <a:ea typeface="Tahoma" pitchFamily="34" charset="0"/>
                <a:cs typeface="Tahoma" pitchFamily="34" charset="0"/>
              </a:rPr>
              <a:t> dan ia boleh juga membayar orang lain untuk melakukan thawafnya (badal).</a:t>
            </a:r>
            <a:endParaRPr lang="id-ID" sz="2800" dirty="0" smtClean="0">
              <a:latin typeface="Tahoma" pitchFamily="34" charset="0"/>
              <a:ea typeface="Tahoma" pitchFamily="34" charset="0"/>
              <a:cs typeface="Tahoma" pitchFamily="34" charset="0"/>
            </a:endParaRPr>
          </a:p>
        </p:txBody>
      </p:sp>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44139" y="6381328"/>
            <a:ext cx="2999539" cy="261610"/>
          </a:xfrm>
          <a:prstGeom prst="rect">
            <a:avLst/>
          </a:prstGeom>
          <a:noFill/>
        </p:spPr>
        <p:txBody>
          <a:bodyPr wrap="none" rtlCol="0">
            <a:spAutoFit/>
          </a:bodyPr>
          <a:lstStyle/>
          <a:p>
            <a:r>
              <a:rPr lang="en-US" sz="1100" b="1" dirty="0" smtClean="0">
                <a:solidFill>
                  <a:srgbClr val="FF0000"/>
                </a:solidFill>
                <a:effectLst>
                  <a:outerShdw blurRad="38100" dist="38100" dir="2700000" algn="tl">
                    <a:srgbClr val="000000">
                      <a:alpha val="43137"/>
                    </a:srgbClr>
                  </a:outerShdw>
                </a:effectLst>
              </a:rPr>
              <a:t>DIREKTORAT PEMBINAAN HAJI DAN UMRAH</a:t>
            </a:r>
            <a:endParaRPr lang="id-ID" sz="1100" b="1" dirty="0">
              <a:solidFill>
                <a:srgbClr val="FF0000"/>
              </a:solidFill>
              <a:effectLst>
                <a:outerShdw blurRad="38100" dist="38100" dir="2700000" algn="tl">
                  <a:srgbClr val="000000">
                    <a:alpha val="43137"/>
                  </a:srgbClr>
                </a:outerShdw>
              </a:effectLst>
            </a:endParaRPr>
          </a:p>
        </p:txBody>
      </p:sp>
      <p:sp>
        <p:nvSpPr>
          <p:cNvPr id="4" name="Text Box 2"/>
          <p:cNvSpPr txBox="1">
            <a:spLocks noChangeArrowheads="1"/>
          </p:cNvSpPr>
          <p:nvPr/>
        </p:nvSpPr>
        <p:spPr bwMode="auto">
          <a:xfrm>
            <a:off x="952464" y="474562"/>
            <a:ext cx="10191821" cy="1200329"/>
          </a:xfrm>
          <a:prstGeom prst="rect">
            <a:avLst/>
          </a:prstGeom>
          <a:solidFill>
            <a:srgbClr val="92D050"/>
          </a:solidFill>
          <a:ln w="9525">
            <a:noFill/>
            <a:miter lim="800000"/>
            <a:headEnd/>
            <a:tailEnd/>
          </a:ln>
        </p:spPr>
        <p:txBody>
          <a:bodyPr wrap="square">
            <a:spAutoFit/>
          </a:bodyPr>
          <a:lstStyle/>
          <a:p>
            <a:pPr algn="ctr"/>
            <a:r>
              <a:rPr lang="en-US" sz="3600" b="1" dirty="0" smtClean="0">
                <a:latin typeface="Tahoma" pitchFamily="34" charset="0"/>
              </a:rPr>
              <a:t>THAWAF IFAD</a:t>
            </a:r>
            <a:r>
              <a:rPr lang="id-ID" sz="3600" b="1" dirty="0" smtClean="0">
                <a:latin typeface="Tahoma" pitchFamily="34" charset="0"/>
              </a:rPr>
              <a:t>H</a:t>
            </a:r>
            <a:r>
              <a:rPr lang="en-US" sz="3600" b="1" dirty="0" smtClean="0">
                <a:latin typeface="Tahoma" pitchFamily="34" charset="0"/>
              </a:rPr>
              <a:t>AH BAGI WANITA HAID </a:t>
            </a:r>
            <a:r>
              <a:rPr lang="en-US" sz="3600" b="1" dirty="0">
                <a:latin typeface="Tahoma" pitchFamily="34" charset="0"/>
              </a:rPr>
              <a:t>/ </a:t>
            </a:r>
            <a:r>
              <a:rPr lang="en-US" sz="3600" b="1" dirty="0" smtClean="0">
                <a:latin typeface="Tahoma" pitchFamily="34" charset="0"/>
              </a:rPr>
              <a:t>NIFAS</a:t>
            </a:r>
            <a:endParaRPr lang="en-US" sz="3600" b="1" dirty="0">
              <a:latin typeface="Tahoma" pitchFamily="34" charset="0"/>
            </a:endParaRPr>
          </a:p>
        </p:txBody>
      </p:sp>
      <p:sp>
        <p:nvSpPr>
          <p:cNvPr id="6" name="Text Box 4"/>
          <p:cNvSpPr txBox="1">
            <a:spLocks noChangeArrowheads="1"/>
          </p:cNvSpPr>
          <p:nvPr/>
        </p:nvSpPr>
        <p:spPr bwMode="auto">
          <a:xfrm>
            <a:off x="138896" y="1928803"/>
            <a:ext cx="12053104" cy="4893647"/>
          </a:xfrm>
          <a:prstGeom prst="rect">
            <a:avLst/>
          </a:prstGeom>
          <a:solidFill>
            <a:schemeClr val="accent3">
              <a:lumMod val="60000"/>
              <a:lumOff val="40000"/>
            </a:schemeClr>
          </a:solidFill>
          <a:ln w="9525">
            <a:noFill/>
            <a:miter lim="800000"/>
            <a:headEnd/>
            <a:tailEnd/>
          </a:ln>
        </p:spPr>
        <p:txBody>
          <a:bodyPr wrap="square">
            <a:spAutoFit/>
          </a:bodyPr>
          <a:lstStyle/>
          <a:p>
            <a:pPr marL="274638" indent="-274638" algn="just"/>
            <a:endParaRPr lang="id-ID" sz="2400" dirty="0" smtClean="0">
              <a:latin typeface="Tahoma" pitchFamily="34" charset="0"/>
              <a:ea typeface="Tahoma" pitchFamily="34" charset="0"/>
              <a:cs typeface="Tahoma" pitchFamily="34" charset="0"/>
            </a:endParaRPr>
          </a:p>
          <a:p>
            <a:pPr marL="274638" indent="-274638" algn="just"/>
            <a:r>
              <a:rPr lang="en-US" sz="3200" dirty="0" err="1" smtClean="0">
                <a:latin typeface="Tahoma" pitchFamily="34" charset="0"/>
                <a:ea typeface="Tahoma" pitchFamily="34" charset="0"/>
                <a:cs typeface="Tahoma" pitchFamily="34" charset="0"/>
              </a:rPr>
              <a:t>Jika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akan</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segera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pulang</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ke</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tanah</a:t>
            </a:r>
            <a:r>
              <a:rPr lang="en-US" sz="3200" dirty="0" smtClean="0">
                <a:latin typeface="Tahoma" pitchFamily="34" charset="0"/>
                <a:ea typeface="Tahoma" pitchFamily="34" charset="0"/>
                <a:cs typeface="Tahoma" pitchFamily="34" charset="0"/>
              </a:rPr>
              <a:t> air </a:t>
            </a:r>
            <a:r>
              <a:rPr lang="en-US" sz="3200" dirty="0" err="1" smtClean="0">
                <a:latin typeface="Tahoma" pitchFamily="34" charset="0"/>
                <a:ea typeface="Tahoma" pitchFamily="34" charset="0"/>
                <a:cs typeface="Tahoma" pitchFamily="34" charset="0"/>
              </a:rPr>
              <a:t>maka</a:t>
            </a:r>
            <a:r>
              <a:rPr lang="en-US" sz="3200" dirty="0" smtClean="0">
                <a:latin typeface="Tahoma" pitchFamily="34" charset="0"/>
                <a:ea typeface="Tahoma" pitchFamily="34" charset="0"/>
                <a:cs typeface="Tahoma" pitchFamily="34" charset="0"/>
              </a:rPr>
              <a:t> :</a:t>
            </a:r>
            <a:endParaRPr lang="id-ID" sz="3200" dirty="0" smtClean="0">
              <a:latin typeface="Tahoma" pitchFamily="34" charset="0"/>
              <a:ea typeface="Tahoma" pitchFamily="34" charset="0"/>
              <a:cs typeface="Tahoma" pitchFamily="34" charset="0"/>
            </a:endParaRPr>
          </a:p>
          <a:p>
            <a:pPr marL="274638" indent="-274638" algn="just"/>
            <a:r>
              <a:rPr lang="id-ID"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Segera</a:t>
            </a:r>
            <a:r>
              <a:rPr lang="en-US" sz="3200" dirty="0" smtClean="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bersuci</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atau</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mandi</a:t>
            </a:r>
            <a:r>
              <a:rPr lang="en-US" sz="3200" dirty="0">
                <a:latin typeface="Tahoma" pitchFamily="34" charset="0"/>
                <a:ea typeface="Tahoma" pitchFamily="34" charset="0"/>
                <a:cs typeface="Tahoma" pitchFamily="34" charset="0"/>
              </a:rPr>
              <a:t> dan </a:t>
            </a:r>
            <a:r>
              <a:rPr lang="en-US" sz="3200" dirty="0" err="1">
                <a:latin typeface="Tahoma" pitchFamily="34" charset="0"/>
                <a:ea typeface="Tahoma" pitchFamily="34" charset="0"/>
                <a:cs typeface="Tahoma" pitchFamily="34" charset="0"/>
              </a:rPr>
              <a:t>membalut</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kemaluannya</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lalu</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melaksanakan</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thawaf</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sekalipun</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setelah</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thawat</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darah</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keluar</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lagi</a:t>
            </a:r>
            <a:r>
              <a:rPr lang="en-US" sz="3200" dirty="0" smtClean="0">
                <a:latin typeface="Tahoma" pitchFamily="34" charset="0"/>
                <a:ea typeface="Tahoma" pitchFamily="34" charset="0"/>
                <a:cs typeface="Tahoma" pitchFamily="34" charset="0"/>
              </a:rPr>
              <a:t>.</a:t>
            </a:r>
            <a:endParaRPr lang="id-ID" sz="3200" dirty="0" smtClean="0">
              <a:latin typeface="Tahoma" pitchFamily="34" charset="0"/>
              <a:ea typeface="Tahoma" pitchFamily="34" charset="0"/>
              <a:cs typeface="Tahoma" pitchFamily="34" charset="0"/>
            </a:endParaRPr>
          </a:p>
          <a:p>
            <a:pPr marL="274638" indent="-274638" algn="just">
              <a:buFontTx/>
              <a:buChar char="-"/>
            </a:pPr>
            <a:r>
              <a:rPr lang="en-US" sz="3200" dirty="0" err="1" smtClean="0">
                <a:latin typeface="Tahoma" pitchFamily="34" charset="0"/>
                <a:ea typeface="Tahoma" pitchFamily="34" charset="0"/>
                <a:cs typeface="Tahoma" pitchFamily="34" charset="0"/>
              </a:rPr>
              <a:t>Menurut</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Ibnu</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Qayyim</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dan</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Ibnu</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Taimiyah</a:t>
            </a:r>
            <a:r>
              <a:rPr lang="en-US" sz="3200" dirty="0" smtClean="0">
                <a:latin typeface="Tahoma" pitchFamily="34" charset="0"/>
                <a:ea typeface="Tahoma" pitchFamily="34" charset="0"/>
                <a:cs typeface="Tahoma" pitchFamily="34" charset="0"/>
              </a:rPr>
              <a:t> yang </a:t>
            </a:r>
            <a:r>
              <a:rPr lang="en-US" sz="3200" dirty="0" err="1" smtClean="0">
                <a:latin typeface="Tahoma" pitchFamily="34" charset="0"/>
                <a:ea typeface="Tahoma" pitchFamily="34" charset="0"/>
                <a:cs typeface="Tahoma" pitchFamily="34" charset="0"/>
              </a:rPr>
              <a:t>bersangkutan</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tidak</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dikenakan</a:t>
            </a:r>
            <a:r>
              <a:rPr lang="en-US" sz="3200" dirty="0" smtClean="0">
                <a:latin typeface="Tahoma" pitchFamily="34" charset="0"/>
                <a:ea typeface="Tahoma" pitchFamily="34" charset="0"/>
                <a:cs typeface="Tahoma" pitchFamily="34" charset="0"/>
              </a:rPr>
              <a:t> dam </a:t>
            </a:r>
            <a:r>
              <a:rPr lang="en-US" sz="3200" dirty="0" err="1" smtClean="0">
                <a:latin typeface="Tahoma" pitchFamily="34" charset="0"/>
                <a:ea typeface="Tahoma" pitchFamily="34" charset="0"/>
                <a:cs typeface="Tahoma" pitchFamily="34" charset="0"/>
              </a:rPr>
              <a:t>tetapi</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mazhab</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Hanafi</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berpendapat</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wajib</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membayar</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dalam</a:t>
            </a:r>
            <a:r>
              <a:rPr lang="en-US" sz="3200" dirty="0" smtClean="0">
                <a:latin typeface="Tahoma" pitchFamily="34" charset="0"/>
                <a:ea typeface="Tahoma" pitchFamily="34" charset="0"/>
                <a:cs typeface="Tahoma" pitchFamily="34" charset="0"/>
              </a:rPr>
              <a:t> 1 </a:t>
            </a:r>
            <a:r>
              <a:rPr lang="en-US" sz="3200" dirty="0" err="1" smtClean="0">
                <a:latin typeface="Tahoma" pitchFamily="34" charset="0"/>
                <a:ea typeface="Tahoma" pitchFamily="34" charset="0"/>
                <a:cs typeface="Tahoma" pitchFamily="34" charset="0"/>
              </a:rPr>
              <a:t>unta</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atau</a:t>
            </a:r>
            <a:r>
              <a:rPr lang="en-US" sz="3200" dirty="0" smtClean="0">
                <a:latin typeface="Tahoma" pitchFamily="34" charset="0"/>
                <a:ea typeface="Tahoma" pitchFamily="34" charset="0"/>
                <a:cs typeface="Tahoma" pitchFamily="34" charset="0"/>
              </a:rPr>
              <a:t> 7 </a:t>
            </a:r>
            <a:r>
              <a:rPr lang="en-US" sz="3200" dirty="0" err="1" smtClean="0">
                <a:latin typeface="Tahoma" pitchFamily="34" charset="0"/>
                <a:ea typeface="Tahoma" pitchFamily="34" charset="0"/>
                <a:cs typeface="Tahoma" pitchFamily="34" charset="0"/>
              </a:rPr>
              <a:t>ekor</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kambing</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dan</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dalam</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riwayat</a:t>
            </a:r>
            <a:r>
              <a:rPr lang="en-US" sz="3200" dirty="0" smtClean="0">
                <a:latin typeface="Tahoma" pitchFamily="34" charset="0"/>
                <a:ea typeface="Tahoma" pitchFamily="34" charset="0"/>
                <a:cs typeface="Tahoma" pitchFamily="34" charset="0"/>
              </a:rPr>
              <a:t> lain </a:t>
            </a:r>
            <a:r>
              <a:rPr lang="en-US" sz="3200" dirty="0" err="1" smtClean="0">
                <a:latin typeface="Tahoma" pitchFamily="34" charset="0"/>
                <a:ea typeface="Tahoma" pitchFamily="34" charset="0"/>
                <a:cs typeface="Tahoma" pitchFamily="34" charset="0"/>
              </a:rPr>
              <a:t>cukup</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membayar</a:t>
            </a:r>
            <a:r>
              <a:rPr lang="en-US" sz="3200" dirty="0" smtClean="0">
                <a:latin typeface="Tahoma" pitchFamily="34" charset="0"/>
                <a:ea typeface="Tahoma" pitchFamily="34" charset="0"/>
                <a:cs typeface="Tahoma" pitchFamily="34" charset="0"/>
              </a:rPr>
              <a:t> 1 </a:t>
            </a:r>
            <a:r>
              <a:rPr lang="en-US" sz="3200" dirty="0" err="1" smtClean="0">
                <a:latin typeface="Tahoma" pitchFamily="34" charset="0"/>
                <a:ea typeface="Tahoma" pitchFamily="34" charset="0"/>
                <a:cs typeface="Tahoma" pitchFamily="34" charset="0"/>
              </a:rPr>
              <a:t>ekor</a:t>
            </a:r>
            <a:r>
              <a:rPr lang="en-US" sz="3200" dirty="0" smtClean="0">
                <a:latin typeface="Tahoma" pitchFamily="34" charset="0"/>
                <a:ea typeface="Tahoma" pitchFamily="34" charset="0"/>
                <a:cs typeface="Tahoma" pitchFamily="34" charset="0"/>
              </a:rPr>
              <a:t> </a:t>
            </a:r>
            <a:r>
              <a:rPr lang="en-US" sz="3200" dirty="0" err="1" smtClean="0">
                <a:latin typeface="Tahoma" pitchFamily="34" charset="0"/>
                <a:ea typeface="Tahoma" pitchFamily="34" charset="0"/>
                <a:cs typeface="Tahoma" pitchFamily="34" charset="0"/>
              </a:rPr>
              <a:t>kambing</a:t>
            </a:r>
            <a:r>
              <a:rPr lang="en-US" sz="3200" dirty="0" smtClean="0">
                <a:latin typeface="Tahoma" pitchFamily="34" charset="0"/>
                <a:ea typeface="Tahoma" pitchFamily="34" charset="0"/>
                <a:cs typeface="Tahoma" pitchFamily="34" charset="0"/>
              </a:rPr>
              <a:t>.</a:t>
            </a:r>
          </a:p>
          <a:p>
            <a:pPr marL="274638" indent="-274638" algn="just">
              <a:buFontTx/>
              <a:buChar char="-"/>
            </a:pPr>
            <a:endParaRPr lang="en-US" sz="3200" dirty="0">
              <a:latin typeface="Tahoma" pitchFamily="34" charset="0"/>
              <a:ea typeface="Tahoma" pitchFamily="34" charset="0"/>
              <a:cs typeface="Tahoma" pitchFamily="34" charset="0"/>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DATA\Alfa\PHOTOS\Aircraft\Aircraft\civil acft\A380-4.jpg"/>
          <p:cNvPicPr>
            <a:picLocks noChangeAspect="1" noChangeArrowheads="1"/>
          </p:cNvPicPr>
          <p:nvPr/>
        </p:nvPicPr>
        <p:blipFill>
          <a:blip r:embed="rId2" cstate="print"/>
          <a:srcRect/>
          <a:stretch>
            <a:fillRect/>
          </a:stretch>
        </p:blipFill>
        <p:spPr bwMode="auto">
          <a:xfrm>
            <a:off x="4595285" y="2928939"/>
            <a:ext cx="7596716" cy="3959225"/>
          </a:xfrm>
          <a:prstGeom prst="rect">
            <a:avLst/>
          </a:prstGeom>
          <a:noFill/>
          <a:ln w="9525">
            <a:noFill/>
            <a:miter lim="800000"/>
            <a:headEnd/>
            <a:tailEnd/>
          </a:ln>
        </p:spPr>
      </p:pic>
      <p:pic>
        <p:nvPicPr>
          <p:cNvPr id="18435" name="Picture 2" descr="F:\DATA\Alfa\PHOTOS\Aircraft\Aircraft\civil acft\A380-2.jpg"/>
          <p:cNvPicPr>
            <a:picLocks noChangeAspect="1" noChangeArrowheads="1"/>
          </p:cNvPicPr>
          <p:nvPr/>
        </p:nvPicPr>
        <p:blipFill>
          <a:blip r:embed="rId3" cstate="print"/>
          <a:srcRect/>
          <a:stretch>
            <a:fillRect/>
          </a:stretch>
        </p:blipFill>
        <p:spPr bwMode="auto">
          <a:xfrm>
            <a:off x="0" y="0"/>
            <a:ext cx="7340600" cy="3889094"/>
          </a:xfrm>
          <a:prstGeom prst="rect">
            <a:avLst/>
          </a:prstGeom>
          <a:noFill/>
          <a:ln w="9525">
            <a:noFill/>
            <a:miter lim="800000"/>
            <a:headEnd/>
            <a:tailEnd/>
          </a:ln>
        </p:spPr>
      </p:pic>
      <p:sp>
        <p:nvSpPr>
          <p:cNvPr id="18436" name="TextBox 4"/>
          <p:cNvSpPr txBox="1">
            <a:spLocks noChangeArrowheads="1"/>
          </p:cNvSpPr>
          <p:nvPr/>
        </p:nvSpPr>
        <p:spPr bwMode="auto">
          <a:xfrm>
            <a:off x="7239000" y="1019175"/>
            <a:ext cx="5048251" cy="954088"/>
          </a:xfrm>
          <a:prstGeom prst="rect">
            <a:avLst/>
          </a:prstGeom>
          <a:noFill/>
          <a:ln w="9525">
            <a:noFill/>
            <a:miter lim="800000"/>
            <a:headEnd/>
            <a:tailEnd/>
          </a:ln>
        </p:spPr>
        <p:txBody>
          <a:bodyPr>
            <a:spAutoFit/>
          </a:bodyPr>
          <a:lstStyle/>
          <a:p>
            <a:pPr algn="ctr"/>
            <a:r>
              <a:rPr lang="en-US" sz="2800" b="1">
                <a:latin typeface="Arial Rounded MT Bold" pitchFamily="34" charset="0"/>
              </a:rPr>
              <a:t>NEXT GENERATION </a:t>
            </a:r>
          </a:p>
          <a:p>
            <a:pPr algn="ctr"/>
            <a:r>
              <a:rPr lang="en-US" sz="2800" b="1">
                <a:latin typeface="Arial Rounded MT Bold" pitchFamily="34" charset="0"/>
              </a:rPr>
              <a:t>HAJJ  AIRCRAFT</a:t>
            </a:r>
          </a:p>
        </p:txBody>
      </p:sp>
      <p:sp>
        <p:nvSpPr>
          <p:cNvPr id="18437" name="TextBox 5"/>
          <p:cNvSpPr txBox="1">
            <a:spLocks noChangeArrowheads="1"/>
          </p:cNvSpPr>
          <p:nvPr/>
        </p:nvSpPr>
        <p:spPr bwMode="auto">
          <a:xfrm>
            <a:off x="476251" y="4845050"/>
            <a:ext cx="3619500" cy="646331"/>
          </a:xfrm>
          <a:prstGeom prst="rect">
            <a:avLst/>
          </a:prstGeom>
          <a:noFill/>
          <a:ln w="9525">
            <a:noFill/>
            <a:miter lim="800000"/>
            <a:headEnd/>
            <a:tailEnd/>
          </a:ln>
        </p:spPr>
        <p:txBody>
          <a:bodyPr>
            <a:spAutoFit/>
          </a:bodyPr>
          <a:lstStyle/>
          <a:p>
            <a:pPr algn="ctr"/>
            <a:r>
              <a:rPr lang="en-US" b="1"/>
              <a:t>MAX PASSENGERS </a:t>
            </a:r>
          </a:p>
          <a:p>
            <a:pPr algn="ctr"/>
            <a:r>
              <a:rPr lang="en-US" b="1"/>
              <a:t>UP TO </a:t>
            </a:r>
            <a:r>
              <a:rPr lang="en-US" b="1" i="1"/>
              <a:t>950</a:t>
            </a:r>
            <a:r>
              <a:rPr lang="en-US" b="1"/>
              <a:t> SEATS</a:t>
            </a:r>
          </a:p>
        </p:txBody>
      </p:sp>
    </p:spTree>
  </p:cSld>
  <p:clrMapOvr>
    <a:masterClrMapping/>
  </p:clrMapOvr>
  <p:transition>
    <p:pull dir="l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KONDISI PEMULANGAN</a:t>
            </a:r>
            <a:endParaRPr lang="id-ID" dirty="0"/>
          </a:p>
        </p:txBody>
      </p:sp>
      <p:sp>
        <p:nvSpPr>
          <p:cNvPr id="3" name="Slide Number Placeholder 2"/>
          <p:cNvSpPr>
            <a:spLocks noGrp="1"/>
          </p:cNvSpPr>
          <p:nvPr>
            <p:ph type="sldNum" sz="quarter" idx="12"/>
          </p:nvPr>
        </p:nvSpPr>
        <p:spPr/>
        <p:txBody>
          <a:bodyPr/>
          <a:lstStyle/>
          <a:p>
            <a:pPr>
              <a:defRPr/>
            </a:pPr>
            <a:fld id="{7B001641-CE3F-4AC0-9E36-5F5E84E5A7CD}" type="slidenum">
              <a:rPr lang="en-US" smtClean="0"/>
              <a:pPr>
                <a:defRPr/>
              </a:pPr>
              <a:t>24</a:t>
            </a:fld>
            <a:endParaRPr lang="en-US"/>
          </a:p>
        </p:txBody>
      </p:sp>
      <p:pic>
        <p:nvPicPr>
          <p:cNvPr id="5" name="Picture 4" descr="images (1).jpg"/>
          <p:cNvPicPr>
            <a:picLocks noChangeAspect="1"/>
          </p:cNvPicPr>
          <p:nvPr/>
        </p:nvPicPr>
        <p:blipFill>
          <a:blip r:embed="rId2" cstate="print"/>
          <a:stretch>
            <a:fillRect/>
          </a:stretch>
        </p:blipFill>
        <p:spPr>
          <a:xfrm>
            <a:off x="431371" y="1173192"/>
            <a:ext cx="5020523" cy="2471832"/>
          </a:xfrm>
          <a:prstGeom prst="rect">
            <a:avLst/>
          </a:prstGeom>
        </p:spPr>
      </p:pic>
      <p:pic>
        <p:nvPicPr>
          <p:cNvPr id="6" name="Picture 5" descr="images (4).jpg"/>
          <p:cNvPicPr>
            <a:picLocks noChangeAspect="1"/>
          </p:cNvPicPr>
          <p:nvPr/>
        </p:nvPicPr>
        <p:blipFill>
          <a:blip r:embed="rId3" cstate="print"/>
          <a:stretch>
            <a:fillRect/>
          </a:stretch>
        </p:blipFill>
        <p:spPr>
          <a:xfrm>
            <a:off x="6192011" y="327804"/>
            <a:ext cx="5246615" cy="3317220"/>
          </a:xfrm>
          <a:prstGeom prst="rect">
            <a:avLst/>
          </a:prstGeom>
        </p:spPr>
      </p:pic>
      <p:pic>
        <p:nvPicPr>
          <p:cNvPr id="8" name="Picture 7" descr="14822.jpg"/>
          <p:cNvPicPr>
            <a:picLocks noChangeAspect="1"/>
          </p:cNvPicPr>
          <p:nvPr/>
        </p:nvPicPr>
        <p:blipFill>
          <a:blip r:embed="rId4" cstate="print"/>
          <a:stretch>
            <a:fillRect/>
          </a:stretch>
        </p:blipFill>
        <p:spPr>
          <a:xfrm>
            <a:off x="3311691" y="3861048"/>
            <a:ext cx="5987584" cy="2996952"/>
          </a:xfrm>
          <a:prstGeom prst="rect">
            <a:avLst/>
          </a:prstGeom>
        </p:spPr>
      </p:pic>
    </p:spTree>
  </p:cSld>
  <p:clrMapOvr>
    <a:masterClrMapping/>
  </p:clrMapOvr>
  <p:transition>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7170" name="Picture 2" descr="C:\Users\transportasihaji\Downloads\photo (6).JPG"/>
          <p:cNvPicPr>
            <a:picLocks noChangeAspect="1" noChangeArrowheads="1"/>
          </p:cNvPicPr>
          <p:nvPr/>
        </p:nvPicPr>
        <p:blipFill>
          <a:blip r:embed="rId2" cstate="print"/>
          <a:srcRect/>
          <a:stretch>
            <a:fillRect/>
          </a:stretch>
        </p:blipFill>
        <p:spPr bwMode="auto">
          <a:xfrm>
            <a:off x="0" y="14111"/>
            <a:ext cx="12192000" cy="6829778"/>
          </a:xfrm>
          <a:prstGeom prst="rect">
            <a:avLst/>
          </a:prstGeom>
          <a:noFill/>
        </p:spPr>
      </p:pic>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9218" name="Picture 2" descr="C:\Users\transportasihaji\Downloads\photo (9).JPG"/>
          <p:cNvPicPr>
            <a:picLocks noChangeAspect="1" noChangeArrowheads="1"/>
          </p:cNvPicPr>
          <p:nvPr/>
        </p:nvPicPr>
        <p:blipFill>
          <a:blip r:embed="rId2" cstate="print"/>
          <a:srcRect/>
          <a:stretch>
            <a:fillRect/>
          </a:stretch>
        </p:blipFill>
        <p:spPr bwMode="auto">
          <a:xfrm>
            <a:off x="0" y="14111"/>
            <a:ext cx="12192000" cy="6829778"/>
          </a:xfrm>
          <a:prstGeom prst="rect">
            <a:avLst/>
          </a:prstGeom>
          <a:noFill/>
        </p:spPr>
      </p:pic>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1026" name="Picture 2" descr="C:\Users\transportasihaji\Downloads\photo.JPG"/>
          <p:cNvPicPr>
            <a:picLocks noChangeAspect="1" noChangeArrowheads="1"/>
          </p:cNvPicPr>
          <p:nvPr/>
        </p:nvPicPr>
        <p:blipFill>
          <a:blip r:embed="rId2" cstate="print"/>
          <a:srcRect/>
          <a:stretch>
            <a:fillRect/>
          </a:stretch>
        </p:blipFill>
        <p:spPr bwMode="auto">
          <a:xfrm>
            <a:off x="0" y="14111"/>
            <a:ext cx="12192000" cy="6829778"/>
          </a:xfrm>
          <a:prstGeom prst="rect">
            <a:avLst/>
          </a:prstGeom>
          <a:noFill/>
        </p:spPr>
      </p:pic>
    </p:spTree>
  </p:cSld>
  <p:clrMapOvr>
    <a:masterClrMapping/>
  </p:clrMapOvr>
  <p:transition>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descr="C:\Users\transportasihaji\Downloads\photo (1).JPG"/>
          <p:cNvPicPr>
            <a:picLocks noChangeAspect="1" noChangeArrowheads="1"/>
          </p:cNvPicPr>
          <p:nvPr/>
        </p:nvPicPr>
        <p:blipFill>
          <a:blip r:embed="rId2" cstate="print"/>
          <a:srcRect/>
          <a:stretch>
            <a:fillRect/>
          </a:stretch>
        </p:blipFill>
        <p:spPr bwMode="auto">
          <a:xfrm>
            <a:off x="0" y="14111"/>
            <a:ext cx="12192000" cy="6829778"/>
          </a:xfrm>
          <a:prstGeom prst="rect">
            <a:avLst/>
          </a:prstGeom>
          <a:noFill/>
        </p:spPr>
      </p:pic>
    </p:spTree>
  </p:cSld>
  <p:clrMapOvr>
    <a:masterClrMapping/>
  </p:clrMapOvr>
  <p:transition>
    <p:strips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C:\Users\transportasihaji\Downloads\photo (3).JPG"/>
          <p:cNvPicPr>
            <a:picLocks noChangeAspect="1" noChangeArrowheads="1"/>
          </p:cNvPicPr>
          <p:nvPr/>
        </p:nvPicPr>
        <p:blipFill>
          <a:blip r:embed="rId2" cstate="print"/>
          <a:srcRect/>
          <a:stretch>
            <a:fillRect/>
          </a:stretch>
        </p:blipFill>
        <p:spPr bwMode="auto">
          <a:xfrm>
            <a:off x="0" y="14111"/>
            <a:ext cx="12192000" cy="6829778"/>
          </a:xfrm>
          <a:prstGeom prst="rect">
            <a:avLst/>
          </a:prstGeom>
          <a:noFill/>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2B4126D8-0401-4A91-B0E2-45CC4028FE26}" type="slidenum">
              <a:rPr lang="en-US" altLang="id-ID" sz="1200" smtClean="0">
                <a:solidFill>
                  <a:schemeClr val="tx2"/>
                </a:solidFill>
                <a:latin typeface="Arial" charset="0"/>
                <a:cs typeface="Arial" charset="0"/>
              </a:rPr>
              <a:pPr eaLnBrk="1" hangingPunct="1">
                <a:spcBef>
                  <a:spcPct val="0"/>
                </a:spcBef>
                <a:buFontTx/>
                <a:buNone/>
              </a:pPr>
              <a:t>3</a:t>
            </a:fld>
            <a:endParaRPr lang="en-US" altLang="id-ID" sz="1200" smtClean="0">
              <a:solidFill>
                <a:schemeClr val="tx2"/>
              </a:solidFill>
              <a:latin typeface="Arial" charset="0"/>
              <a:cs typeface="Arial" charset="0"/>
            </a:endParaRPr>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241512973"/>
              </p:ext>
            </p:extLst>
          </p:nvPr>
        </p:nvGraphicFramePr>
        <p:xfrm>
          <a:off x="609600" y="1268761"/>
          <a:ext cx="10972800" cy="537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a:spLocks noGrp="1"/>
          </p:cNvSpPr>
          <p:nvPr>
            <p:ph type="title" idx="4294967295"/>
          </p:nvPr>
        </p:nvSpPr>
        <p:spPr>
          <a:xfrm>
            <a:off x="1219200" y="0"/>
            <a:ext cx="10972800" cy="868362"/>
          </a:xfrm>
        </p:spPr>
        <p:txBody>
          <a:bodyPr>
            <a:noAutofit/>
          </a:bodyPr>
          <a:lstStyle/>
          <a:p>
            <a:pPr eaLnBrk="1" fontAlgn="auto" hangingPunct="1">
              <a:spcAft>
                <a:spcPts val="0"/>
              </a:spcAft>
              <a:defRPr/>
            </a:pPr>
            <a:r>
              <a:rPr lang="en-US" sz="4000" b="1" dirty="0" smtClean="0">
                <a:solidFill>
                  <a:schemeClr val="accent6">
                    <a:lumMod val="50000"/>
                  </a:schemeClr>
                </a:solidFill>
                <a:ea typeface="+mj-ea"/>
                <a:cs typeface="+mj-cs"/>
              </a:rPr>
              <a:t>       </a:t>
            </a:r>
            <a:r>
              <a:rPr lang="en-US" sz="4000" b="1" dirty="0" err="1" smtClean="0">
                <a:solidFill>
                  <a:schemeClr val="bg1"/>
                </a:solidFill>
                <a:ea typeface="+mj-ea"/>
                <a:cs typeface="+mj-cs"/>
              </a:rPr>
              <a:t>KompBP</a:t>
            </a:r>
            <a:endParaRPr lang="id-ID" sz="4000" b="1" i="1" u="sng" dirty="0">
              <a:solidFill>
                <a:schemeClr val="bg1"/>
              </a:solidFill>
              <a:ea typeface="+mj-ea"/>
              <a:cs typeface="+mj-cs"/>
            </a:endParaRPr>
          </a:p>
        </p:txBody>
      </p:sp>
      <p:grpSp>
        <p:nvGrpSpPr>
          <p:cNvPr id="2" name="Group 5"/>
          <p:cNvGrpSpPr/>
          <p:nvPr/>
        </p:nvGrpSpPr>
        <p:grpSpPr>
          <a:xfrm>
            <a:off x="5286367" y="0"/>
            <a:ext cx="1167697" cy="1224951"/>
            <a:chOff x="95827" y="44624"/>
            <a:chExt cx="875773" cy="808150"/>
          </a:xfrm>
        </p:grpSpPr>
        <p:pic>
          <p:nvPicPr>
            <p:cNvPr id="7" name="Picture 6"/>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79929" y="94365"/>
              <a:ext cx="707568" cy="659942"/>
            </a:xfrm>
            <a:prstGeom prst="rect">
              <a:avLst/>
            </a:prstGeom>
          </p:spPr>
        </p:pic>
        <p:sp>
          <p:nvSpPr>
            <p:cNvPr id="10" name="Oval 9"/>
            <p:cNvSpPr/>
            <p:nvPr/>
          </p:nvSpPr>
          <p:spPr>
            <a:xfrm>
              <a:off x="95827" y="44624"/>
              <a:ext cx="875773" cy="80815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ounded Rectangle 10"/>
          <p:cNvSpPr/>
          <p:nvPr/>
        </p:nvSpPr>
        <p:spPr>
          <a:xfrm>
            <a:off x="153457" y="970086"/>
            <a:ext cx="11895204" cy="82650"/>
          </a:xfrm>
          <a:prstGeom prst="roundRect">
            <a:avLst/>
          </a:prstGeom>
          <a:gradFill>
            <a:gsLst>
              <a:gs pos="100000">
                <a:schemeClr val="accent1">
                  <a:tint val="44500"/>
                  <a:satMod val="160000"/>
                </a:schemeClr>
              </a:gs>
              <a:gs pos="64000">
                <a:schemeClr val="accent2">
                  <a:lumMod val="64000"/>
                </a:schemeClr>
              </a:gs>
            </a:gsLst>
            <a:lin ang="6000000" scaled="0"/>
          </a:gradFill>
          <a:ln>
            <a:solidFill>
              <a:schemeClr val="accent2">
                <a:lumMod val="50000"/>
              </a:schemeClr>
            </a:solidFill>
          </a:ln>
          <a:effectLst>
            <a:reflection blurRad="6350" stA="52000" endA="300" endPos="350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 xmlns:p14="http://schemas.microsoft.com/office/powerpoint/2010/main" val="2332382992"/>
      </p:ext>
    </p:extLst>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AKIBAT TIDAK PATUH</a:t>
            </a:r>
            <a:endParaRPr lang="id-ID" dirty="0"/>
          </a:p>
        </p:txBody>
      </p:sp>
      <p:sp>
        <p:nvSpPr>
          <p:cNvPr id="3" name="Slide Number Placeholder 2"/>
          <p:cNvSpPr>
            <a:spLocks noGrp="1"/>
          </p:cNvSpPr>
          <p:nvPr>
            <p:ph type="sldNum" sz="quarter" idx="12"/>
          </p:nvPr>
        </p:nvSpPr>
        <p:spPr/>
        <p:txBody>
          <a:bodyPr/>
          <a:lstStyle/>
          <a:p>
            <a:pPr>
              <a:defRPr/>
            </a:pPr>
            <a:fld id="{7B001641-CE3F-4AC0-9E36-5F5E84E5A7CD}" type="slidenum">
              <a:rPr lang="en-US" smtClean="0"/>
              <a:pPr>
                <a:defRPr/>
              </a:pPr>
              <a:t>30</a:t>
            </a:fld>
            <a:endParaRPr lang="en-US"/>
          </a:p>
        </p:txBody>
      </p:sp>
      <p:pic>
        <p:nvPicPr>
          <p:cNvPr id="4" name="Picture 3" descr="ceash6.jpg"/>
          <p:cNvPicPr>
            <a:picLocks noChangeAspect="1"/>
          </p:cNvPicPr>
          <p:nvPr/>
        </p:nvPicPr>
        <p:blipFill>
          <a:blip r:embed="rId2" cstate="print"/>
          <a:stretch>
            <a:fillRect/>
          </a:stretch>
        </p:blipFill>
        <p:spPr>
          <a:xfrm>
            <a:off x="431371" y="1484784"/>
            <a:ext cx="3797300" cy="2016224"/>
          </a:xfrm>
          <a:prstGeom prst="rect">
            <a:avLst/>
          </a:prstGeom>
        </p:spPr>
      </p:pic>
      <p:pic>
        <p:nvPicPr>
          <p:cNvPr id="5" name="Picture 4" descr="crash5.jpg"/>
          <p:cNvPicPr>
            <a:picLocks noChangeAspect="1"/>
          </p:cNvPicPr>
          <p:nvPr/>
        </p:nvPicPr>
        <p:blipFill>
          <a:blip r:embed="rId3" cstate="print"/>
          <a:stretch>
            <a:fillRect/>
          </a:stretch>
        </p:blipFill>
        <p:spPr>
          <a:xfrm>
            <a:off x="4367808" y="1844824"/>
            <a:ext cx="3840427" cy="2592288"/>
          </a:xfrm>
          <a:prstGeom prst="rect">
            <a:avLst/>
          </a:prstGeom>
        </p:spPr>
      </p:pic>
      <p:pic>
        <p:nvPicPr>
          <p:cNvPr id="6" name="Picture 5" descr="crash4.jpg"/>
          <p:cNvPicPr>
            <a:picLocks noChangeAspect="1"/>
          </p:cNvPicPr>
          <p:nvPr/>
        </p:nvPicPr>
        <p:blipFill>
          <a:blip r:embed="rId4" cstate="print"/>
          <a:stretch>
            <a:fillRect/>
          </a:stretch>
        </p:blipFill>
        <p:spPr>
          <a:xfrm>
            <a:off x="8304246" y="1484784"/>
            <a:ext cx="3670300" cy="2160240"/>
          </a:xfrm>
          <a:prstGeom prst="rect">
            <a:avLst/>
          </a:prstGeom>
        </p:spPr>
      </p:pic>
      <p:pic>
        <p:nvPicPr>
          <p:cNvPr id="7" name="Picture 6" descr="crash 3.jpg"/>
          <p:cNvPicPr>
            <a:picLocks noChangeAspect="1"/>
          </p:cNvPicPr>
          <p:nvPr/>
        </p:nvPicPr>
        <p:blipFill>
          <a:blip r:embed="rId5" cstate="print"/>
          <a:stretch>
            <a:fillRect/>
          </a:stretch>
        </p:blipFill>
        <p:spPr>
          <a:xfrm>
            <a:off x="431371" y="3717032"/>
            <a:ext cx="3875021" cy="2305422"/>
          </a:xfrm>
          <a:prstGeom prst="rect">
            <a:avLst/>
          </a:prstGeom>
        </p:spPr>
      </p:pic>
      <p:pic>
        <p:nvPicPr>
          <p:cNvPr id="9" name="Picture 8" descr="CRASH8.jpg"/>
          <p:cNvPicPr>
            <a:picLocks noChangeAspect="1"/>
          </p:cNvPicPr>
          <p:nvPr/>
        </p:nvPicPr>
        <p:blipFill>
          <a:blip r:embed="rId6" cstate="print"/>
          <a:stretch>
            <a:fillRect/>
          </a:stretch>
        </p:blipFill>
        <p:spPr>
          <a:xfrm>
            <a:off x="8304245" y="3933057"/>
            <a:ext cx="3744416" cy="2175123"/>
          </a:xfrm>
          <a:prstGeom prst="rect">
            <a:avLst/>
          </a:prstGeom>
        </p:spPr>
      </p:pic>
    </p:spTree>
  </p:cSld>
  <p:clrMapOvr>
    <a:masterClrMapping/>
  </p:clrMapOvr>
  <p:transition>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14350" indent="-514350">
              <a:defRPr/>
            </a:pP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4000" dirty="0" err="1" smtClean="0">
                <a:solidFill>
                  <a:srgbClr val="00B050"/>
                </a:solidFill>
                <a:effectLst>
                  <a:outerShdw blurRad="38100" dist="38100" dir="2700000" algn="tl">
                    <a:srgbClr val="000000"/>
                  </a:outerShdw>
                </a:effectLst>
              </a:rPr>
              <a:t>Keselamatan</a:t>
            </a:r>
            <a:r>
              <a:rPr lang="en-US" sz="4000" dirty="0" smtClean="0">
                <a:solidFill>
                  <a:srgbClr val="00B050"/>
                </a:solidFill>
                <a:effectLst>
                  <a:outerShdw blurRad="38100" dist="38100" dir="2700000" algn="tl">
                    <a:srgbClr val="000000"/>
                  </a:outerShdw>
                </a:effectLst>
              </a:rPr>
              <a:t> </a:t>
            </a:r>
            <a:r>
              <a:rPr lang="en-US" sz="4000" dirty="0" err="1" smtClean="0">
                <a:solidFill>
                  <a:srgbClr val="00B050"/>
                </a:solidFill>
                <a:effectLst>
                  <a:outerShdw blurRad="38100" dist="38100" dir="2700000" algn="tl">
                    <a:srgbClr val="000000"/>
                  </a:outerShdw>
                </a:effectLst>
              </a:rPr>
              <a:t>penerbangan</a:t>
            </a:r>
            <a:r>
              <a:rPr lang="en-US" sz="4000" dirty="0" smtClean="0">
                <a:solidFill>
                  <a:srgbClr val="00B050"/>
                </a:solidFill>
                <a:effectLst>
                  <a:outerShdw blurRad="38100" dist="38100" dir="2700000" algn="tl">
                    <a:srgbClr val="000000"/>
                  </a:outerShdw>
                </a:effectLst>
              </a:rPr>
              <a:t> </a:t>
            </a:r>
            <a:br>
              <a:rPr lang="en-US" sz="4000" dirty="0" smtClean="0">
                <a:solidFill>
                  <a:srgbClr val="00B050"/>
                </a:solidFill>
                <a:effectLst>
                  <a:outerShdw blurRad="38100" dist="38100" dir="2700000" algn="tl">
                    <a:srgbClr val="000000"/>
                  </a:outerShdw>
                </a:effectLst>
              </a:rPr>
            </a:br>
            <a:r>
              <a:rPr lang="id-ID" sz="4000" dirty="0" smtClean="0">
                <a:solidFill>
                  <a:srgbClr val="00B050"/>
                </a:solidFill>
                <a:effectLst>
                  <a:outerShdw blurRad="38100" dist="38100" dir="2700000" algn="tl">
                    <a:srgbClr val="000000"/>
                  </a:outerShdw>
                </a:effectLst>
              </a:rPr>
              <a:t>Tergantung pada :</a:t>
            </a:r>
            <a:r>
              <a:rPr lang="id-ID" dirty="0" smtClean="0">
                <a:effectLst>
                  <a:outerShdw blurRad="38100" dist="38100" dir="2700000" algn="tl">
                    <a:srgbClr val="000000"/>
                  </a:outerShdw>
                </a:effectLst>
              </a:rPr>
              <a:t/>
            </a:r>
            <a:br>
              <a:rPr lang="id-ID" dirty="0" smtClean="0">
                <a:effectLst>
                  <a:outerShdw blurRad="38100" dist="38100" dir="2700000" algn="tl">
                    <a:srgbClr val="000000"/>
                  </a:outerShdw>
                </a:effectLst>
              </a:rPr>
            </a:br>
            <a:r>
              <a:rPr lang="en-US" dirty="0" smtClean="0">
                <a:effectLst>
                  <a:outerShdw blurRad="38100" dist="38100" dir="2700000" algn="tl">
                    <a:srgbClr val="000000"/>
                  </a:outerShdw>
                </a:effectLst>
              </a:rPr>
              <a:t>1. </a:t>
            </a:r>
            <a:r>
              <a:rPr lang="id-ID" dirty="0" smtClean="0">
                <a:effectLst>
                  <a:outerShdw blurRad="38100" dist="38100" dir="2700000" algn="tl">
                    <a:srgbClr val="000000"/>
                  </a:outerShdw>
                </a:effectLst>
              </a:rPr>
              <a:t>Kepatuhan technical safety flight dari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    </a:t>
            </a:r>
            <a:r>
              <a:rPr lang="id-ID" dirty="0" smtClean="0">
                <a:effectLst>
                  <a:outerShdw blurRad="38100" dist="38100" dir="2700000" algn="tl">
                    <a:srgbClr val="000000"/>
                  </a:outerShdw>
                </a:effectLst>
              </a:rPr>
              <a:t>Operator</a:t>
            </a:r>
            <a:br>
              <a:rPr lang="id-ID" dirty="0" smtClean="0">
                <a:effectLst>
                  <a:outerShdw blurRad="38100" dist="38100" dir="2700000" algn="tl">
                    <a:srgbClr val="000000"/>
                  </a:outerShdw>
                </a:effectLst>
              </a:rPr>
            </a:br>
            <a:r>
              <a:rPr lang="en-US" dirty="0" smtClean="0">
                <a:effectLst>
                  <a:outerShdw blurRad="38100" dist="38100" dir="2700000" algn="tl">
                    <a:srgbClr val="000000"/>
                  </a:outerShdw>
                </a:effectLst>
              </a:rPr>
              <a:t>2. </a:t>
            </a:r>
            <a:r>
              <a:rPr lang="id-ID" dirty="0" smtClean="0">
                <a:effectLst>
                  <a:outerShdw blurRad="38100" dist="38100" dir="2700000" algn="tl">
                    <a:srgbClr val="000000"/>
                  </a:outerShdw>
                </a:effectLst>
              </a:rPr>
              <a:t>Kepatuhan jemaah terkait barang-</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    </a:t>
            </a:r>
            <a:r>
              <a:rPr lang="id-ID" dirty="0" smtClean="0">
                <a:effectLst>
                  <a:outerShdw blurRad="38100" dist="38100" dir="2700000" algn="tl">
                    <a:srgbClr val="000000"/>
                  </a:outerShdw>
                </a:effectLst>
              </a:rPr>
              <a:t>barang yang dilarang dibawa selama </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    </a:t>
            </a:r>
            <a:r>
              <a:rPr lang="id-ID" dirty="0" smtClean="0">
                <a:effectLst>
                  <a:outerShdw blurRad="38100" dist="38100" dir="2700000" algn="tl">
                    <a:srgbClr val="000000"/>
                  </a:outerShdw>
                </a:effectLst>
              </a:rPr>
              <a:t>dalam penerbangan haji</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3. </a:t>
            </a:r>
            <a:r>
              <a:rPr lang="en-US" dirty="0" err="1" smtClean="0">
                <a:effectLst>
                  <a:outerShdw blurRad="38100" dist="38100" dir="2700000" algn="tl">
                    <a:srgbClr val="000000"/>
                  </a:outerShdw>
                </a:effectLst>
              </a:rPr>
              <a:t>Ketua</a:t>
            </a: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regu</a:t>
            </a: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dan</a:t>
            </a: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rombongan</a:t>
            </a: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harap</a:t>
            </a: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sll</a:t>
            </a:r>
            <a:r>
              <a:rPr lang="en-US" dirty="0" smtClean="0">
                <a:effectLst>
                  <a:outerShdw blurRad="38100" dist="38100" dir="2700000" algn="tl">
                    <a:srgbClr val="000000"/>
                  </a:outerShdw>
                </a:effectLst>
              </a:rPr>
              <a:t> </a:t>
            </a:r>
            <a:br>
              <a:rPr lang="en-US" dirty="0" smtClean="0">
                <a:effectLst>
                  <a:outerShdw blurRad="38100" dist="38100" dir="2700000" algn="tl">
                    <a:srgbClr val="000000"/>
                  </a:outerShdw>
                </a:effectLst>
              </a:rPr>
            </a:b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mengingatkan</a:t>
            </a:r>
            <a:r>
              <a:rPr lang="en-US" dirty="0" smtClean="0">
                <a:effectLst>
                  <a:outerShdw blurRad="38100" dist="38100" dir="2700000" algn="tl">
                    <a:srgbClr val="000000"/>
                  </a:outerShdw>
                </a:effectLst>
              </a:rPr>
              <a:t> </a:t>
            </a:r>
            <a:r>
              <a:rPr lang="en-US" dirty="0" err="1" smtClean="0">
                <a:effectLst>
                  <a:outerShdw blurRad="38100" dist="38100" dir="2700000" algn="tl">
                    <a:srgbClr val="000000"/>
                  </a:outerShdw>
                </a:effectLst>
              </a:rPr>
              <a:t>jemaah</a:t>
            </a:r>
            <a:r>
              <a:rPr lang="id-ID" dirty="0" smtClean="0">
                <a:effectLst>
                  <a:outerShdw blurRad="38100" dist="38100" dir="2700000" algn="tl">
                    <a:srgbClr val="000000"/>
                  </a:outerShdw>
                </a:effectLst>
              </a:rPr>
              <a:t/>
            </a:r>
            <a:br>
              <a:rPr lang="id-ID" dirty="0" smtClean="0">
                <a:effectLst>
                  <a:outerShdw blurRad="38100" dist="38100" dir="2700000" algn="tl">
                    <a:srgbClr val="000000"/>
                  </a:outerShdw>
                </a:effectLst>
              </a:rPr>
            </a:br>
            <a:endParaRPr lang="en-US" dirty="0"/>
          </a:p>
        </p:txBody>
      </p:sp>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0224" y="260648"/>
            <a:ext cx="6940352" cy="864096"/>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AU" sz="4800" b="1" dirty="0" smtClean="0">
                <a:solidFill>
                  <a:srgbClr val="0070C0"/>
                </a:solidFill>
                <a:effectLst>
                  <a:outerShdw blurRad="38100" dist="38100" dir="2700000" algn="tl">
                    <a:srgbClr val="000000">
                      <a:alpha val="43137"/>
                    </a:srgbClr>
                  </a:outerShdw>
                </a:effectLst>
                <a:latin typeface="AR CENA" panose="02000000000000000000" pitchFamily="2" charset="0"/>
              </a:rPr>
              <a:t>EXTRA COVER</a:t>
            </a:r>
            <a:endParaRPr lang="en-AU" sz="4800" b="1" dirty="0">
              <a:solidFill>
                <a:srgbClr val="0070C0"/>
              </a:solidFill>
              <a:effectLst>
                <a:outerShdw blurRad="38100" dist="38100" dir="2700000" algn="tl">
                  <a:srgbClr val="000000">
                    <a:alpha val="43137"/>
                  </a:srgbClr>
                </a:outerShdw>
              </a:effectLst>
              <a:latin typeface="AR CENA" panose="02000000000000000000" pitchFamily="2" charset="0"/>
            </a:endParaRPr>
          </a:p>
        </p:txBody>
      </p:sp>
      <p:sp>
        <p:nvSpPr>
          <p:cNvPr id="3" name="Content Placeholder 2"/>
          <p:cNvSpPr>
            <a:spLocks noGrp="1"/>
          </p:cNvSpPr>
          <p:nvPr>
            <p:ph idx="1"/>
          </p:nvPr>
        </p:nvSpPr>
        <p:spPr>
          <a:xfrm>
            <a:off x="225557" y="2248274"/>
            <a:ext cx="5582411" cy="3701007"/>
          </a:xfrm>
          <a:blipFill>
            <a:blip r:embed="rId2" cstate="print"/>
            <a:tile tx="0" ty="0" sx="100000" sy="100000" flip="none" algn="tl"/>
          </a:blipFill>
        </p:spPr>
        <p:txBody>
          <a:bodyPr>
            <a:noAutofit/>
          </a:bodyPr>
          <a:lstStyle/>
          <a:p>
            <a:pPr marL="0" indent="0">
              <a:buNone/>
            </a:pPr>
            <a:endParaRPr lang="en-AU" dirty="0" smtClean="0"/>
          </a:p>
          <a:p>
            <a:pPr marL="0" indent="0">
              <a:buNone/>
            </a:pPr>
            <a:endParaRPr lang="en-AU" dirty="0" smtClean="0"/>
          </a:p>
          <a:p>
            <a:pPr marL="0" indent="0">
              <a:buNone/>
            </a:pPr>
            <a:endParaRPr lang="en-AU" dirty="0" smtClean="0"/>
          </a:p>
          <a:p>
            <a:pPr marL="0" indent="0">
              <a:buNone/>
            </a:pPr>
            <a:r>
              <a:rPr lang="en-AU" dirty="0" smtClean="0"/>
              <a:t>ASURANSI JIWA YANG DIBERIKAN OLEH AIRLINE KEPADA JEMAAH HAJI YANG WAFAT SAAT PENERBANGAN (PP) SEBESAR RP 125 JUTA </a:t>
            </a:r>
            <a:endParaRPr lang="en-AU" dirty="0"/>
          </a:p>
        </p:txBody>
      </p:sp>
      <p:pic>
        <p:nvPicPr>
          <p:cNvPr id="8194" name="Picture 2" descr="http://jateng.kemenag.go.id/file/fotoberita/2411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1957" y="2060848"/>
            <a:ext cx="5760640" cy="388843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AutoShape 2" descr="https://encrypted-tbn1.gstatic.com/images?q=tbn:ANd9GcSwpLJs52yXa-ij8XSVLGLbUN_f9PZA1YalQlr6TYO-2vxpe12s"/>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hotocopy trans="65000" detail="0"/>
                    </a14:imgEffect>
                  </a14:imgLayer>
                </a14:imgProps>
              </a:ext>
              <a:ext uri="{28A0092B-C50C-407E-A947-70E740481C1C}">
                <a14:useLocalDpi xmlns:a14="http://schemas.microsoft.com/office/drawing/2010/main" xmlns="" val="0"/>
              </a:ext>
            </a:extLst>
          </a:blip>
          <a:srcRect/>
          <a:stretch>
            <a:fillRect/>
          </a:stretch>
        </p:blipFill>
        <p:spPr bwMode="auto">
          <a:xfrm>
            <a:off x="207433" y="128251"/>
            <a:ext cx="3776332" cy="21567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751851" y="1268760"/>
            <a:ext cx="6144683" cy="369332"/>
          </a:xfrm>
          <a:prstGeom prst="rect">
            <a:avLst/>
          </a:prstGeom>
          <a:noFill/>
        </p:spPr>
        <p:txBody>
          <a:bodyPr wrap="square" rtlCol="0">
            <a:spAutoFit/>
          </a:bodyPr>
          <a:lstStyle/>
          <a:p>
            <a:r>
              <a:rPr lang="en-AU" dirty="0" err="1" smtClean="0"/>
              <a:t>UU.No</a:t>
            </a:r>
            <a:r>
              <a:rPr lang="en-AU" dirty="0" smtClean="0"/>
              <a:t> 15  /1992 </a:t>
            </a:r>
            <a:r>
              <a:rPr lang="en-AU" dirty="0" err="1" smtClean="0"/>
              <a:t>dan</a:t>
            </a:r>
            <a:r>
              <a:rPr lang="en-AU" dirty="0" smtClean="0"/>
              <a:t> </a:t>
            </a:r>
            <a:r>
              <a:rPr lang="en-AU" dirty="0" err="1" smtClean="0"/>
              <a:t>Permenhub</a:t>
            </a:r>
            <a:r>
              <a:rPr lang="en-AU" dirty="0" smtClean="0"/>
              <a:t>  no. 77/2011 </a:t>
            </a:r>
            <a:endParaRPr lang="en-AU" dirty="0"/>
          </a:p>
        </p:txBody>
      </p:sp>
      <p:sp>
        <p:nvSpPr>
          <p:cNvPr id="6" name="Footer Placeholder 5"/>
          <p:cNvSpPr>
            <a:spLocks noGrp="1"/>
          </p:cNvSpPr>
          <p:nvPr>
            <p:ph type="ftr" sz="quarter" idx="11"/>
          </p:nvPr>
        </p:nvSpPr>
        <p:spPr/>
        <p:txBody>
          <a:bodyPr/>
          <a:lstStyle/>
          <a:p>
            <a:r>
              <a:rPr lang="en-AU" smtClean="0"/>
              <a:t>created by : A.hafiz 2015</a:t>
            </a:r>
            <a:endParaRPr lang="en-AU"/>
          </a:p>
        </p:txBody>
      </p:sp>
    </p:spTree>
    <p:extLst>
      <p:ext uri="{BB962C8B-B14F-4D97-AF65-F5344CB8AC3E}">
        <p14:creationId xmlns:p14="http://schemas.microsoft.com/office/powerpoint/2010/main" xmlns="" val="1016318566"/>
      </p:ext>
    </p:extLst>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163" y="759125"/>
            <a:ext cx="8596668" cy="2150989"/>
          </a:xfrm>
        </p:spPr>
        <p:txBody>
          <a:bodyPr>
            <a:noAutofit/>
          </a:bodyPr>
          <a:lstStyle/>
          <a:p>
            <a:pPr algn="ctr"/>
            <a:r>
              <a:rPr lang="en-US" sz="9600" dirty="0" err="1" smtClean="0"/>
              <a:t>sekian</a:t>
            </a:r>
            <a:endParaRPr lang="en-US" sz="9600" dirty="0"/>
          </a:p>
        </p:txBody>
      </p:sp>
      <p:sp>
        <p:nvSpPr>
          <p:cNvPr id="3" name="Content Placeholder 2"/>
          <p:cNvSpPr>
            <a:spLocks noGrp="1"/>
          </p:cNvSpPr>
          <p:nvPr>
            <p:ph idx="1"/>
          </p:nvPr>
        </p:nvSpPr>
        <p:spPr>
          <a:xfrm>
            <a:off x="1278226" y="2160589"/>
            <a:ext cx="8596668" cy="3880773"/>
          </a:xfrm>
        </p:spPr>
        <p:txBody>
          <a:bodyPr>
            <a:noAutofit/>
          </a:bodyPr>
          <a:lstStyle/>
          <a:p>
            <a:pPr algn="ctr">
              <a:buNone/>
            </a:pPr>
            <a:r>
              <a:rPr lang="ar-SA" sz="8800" dirty="0" smtClean="0">
                <a:latin typeface="Aldhabi" pitchFamily="2" charset="-78"/>
                <a:cs typeface="Aldhabi" pitchFamily="2" charset="-78"/>
              </a:rPr>
              <a:t>الى لقاء فى امان الله</a:t>
            </a:r>
          </a:p>
          <a:p>
            <a:pPr algn="ctr">
              <a:buNone/>
            </a:pPr>
            <a:r>
              <a:rPr lang="ar-SA" sz="8800" dirty="0" smtClean="0">
                <a:latin typeface="Aldhabi" pitchFamily="2" charset="-78"/>
                <a:cs typeface="Aldhabi" pitchFamily="2" charset="-78"/>
              </a:rPr>
              <a:t>والسلام عليكم ورحمة الله وبركا ته</a:t>
            </a:r>
            <a:endParaRPr lang="en-US" sz="8800" dirty="0">
              <a:latin typeface="Aldhabi" pitchFamily="2" charset="-78"/>
              <a:cs typeface="Aldhabi" pitchFamily="2" charset="-78"/>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5">
                    <a:lumMod val="75000"/>
                  </a:schemeClr>
                </a:solidFill>
              </a:rPr>
              <a:t>PERJALANAN GELOMBANG KE 2</a:t>
            </a:r>
            <a:endParaRPr lang="en-US" dirty="0">
              <a:solidFill>
                <a:schemeClr val="accent5">
                  <a:lumMod val="75000"/>
                </a:schemeClr>
              </a:solidFill>
            </a:endParaRPr>
          </a:p>
        </p:txBody>
      </p:sp>
      <p:sp>
        <p:nvSpPr>
          <p:cNvPr id="4" name="AutoShape 12"/>
          <p:cNvSpPr>
            <a:spLocks noGrp="1" noChangeArrowheads="1"/>
          </p:cNvSpPr>
          <p:nvPr>
            <p:ph idx="1"/>
          </p:nvPr>
        </p:nvSpPr>
        <p:spPr bwMode="auto">
          <a:xfrm>
            <a:off x="416689" y="2372810"/>
            <a:ext cx="2581154" cy="1561958"/>
          </a:xfrm>
          <a:prstGeom prst="homePlate">
            <a:avLst>
              <a:gd name="adj" fmla="val 18922"/>
            </a:avLst>
          </a:prstGeom>
          <a:solidFill>
            <a:srgbClr val="99CCFF"/>
          </a:solidFill>
          <a:ln w="9525">
            <a:solidFill>
              <a:srgbClr val="99CCFF"/>
            </a:solidFill>
            <a:miter lim="800000"/>
            <a:headEnd/>
            <a:tailEnd/>
          </a:ln>
        </p:spPr>
        <p:txBody>
          <a:bodyPr wrap="none" anchor="ctr">
            <a:normAutofit/>
          </a:bodyPr>
          <a:lstStyle/>
          <a:p>
            <a:pPr>
              <a:buNone/>
            </a:pPr>
            <a:r>
              <a:rPr lang="en-US" sz="3600" b="1" dirty="0" smtClean="0">
                <a:latin typeface="CG Omega" pitchFamily="34" charset="0"/>
              </a:rPr>
              <a:t>TANAH AIR</a:t>
            </a:r>
            <a:endParaRPr lang="en-US" sz="3600" b="1" dirty="0">
              <a:latin typeface="CG Omega" pitchFamily="34" charset="0"/>
            </a:endParaRPr>
          </a:p>
        </p:txBody>
      </p:sp>
      <p:sp>
        <p:nvSpPr>
          <p:cNvPr id="5" name="AutoShape 13"/>
          <p:cNvSpPr>
            <a:spLocks noChangeArrowheads="1"/>
          </p:cNvSpPr>
          <p:nvPr/>
        </p:nvSpPr>
        <p:spPr bwMode="auto">
          <a:xfrm>
            <a:off x="3032568" y="2362200"/>
            <a:ext cx="2731624" cy="1584767"/>
          </a:xfrm>
          <a:prstGeom prst="chevron">
            <a:avLst>
              <a:gd name="adj" fmla="val 16425"/>
            </a:avLst>
          </a:prstGeom>
          <a:solidFill>
            <a:srgbClr val="00CC99">
              <a:alpha val="59999"/>
            </a:srgbClr>
          </a:solidFill>
          <a:ln w="9525">
            <a:solidFill>
              <a:srgbClr val="00CC99">
                <a:alpha val="70195"/>
              </a:srgbClr>
            </a:solidFill>
            <a:miter lim="800000"/>
            <a:headEnd/>
            <a:tailEnd/>
          </a:ln>
        </p:spPr>
        <p:txBody>
          <a:bodyPr wrap="none" anchor="ctr"/>
          <a:lstStyle/>
          <a:p>
            <a:pPr algn="ctr"/>
            <a:r>
              <a:rPr lang="en-US" sz="3600" b="1" dirty="0" smtClean="0">
                <a:latin typeface="CG Omega" pitchFamily="34" charset="0"/>
              </a:rPr>
              <a:t>JEDDAH</a:t>
            </a:r>
            <a:endParaRPr lang="en-US" sz="3600" b="1" dirty="0">
              <a:latin typeface="CG Omega" pitchFamily="34" charset="0"/>
            </a:endParaRPr>
          </a:p>
        </p:txBody>
      </p:sp>
      <p:sp>
        <p:nvSpPr>
          <p:cNvPr id="6" name="AutoShape 14"/>
          <p:cNvSpPr>
            <a:spLocks noChangeArrowheads="1"/>
          </p:cNvSpPr>
          <p:nvPr/>
        </p:nvSpPr>
        <p:spPr bwMode="auto">
          <a:xfrm>
            <a:off x="5764192" y="2350625"/>
            <a:ext cx="2963119" cy="1538468"/>
          </a:xfrm>
          <a:prstGeom prst="chevron">
            <a:avLst>
              <a:gd name="adj" fmla="val 18167"/>
            </a:avLst>
          </a:prstGeom>
          <a:solidFill>
            <a:srgbClr val="00CC99"/>
          </a:solidFill>
          <a:ln w="9525">
            <a:solidFill>
              <a:srgbClr val="00CC99"/>
            </a:solidFill>
            <a:miter lim="800000"/>
            <a:headEnd/>
            <a:tailEnd/>
          </a:ln>
        </p:spPr>
        <p:txBody>
          <a:bodyPr wrap="none" anchor="ctr"/>
          <a:lstStyle/>
          <a:p>
            <a:pPr algn="ctr"/>
            <a:r>
              <a:rPr lang="en-US" sz="3600" b="1" dirty="0" smtClean="0">
                <a:latin typeface="CG Omega" pitchFamily="34" charset="0"/>
              </a:rPr>
              <a:t>MADINAH</a:t>
            </a:r>
            <a:endParaRPr lang="en-US" sz="3600" b="1" dirty="0">
              <a:latin typeface="CG Omega" pitchFamily="34" charset="0"/>
            </a:endParaRPr>
          </a:p>
        </p:txBody>
      </p:sp>
      <p:sp>
        <p:nvSpPr>
          <p:cNvPr id="8" name="AutoShape 12"/>
          <p:cNvSpPr>
            <a:spLocks noChangeArrowheads="1"/>
          </p:cNvSpPr>
          <p:nvPr/>
        </p:nvSpPr>
        <p:spPr bwMode="auto">
          <a:xfrm>
            <a:off x="8889357" y="2453832"/>
            <a:ext cx="2766349" cy="1469985"/>
          </a:xfrm>
          <a:prstGeom prst="homePlate">
            <a:avLst>
              <a:gd name="adj" fmla="val 18922"/>
            </a:avLst>
          </a:prstGeom>
          <a:solidFill>
            <a:srgbClr val="99CCFF"/>
          </a:solidFill>
          <a:ln w="9525">
            <a:solidFill>
              <a:srgbClr val="99CCFF"/>
            </a:solidFill>
            <a:miter lim="800000"/>
            <a:headEnd/>
            <a:tailEnd/>
          </a:ln>
        </p:spPr>
        <p:txBody>
          <a:bodyPr wrap="none" anchor="ctr"/>
          <a:lstStyle/>
          <a:p>
            <a:r>
              <a:rPr lang="en-US" sz="4000" b="1" dirty="0" smtClean="0">
                <a:latin typeface="CG Omega" pitchFamily="34" charset="0"/>
              </a:rPr>
              <a:t>TANAH AIR</a:t>
            </a:r>
            <a:endParaRPr lang="en-US" sz="4000" b="1" dirty="0">
              <a:latin typeface="CG Omega"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400" y="439838"/>
            <a:ext cx="7560005" cy="1044947"/>
          </a:xfrm>
        </p:spPr>
        <p:txBody>
          <a:bodyPr>
            <a:noAutofit/>
          </a:bodyPr>
          <a:lstStyle/>
          <a:p>
            <a:pPr algn="ctr"/>
            <a:r>
              <a:rPr lang="en-US" sz="2000" b="1" dirty="0" smtClean="0">
                <a:solidFill>
                  <a:schemeClr val="tx1"/>
                </a:solidFill>
                <a:latin typeface="Cambria" panose="02040503050406030204" pitchFamily="18" charset="0"/>
              </a:rPr>
              <a:t>RUTE PENERBANGAN HAJI</a:t>
            </a:r>
            <a:r>
              <a:rPr lang="id-ID" sz="2000" b="1" dirty="0" smtClean="0">
                <a:solidFill>
                  <a:schemeClr val="tx1"/>
                </a:solidFill>
                <a:latin typeface="Cambria" panose="02040503050406030204" pitchFamily="18" charset="0"/>
              </a:rPr>
              <a:t> </a:t>
            </a:r>
            <a:r>
              <a:rPr lang="en-US" sz="2000" b="1" dirty="0" smtClean="0">
                <a:solidFill>
                  <a:schemeClr val="tx1"/>
                </a:solidFill>
                <a:latin typeface="Cambria" panose="02040503050406030204" pitchFamily="18" charset="0"/>
              </a:rPr>
              <a:t/>
            </a:r>
            <a:br>
              <a:rPr lang="en-US" sz="2000" b="1" dirty="0" smtClean="0">
                <a:solidFill>
                  <a:schemeClr val="tx1"/>
                </a:solidFill>
                <a:latin typeface="Cambria" panose="02040503050406030204" pitchFamily="18" charset="0"/>
              </a:rPr>
            </a:br>
            <a:r>
              <a:rPr lang="id-ID" sz="2000" b="1" dirty="0" smtClean="0">
                <a:solidFill>
                  <a:schemeClr val="tx1"/>
                </a:solidFill>
                <a:latin typeface="Cambria" panose="02040503050406030204" pitchFamily="18" charset="0"/>
              </a:rPr>
              <a:t>TAHUN 1438H/2017M</a:t>
            </a:r>
            <a:endParaRPr lang="id-ID" sz="2000" dirty="0">
              <a:solidFill>
                <a:schemeClr val="tx1"/>
              </a:solidFill>
              <a:latin typeface="Cambria" panose="02040503050406030204" pitchFamily="18" charset="0"/>
            </a:endParaRPr>
          </a:p>
        </p:txBody>
      </p:sp>
      <p:sp>
        <p:nvSpPr>
          <p:cNvPr id="4" name="TextBox 3"/>
          <p:cNvSpPr txBox="1"/>
          <p:nvPr/>
        </p:nvSpPr>
        <p:spPr>
          <a:xfrm>
            <a:off x="203200" y="1945731"/>
            <a:ext cx="2133600"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d-ID" dirty="0" smtClean="0">
                <a:solidFill>
                  <a:schemeClr val="bg1"/>
                </a:solidFill>
                <a:latin typeface="Cambria" panose="02040503050406030204" pitchFamily="18" charset="0"/>
              </a:rPr>
              <a:t>Gelombang  I</a:t>
            </a:r>
          </a:p>
        </p:txBody>
      </p:sp>
      <p:sp>
        <p:nvSpPr>
          <p:cNvPr id="5" name="Right Arrow 4"/>
          <p:cNvSpPr/>
          <p:nvPr/>
        </p:nvSpPr>
        <p:spPr bwMode="auto">
          <a:xfrm>
            <a:off x="4367809" y="2492896"/>
            <a:ext cx="4287985" cy="1352918"/>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d-ID" sz="2000" dirty="0" smtClean="0">
                <a:solidFill>
                  <a:srgbClr val="FFFFFF"/>
                </a:solidFill>
                <a:effectLst>
                  <a:outerShdw blurRad="38100" dist="38100" dir="2700000" algn="tl">
                    <a:srgbClr val="000000">
                      <a:alpha val="43137"/>
                    </a:srgbClr>
                  </a:outerShdw>
                </a:effectLst>
                <a:latin typeface="Segoe" pitchFamily="34" charset="0"/>
              </a:rPr>
              <a:t>28 Juli sd 11 Agustus</a:t>
            </a:r>
          </a:p>
        </p:txBody>
      </p:sp>
      <p:sp>
        <p:nvSpPr>
          <p:cNvPr id="7" name="TextBox 6"/>
          <p:cNvSpPr txBox="1"/>
          <p:nvPr/>
        </p:nvSpPr>
        <p:spPr>
          <a:xfrm>
            <a:off x="203200" y="1488532"/>
            <a:ext cx="2807368" cy="369332"/>
          </a:xfrm>
          <a:prstGeom prst="rect">
            <a:avLst/>
          </a:prstGeom>
          <a:solidFill>
            <a:schemeClr val="accent4">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b="1" dirty="0" smtClean="0">
                <a:latin typeface="Cambria" panose="02040503050406030204" pitchFamily="18" charset="0"/>
              </a:rPr>
              <a:t>KEDATANGAN</a:t>
            </a:r>
            <a:endParaRPr lang="en-US" b="1" dirty="0">
              <a:latin typeface="Cambria" panose="02040503050406030204" pitchFamily="18" charset="0"/>
            </a:endParaRPr>
          </a:p>
        </p:txBody>
      </p:sp>
      <p:sp>
        <p:nvSpPr>
          <p:cNvPr id="8" name="Rectangle 7"/>
          <p:cNvSpPr/>
          <p:nvPr/>
        </p:nvSpPr>
        <p:spPr>
          <a:xfrm>
            <a:off x="1016000" y="3638986"/>
            <a:ext cx="2336800" cy="304800"/>
          </a:xfrm>
          <a:prstGeom prst="rect">
            <a:avLst/>
          </a:prstGeom>
          <a:gradFill flip="none" rotWithShape="1">
            <a:gsLst>
              <a:gs pos="3500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16200000" scaled="1"/>
            <a:tileRec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bg2"/>
                </a:solidFill>
                <a:latin typeface="Georgia" panose="02040502050405020303" pitchFamily="18" charset="0"/>
              </a:rPr>
              <a:t>TANAH AIR</a:t>
            </a:r>
            <a:endParaRPr lang="id-ID" b="1" dirty="0">
              <a:solidFill>
                <a:schemeClr val="bg2"/>
              </a:solidFill>
              <a:latin typeface="Georgia" panose="02040502050405020303" pitchFamily="18" charset="0"/>
            </a:endParaRPr>
          </a:p>
        </p:txBody>
      </p:sp>
      <p:sp>
        <p:nvSpPr>
          <p:cNvPr id="9" name="TextBox 8"/>
          <p:cNvSpPr txBox="1"/>
          <p:nvPr/>
        </p:nvSpPr>
        <p:spPr>
          <a:xfrm>
            <a:off x="203200" y="4559866"/>
            <a:ext cx="2358189" cy="369332"/>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id-ID" dirty="0" smtClean="0">
                <a:solidFill>
                  <a:schemeClr val="bg1"/>
                </a:solidFill>
                <a:latin typeface="Cambria" panose="02040503050406030204" pitchFamily="18" charset="0"/>
              </a:rPr>
              <a:t>Gelombang  </a:t>
            </a:r>
            <a:r>
              <a:rPr lang="en-US" dirty="0" smtClean="0">
                <a:solidFill>
                  <a:schemeClr val="bg1"/>
                </a:solidFill>
                <a:latin typeface="Cambria" panose="02040503050406030204" pitchFamily="18" charset="0"/>
              </a:rPr>
              <a:t>I</a:t>
            </a:r>
            <a:r>
              <a:rPr lang="id-ID" dirty="0" smtClean="0">
                <a:solidFill>
                  <a:schemeClr val="bg1"/>
                </a:solidFill>
                <a:latin typeface="Cambria" panose="02040503050406030204" pitchFamily="18" charset="0"/>
              </a:rPr>
              <a:t>I</a:t>
            </a:r>
          </a:p>
        </p:txBody>
      </p:sp>
      <p:sp>
        <p:nvSpPr>
          <p:cNvPr id="10" name="TextBox 9"/>
          <p:cNvSpPr txBox="1"/>
          <p:nvPr/>
        </p:nvSpPr>
        <p:spPr>
          <a:xfrm>
            <a:off x="9042400" y="6156012"/>
            <a:ext cx="2983696" cy="369332"/>
          </a:xfrm>
          <a:prstGeom prst="rect">
            <a:avLst/>
          </a:prstGeom>
          <a:gradFill flip="none" rotWithShape="1">
            <a:gsLst>
              <a:gs pos="35000">
                <a:schemeClr val="accent2">
                  <a:tint val="74000"/>
                </a:schemeClr>
              </a:gs>
              <a:gs pos="49000">
                <a:schemeClr val="accent2">
                  <a:tint val="96000"/>
                  <a:shade val="84000"/>
                  <a:satMod val="110000"/>
                </a:schemeClr>
              </a:gs>
              <a:gs pos="49100">
                <a:schemeClr val="accent2">
                  <a:shade val="55000"/>
                  <a:satMod val="150000"/>
                </a:schemeClr>
              </a:gs>
              <a:gs pos="92000">
                <a:schemeClr val="accent2">
                  <a:tint val="98000"/>
                  <a:shade val="90000"/>
                  <a:satMod val="128000"/>
                </a:schemeClr>
              </a:gs>
              <a:gs pos="100000">
                <a:schemeClr val="accent2">
                  <a:tint val="90000"/>
                  <a:shade val="97000"/>
                  <a:satMod val="128000"/>
                </a:schemeClr>
              </a:gs>
            </a:gsLst>
            <a:lin ang="16200000" scaled="1"/>
            <a:tileRect/>
          </a:gra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solidFill>
                  <a:schemeClr val="tx1"/>
                </a:solidFill>
                <a:latin typeface="Cambria" panose="02040503050406030204" pitchFamily="18" charset="0"/>
              </a:rPr>
              <a:t>TANAH AIR</a:t>
            </a:r>
            <a:endParaRPr lang="id-ID" b="1" dirty="0" smtClean="0">
              <a:solidFill>
                <a:schemeClr val="tx1"/>
              </a:solidFill>
              <a:latin typeface="Cambria" panose="02040503050406030204" pitchFamily="18" charset="0"/>
            </a:endParaRPr>
          </a:p>
        </p:txBody>
      </p:sp>
      <p:sp>
        <p:nvSpPr>
          <p:cNvPr id="11" name="Right Arrow 10"/>
          <p:cNvSpPr/>
          <p:nvPr/>
        </p:nvSpPr>
        <p:spPr bwMode="auto">
          <a:xfrm>
            <a:off x="4271798" y="5085185"/>
            <a:ext cx="4383996" cy="131383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id-ID" sz="2000" dirty="0" smtClean="0">
                <a:solidFill>
                  <a:srgbClr val="FF0000"/>
                </a:solidFill>
                <a:effectLst>
                  <a:outerShdw blurRad="38100" dist="38100" dir="2700000" algn="tl">
                    <a:srgbClr val="000000">
                      <a:alpha val="43137"/>
                    </a:srgbClr>
                  </a:outerShdw>
                </a:effectLst>
                <a:latin typeface="Segoe" pitchFamily="34" charset="0"/>
              </a:rPr>
              <a:t>12 sd 26 Agustus</a:t>
            </a:r>
            <a:endParaRPr lang="en-US" sz="2000" dirty="0" smtClean="0">
              <a:solidFill>
                <a:srgbClr val="FF0000"/>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2000" dirty="0" err="1" smtClean="0">
                <a:solidFill>
                  <a:srgbClr val="FF0000"/>
                </a:solidFill>
                <a:effectLst>
                  <a:outerShdw blurRad="38100" dist="38100" dir="2700000" algn="tl">
                    <a:srgbClr val="000000">
                      <a:alpha val="43137"/>
                    </a:srgbClr>
                  </a:outerShdw>
                </a:effectLst>
                <a:latin typeface="Segoe" pitchFamily="34" charset="0"/>
              </a:rPr>
              <a:t>Jemaah</a:t>
            </a:r>
            <a:r>
              <a:rPr lang="en-US" sz="2000" dirty="0" smtClean="0">
                <a:solidFill>
                  <a:srgbClr val="FF0000"/>
                </a:solidFill>
                <a:effectLst>
                  <a:outerShdw blurRad="38100" dist="38100" dir="2700000" algn="tl">
                    <a:srgbClr val="000000">
                      <a:alpha val="43137"/>
                    </a:srgbClr>
                  </a:outerShdw>
                </a:effectLst>
                <a:latin typeface="Segoe" pitchFamily="34" charset="0"/>
              </a:rPr>
              <a:t> </a:t>
            </a:r>
            <a:r>
              <a:rPr lang="en-US" sz="2000" dirty="0" err="1" smtClean="0">
                <a:solidFill>
                  <a:srgbClr val="FF0000"/>
                </a:solidFill>
                <a:effectLst>
                  <a:outerShdw blurRad="38100" dist="38100" dir="2700000" algn="tl">
                    <a:srgbClr val="000000">
                      <a:alpha val="43137"/>
                    </a:srgbClr>
                  </a:outerShdw>
                </a:effectLst>
                <a:latin typeface="Segoe" pitchFamily="34" charset="0"/>
              </a:rPr>
              <a:t>dari</a:t>
            </a:r>
            <a:r>
              <a:rPr lang="en-US" sz="2000" dirty="0" smtClean="0">
                <a:solidFill>
                  <a:srgbClr val="FF0000"/>
                </a:solidFill>
                <a:effectLst>
                  <a:outerShdw blurRad="38100" dist="38100" dir="2700000" algn="tl">
                    <a:srgbClr val="000000">
                      <a:alpha val="43137"/>
                    </a:srgbClr>
                  </a:outerShdw>
                </a:effectLst>
                <a:latin typeface="Segoe" pitchFamily="34" charset="0"/>
              </a:rPr>
              <a:t> Bali , 12  </a:t>
            </a:r>
            <a:r>
              <a:rPr lang="en-US" sz="2000" dirty="0" err="1" smtClean="0">
                <a:solidFill>
                  <a:srgbClr val="FF0000"/>
                </a:solidFill>
                <a:effectLst>
                  <a:outerShdw blurRad="38100" dist="38100" dir="2700000" algn="tl">
                    <a:srgbClr val="000000">
                      <a:alpha val="43137"/>
                    </a:srgbClr>
                  </a:outerShdw>
                </a:effectLst>
                <a:latin typeface="Segoe" pitchFamily="34" charset="0"/>
              </a:rPr>
              <a:t>Agust</a:t>
            </a:r>
            <a:r>
              <a:rPr lang="en-US" sz="2000" dirty="0" smtClean="0">
                <a:solidFill>
                  <a:srgbClr val="FF0000"/>
                </a:solidFill>
                <a:effectLst>
                  <a:outerShdw blurRad="38100" dist="38100" dir="2700000" algn="tl">
                    <a:srgbClr val="000000">
                      <a:alpha val="43137"/>
                    </a:srgbClr>
                  </a:outerShdw>
                </a:effectLst>
                <a:latin typeface="Segoe" pitchFamily="34" charset="0"/>
              </a:rPr>
              <a:t>  2017</a:t>
            </a:r>
            <a:r>
              <a:rPr lang="id-ID" sz="2000" dirty="0" smtClean="0">
                <a:solidFill>
                  <a:srgbClr val="FF0000"/>
                </a:solidFill>
                <a:effectLst>
                  <a:outerShdw blurRad="38100" dist="38100" dir="2700000" algn="tl">
                    <a:srgbClr val="000000">
                      <a:alpha val="43137"/>
                    </a:srgbClr>
                  </a:outerShdw>
                </a:effectLst>
                <a:latin typeface="Segoe" pitchFamily="34" charset="0"/>
              </a:rPr>
              <a:t> </a:t>
            </a:r>
          </a:p>
        </p:txBody>
      </p:sp>
      <p:sp>
        <p:nvSpPr>
          <p:cNvPr id="13" name="TextBox 12"/>
          <p:cNvSpPr txBox="1"/>
          <p:nvPr/>
        </p:nvSpPr>
        <p:spPr>
          <a:xfrm>
            <a:off x="203200" y="4102666"/>
            <a:ext cx="2807368" cy="369332"/>
          </a:xfrm>
          <a:prstGeom prst="rect">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smtClean="0">
                <a:latin typeface="Cambria" panose="02040503050406030204" pitchFamily="18" charset="0"/>
              </a:rPr>
              <a:t>KEPULANGAN</a:t>
            </a:r>
            <a:endParaRPr lang="en-US" b="1" dirty="0">
              <a:latin typeface="Cambria" panose="02040503050406030204" pitchFamily="18" charset="0"/>
            </a:endParaRPr>
          </a:p>
        </p:txBody>
      </p:sp>
      <p:pic>
        <p:nvPicPr>
          <p:cNvPr id="14" name="Picture 2" descr="http://lintaspos.com/wp-content/uploads/2014/10/Jamaah-Haji-Indonesia.jpg"/>
          <p:cNvPicPr>
            <a:picLocks noChangeAspect="1" noChangeArrowheads="1"/>
          </p:cNvPicPr>
          <p:nvPr/>
        </p:nvPicPr>
        <p:blipFill>
          <a:blip r:embed="rId2" cstate="print"/>
          <a:srcRect/>
          <a:stretch>
            <a:fillRect/>
          </a:stretch>
        </p:blipFill>
        <p:spPr bwMode="auto">
          <a:xfrm>
            <a:off x="1016006" y="2419789"/>
            <a:ext cx="2332567" cy="1166283"/>
          </a:xfrm>
          <a:prstGeom prst="rect">
            <a:avLst/>
          </a:prstGeom>
          <a:ln>
            <a:noFill/>
          </a:ln>
          <a:effectLst>
            <a:outerShdw blurRad="190500" algn="tl" rotWithShape="0">
              <a:srgbClr val="000000">
                <a:alpha val="70000"/>
              </a:srgbClr>
            </a:outerShdw>
          </a:effectLst>
        </p:spPr>
      </p:pic>
      <p:pic>
        <p:nvPicPr>
          <p:cNvPr id="15" name="Picture 2" descr="https://encrypted-tbn0.gstatic.com/images?q=tbn:ANd9GcQccScp8iB3Mn21Ybi1yryh6EXvIYPi4MRIcxD-kN2-MDGVPBieMQ"/>
          <p:cNvPicPr>
            <a:picLocks noChangeAspect="1" noChangeArrowheads="1"/>
          </p:cNvPicPr>
          <p:nvPr/>
        </p:nvPicPr>
        <p:blipFill>
          <a:blip r:embed="rId3" cstate="print"/>
          <a:srcRect/>
          <a:stretch>
            <a:fillRect/>
          </a:stretch>
        </p:blipFill>
        <p:spPr bwMode="auto">
          <a:xfrm>
            <a:off x="330740" y="185195"/>
            <a:ext cx="2528207" cy="1155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0" descr="http://cdn-media.viva.id/thumbs2/2014/11/05/277662_tiba-di-tanah-air--rombongan-jamaah-haji-sujud-syukur_663_382.jpg"/>
          <p:cNvPicPr>
            <a:picLocks noChangeAspect="1" noChangeArrowheads="1"/>
          </p:cNvPicPr>
          <p:nvPr/>
        </p:nvPicPr>
        <p:blipFill>
          <a:blip r:embed="rId4" cstate="print"/>
          <a:srcRect/>
          <a:stretch>
            <a:fillRect/>
          </a:stretch>
        </p:blipFill>
        <p:spPr bwMode="auto">
          <a:xfrm>
            <a:off x="9042407" y="4710896"/>
            <a:ext cx="2937390" cy="1408165"/>
          </a:xfrm>
          <a:prstGeom prst="rect">
            <a:avLst/>
          </a:prstGeom>
          <a:ln>
            <a:noFill/>
          </a:ln>
          <a:effectLst>
            <a:outerShdw blurRad="292100" dist="139700" dir="2700000" algn="tl" rotWithShape="0">
              <a:srgbClr val="333333">
                <a:alpha val="65000"/>
              </a:srgbClr>
            </a:outerShdw>
          </a:effectLst>
        </p:spPr>
      </p:pic>
      <p:pic>
        <p:nvPicPr>
          <p:cNvPr id="17" name="Picture 12" descr="http://fc00.deviantart.net/fs70/i/2010/039/8/8/Madinah_by_amaali.jpg"/>
          <p:cNvPicPr>
            <a:picLocks noChangeAspect="1" noChangeArrowheads="1"/>
          </p:cNvPicPr>
          <p:nvPr/>
        </p:nvPicPr>
        <p:blipFill>
          <a:blip r:embed="rId5" cstate="print"/>
          <a:srcRect/>
          <a:stretch>
            <a:fillRect/>
          </a:stretch>
        </p:blipFill>
        <p:spPr bwMode="auto">
          <a:xfrm>
            <a:off x="9168345" y="2210765"/>
            <a:ext cx="2730430" cy="1504707"/>
          </a:xfrm>
          <a:prstGeom prst="rect">
            <a:avLst/>
          </a:prstGeom>
          <a:ln>
            <a:noFill/>
          </a:ln>
          <a:effectLst>
            <a:outerShdw blurRad="190500" algn="tl" rotWithShape="0">
              <a:srgbClr val="000000">
                <a:alpha val="70000"/>
              </a:srgbClr>
            </a:outerShdw>
          </a:effectLst>
        </p:spPr>
      </p:pic>
      <p:pic>
        <p:nvPicPr>
          <p:cNvPr id="18" name="Picture 12" descr="http://fc00.deviantart.net/fs70/i/2010/039/8/8/Madinah_by_amaali.jpg"/>
          <p:cNvPicPr>
            <a:picLocks noChangeAspect="1" noChangeArrowheads="1"/>
          </p:cNvPicPr>
          <p:nvPr/>
        </p:nvPicPr>
        <p:blipFill>
          <a:blip r:embed="rId6" cstate="print"/>
          <a:srcRect/>
          <a:stretch>
            <a:fillRect/>
          </a:stretch>
        </p:blipFill>
        <p:spPr bwMode="auto">
          <a:xfrm>
            <a:off x="1334345" y="5070833"/>
            <a:ext cx="2014224" cy="1048229"/>
          </a:xfrm>
          <a:prstGeom prst="rect">
            <a:avLst/>
          </a:prstGeom>
          <a:ln>
            <a:noFill/>
          </a:ln>
          <a:effectLst>
            <a:outerShdw blurRad="190500" algn="tl" rotWithShape="0">
              <a:srgbClr val="000000">
                <a:alpha val="70000"/>
              </a:srgbClr>
            </a:outerShdw>
          </a:effectLst>
        </p:spPr>
      </p:pic>
      <p:pic>
        <p:nvPicPr>
          <p:cNvPr id="19" name="Picture 10" descr="http://www.jurnalhaji.com/wp-content/uploads/2010/10/saudi-airlines.jpg"/>
          <p:cNvPicPr>
            <a:picLocks noChangeAspect="1" noChangeArrowheads="1"/>
          </p:cNvPicPr>
          <p:nvPr/>
        </p:nvPicPr>
        <p:blipFill>
          <a:blip r:embed="rId7" cstate="print"/>
          <a:srcRect/>
          <a:stretch>
            <a:fillRect/>
          </a:stretch>
        </p:blipFill>
        <p:spPr bwMode="auto">
          <a:xfrm flipH="1">
            <a:off x="9109275" y="370389"/>
            <a:ext cx="2685385" cy="1469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p:cNvSpPr txBox="1"/>
          <p:nvPr/>
        </p:nvSpPr>
        <p:spPr>
          <a:xfrm>
            <a:off x="9134808" y="3702610"/>
            <a:ext cx="2775541"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d-ID" b="1" dirty="0" smtClean="0">
                <a:solidFill>
                  <a:schemeClr val="tx1"/>
                </a:solidFill>
                <a:latin typeface="Cambria" panose="02040503050406030204" pitchFamily="18" charset="0"/>
              </a:rPr>
              <a:t>Madinah</a:t>
            </a:r>
          </a:p>
        </p:txBody>
      </p:sp>
      <p:sp>
        <p:nvSpPr>
          <p:cNvPr id="21" name="TextBox 20"/>
          <p:cNvSpPr txBox="1"/>
          <p:nvPr/>
        </p:nvSpPr>
        <p:spPr>
          <a:xfrm>
            <a:off x="1303643" y="6150951"/>
            <a:ext cx="2049157" cy="369332"/>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id-ID" b="1" dirty="0" smtClean="0">
                <a:solidFill>
                  <a:srgbClr val="7030A0"/>
                </a:solidFill>
                <a:latin typeface="Cambria" panose="02040503050406030204" pitchFamily="18" charset="0"/>
              </a:rPr>
              <a:t>Madinah</a:t>
            </a:r>
          </a:p>
        </p:txBody>
      </p:sp>
    </p:spTree>
    <p:extLst>
      <p:ext uri="{BB962C8B-B14F-4D97-AF65-F5344CB8AC3E}">
        <p14:creationId xmlns:p14="http://schemas.microsoft.com/office/powerpoint/2010/main" xmlns="" val="1579082154"/>
      </p:ext>
    </p:extLst>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0472"/>
            <a:ext cx="8596668" cy="740780"/>
          </a:xfrm>
        </p:spPr>
        <p:txBody>
          <a:bodyPr/>
          <a:lstStyle/>
          <a:p>
            <a:r>
              <a:rPr lang="en-US" dirty="0" smtClean="0"/>
              <a:t>LANJUTAN</a:t>
            </a:r>
            <a:endParaRPr lang="en-US" dirty="0"/>
          </a:p>
        </p:txBody>
      </p:sp>
      <p:sp>
        <p:nvSpPr>
          <p:cNvPr id="3" name="Content Placeholder 2"/>
          <p:cNvSpPr>
            <a:spLocks noGrp="1"/>
          </p:cNvSpPr>
          <p:nvPr>
            <p:ph idx="1"/>
          </p:nvPr>
        </p:nvSpPr>
        <p:spPr>
          <a:xfrm>
            <a:off x="677333" y="717631"/>
            <a:ext cx="10692281" cy="6140370"/>
          </a:xfrm>
        </p:spPr>
        <p:txBody>
          <a:bodyPr>
            <a:normAutofit/>
          </a:bodyPr>
          <a:lstStyle/>
          <a:p>
            <a:pPr lvl="0"/>
            <a:r>
              <a:rPr lang="en-US" sz="3200" dirty="0" smtClean="0"/>
              <a:t>PENGHANTARAN TRANSPORTASI MENUJU EMBARKASI DAN SELAMA DI ASRAMA HAJI….</a:t>
            </a:r>
          </a:p>
          <a:p>
            <a:pPr lvl="0"/>
            <a:r>
              <a:rPr lang="en-US" sz="3200" dirty="0" smtClean="0"/>
              <a:t>MEMERIKSA KESEHATAN ( BAGI USIA SUBUR !!!! )</a:t>
            </a:r>
          </a:p>
          <a:p>
            <a:pPr lvl="0"/>
            <a:r>
              <a:rPr lang="en-US" sz="3200" dirty="0" smtClean="0"/>
              <a:t>MEMPERSIAPKAN / MEMPERHATIKAN BARANG BAWAAN</a:t>
            </a:r>
          </a:p>
          <a:p>
            <a:pPr lvl="0"/>
            <a:r>
              <a:rPr lang="en-US" sz="3200" dirty="0" smtClean="0"/>
              <a:t>LIVING COST, PEMBERIAN GELANG DAN PEMANTAPAN </a:t>
            </a:r>
          </a:p>
          <a:p>
            <a:pPr lvl="0"/>
            <a:r>
              <a:rPr lang="en-US" sz="3200" dirty="0" smtClean="0"/>
              <a:t>TRANSPORTASI UDARA ( </a:t>
            </a:r>
            <a:r>
              <a:rPr lang="en-US" sz="3200" dirty="0" err="1" smtClean="0"/>
              <a:t>kaa</a:t>
            </a:r>
            <a:r>
              <a:rPr lang="en-US" sz="3200" dirty="0" smtClean="0"/>
              <a:t> </a:t>
            </a:r>
            <a:r>
              <a:rPr lang="en-US" sz="3200" dirty="0" err="1" smtClean="0"/>
              <a:t>terpadat</a:t>
            </a:r>
            <a:r>
              <a:rPr lang="en-US" sz="3200" dirty="0" smtClean="0"/>
              <a:t>/4 </a:t>
            </a:r>
            <a:r>
              <a:rPr lang="en-US" sz="3200" dirty="0" err="1" smtClean="0"/>
              <a:t>mnit</a:t>
            </a:r>
            <a:r>
              <a:rPr lang="en-US" sz="3200" dirty="0" smtClean="0"/>
              <a:t>. 507 </a:t>
            </a:r>
            <a:r>
              <a:rPr lang="en-US" sz="3200" dirty="0" err="1" smtClean="0"/>
              <a:t>kltr</a:t>
            </a:r>
            <a:r>
              <a:rPr lang="en-US" sz="3200" dirty="0" smtClean="0"/>
              <a:t>  </a:t>
            </a:r>
            <a:r>
              <a:rPr lang="en-US" sz="3200" dirty="0" err="1" smtClean="0"/>
              <a:t>diterbngkan</a:t>
            </a:r>
            <a:r>
              <a:rPr lang="en-US" sz="3200" dirty="0" smtClean="0"/>
              <a:t> </a:t>
            </a:r>
            <a:r>
              <a:rPr lang="en-US" sz="3200" dirty="0" err="1" smtClean="0"/>
              <a:t>dlm</a:t>
            </a:r>
            <a:r>
              <a:rPr lang="en-US" sz="3200" dirty="0" smtClean="0"/>
              <a:t> 30 hr</a:t>
            </a:r>
          </a:p>
          <a:p>
            <a:pPr lvl="0"/>
            <a:r>
              <a:rPr lang="en-US" sz="3200" dirty="0" smtClean="0"/>
              <a:t>ISI KOPER DAN TAS KABIN</a:t>
            </a:r>
          </a:p>
          <a:p>
            <a:endParaRPr lang="en-US" dirty="0"/>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5"/>
          <p:cNvSpPr>
            <a:spLocks noChangeArrowheads="1"/>
          </p:cNvSpPr>
          <p:nvPr/>
        </p:nvSpPr>
        <p:spPr bwMode="auto">
          <a:xfrm>
            <a:off x="10160000" y="2362200"/>
            <a:ext cx="1016000" cy="1905000"/>
          </a:xfrm>
          <a:prstGeom prst="rect">
            <a:avLst/>
          </a:prstGeom>
          <a:solidFill>
            <a:srgbClr val="00CC99"/>
          </a:solidFill>
          <a:ln w="9525">
            <a:solidFill>
              <a:srgbClr val="00CC99"/>
            </a:solidFill>
            <a:miter lim="800000"/>
            <a:headEnd/>
            <a:tailEnd/>
          </a:ln>
        </p:spPr>
        <p:txBody>
          <a:bodyPr wrap="none" anchor="ctr"/>
          <a:lstStyle/>
          <a:p>
            <a:endParaRPr lang="id-ID"/>
          </a:p>
        </p:txBody>
      </p:sp>
      <p:sp>
        <p:nvSpPr>
          <p:cNvPr id="266243" name="AutoShape 13"/>
          <p:cNvSpPr>
            <a:spLocks noChangeArrowheads="1"/>
          </p:cNvSpPr>
          <p:nvPr/>
        </p:nvSpPr>
        <p:spPr bwMode="auto">
          <a:xfrm>
            <a:off x="3556000" y="2362200"/>
            <a:ext cx="4572000" cy="1905000"/>
          </a:xfrm>
          <a:prstGeom prst="chevron">
            <a:avLst>
              <a:gd name="adj" fmla="val 16425"/>
            </a:avLst>
          </a:prstGeom>
          <a:solidFill>
            <a:srgbClr val="00CC99">
              <a:alpha val="59999"/>
            </a:srgbClr>
          </a:solidFill>
          <a:ln w="9525">
            <a:solidFill>
              <a:srgbClr val="00CC99">
                <a:alpha val="70195"/>
              </a:srgbClr>
            </a:solidFill>
            <a:miter lim="800000"/>
            <a:headEnd/>
            <a:tailEnd/>
          </a:ln>
        </p:spPr>
        <p:txBody>
          <a:bodyPr wrap="none" anchor="ctr"/>
          <a:lstStyle/>
          <a:p>
            <a:pPr algn="ctr"/>
            <a:r>
              <a:rPr lang="en-US" sz="3600" b="1" dirty="0">
                <a:latin typeface="CG Omega" pitchFamily="34" charset="0"/>
              </a:rPr>
              <a:t>IN-FLIGHT</a:t>
            </a:r>
          </a:p>
        </p:txBody>
      </p:sp>
      <p:sp>
        <p:nvSpPr>
          <p:cNvPr id="266244" name="AutoShape 12"/>
          <p:cNvSpPr>
            <a:spLocks noChangeArrowheads="1"/>
          </p:cNvSpPr>
          <p:nvPr/>
        </p:nvSpPr>
        <p:spPr bwMode="auto">
          <a:xfrm>
            <a:off x="555585" y="2362200"/>
            <a:ext cx="3032567" cy="1905000"/>
          </a:xfrm>
          <a:prstGeom prst="homePlate">
            <a:avLst>
              <a:gd name="adj" fmla="val 18922"/>
            </a:avLst>
          </a:prstGeom>
          <a:solidFill>
            <a:srgbClr val="99CCFF"/>
          </a:solidFill>
          <a:ln w="9525">
            <a:solidFill>
              <a:srgbClr val="99CCFF"/>
            </a:solidFill>
            <a:miter lim="800000"/>
            <a:headEnd/>
            <a:tailEnd/>
          </a:ln>
        </p:spPr>
        <p:txBody>
          <a:bodyPr wrap="none" anchor="ctr"/>
          <a:lstStyle/>
          <a:p>
            <a:r>
              <a:rPr lang="en-US" sz="4000" b="1" dirty="0">
                <a:latin typeface="CG Omega" pitchFamily="34" charset="0"/>
              </a:rPr>
              <a:t>PRE - FLIGHT</a:t>
            </a:r>
          </a:p>
        </p:txBody>
      </p:sp>
      <p:sp>
        <p:nvSpPr>
          <p:cNvPr id="266245" name="AutoShape 14"/>
          <p:cNvSpPr>
            <a:spLocks noChangeArrowheads="1"/>
          </p:cNvSpPr>
          <p:nvPr/>
        </p:nvSpPr>
        <p:spPr bwMode="auto">
          <a:xfrm>
            <a:off x="8026400" y="2362200"/>
            <a:ext cx="3048000" cy="1905000"/>
          </a:xfrm>
          <a:prstGeom prst="chevron">
            <a:avLst>
              <a:gd name="adj" fmla="val 18167"/>
            </a:avLst>
          </a:prstGeom>
          <a:solidFill>
            <a:srgbClr val="00CC99"/>
          </a:solidFill>
          <a:ln w="9525">
            <a:solidFill>
              <a:srgbClr val="00CC99"/>
            </a:solidFill>
            <a:miter lim="800000"/>
            <a:headEnd/>
            <a:tailEnd/>
          </a:ln>
        </p:spPr>
        <p:txBody>
          <a:bodyPr wrap="none" anchor="ctr"/>
          <a:lstStyle/>
          <a:p>
            <a:pPr algn="ctr"/>
            <a:r>
              <a:rPr lang="en-US" sz="3600" b="1" dirty="0">
                <a:latin typeface="CG Omega" pitchFamily="34" charset="0"/>
              </a:rPr>
              <a:t>POST </a:t>
            </a:r>
          </a:p>
          <a:p>
            <a:pPr algn="ctr"/>
            <a:r>
              <a:rPr lang="en-US" sz="3600" b="1" dirty="0">
                <a:latin typeface="CG Omega" pitchFamily="34" charset="0"/>
              </a:rPr>
              <a:t>FLIGHT</a:t>
            </a:r>
          </a:p>
        </p:txBody>
      </p:sp>
      <p:sp>
        <p:nvSpPr>
          <p:cNvPr id="266246" name="Rectangle 16"/>
          <p:cNvSpPr>
            <a:spLocks noChangeArrowheads="1"/>
          </p:cNvSpPr>
          <p:nvPr/>
        </p:nvSpPr>
        <p:spPr bwMode="auto">
          <a:xfrm>
            <a:off x="711199" y="636608"/>
            <a:ext cx="10435221" cy="937549"/>
          </a:xfrm>
          <a:prstGeom prst="rect">
            <a:avLst/>
          </a:prstGeom>
          <a:noFill/>
          <a:ln w="9525">
            <a:noFill/>
            <a:miter lim="800000"/>
            <a:headEnd/>
            <a:tailEnd/>
          </a:ln>
        </p:spPr>
        <p:txBody>
          <a:bodyPr wrap="none" anchor="ctr"/>
          <a:lstStyle/>
          <a:p>
            <a:pPr algn="ctr"/>
            <a:r>
              <a:rPr lang="en-US" sz="4000" b="1" dirty="0" smtClean="0">
                <a:latin typeface="CG Omega" pitchFamily="34" charset="0"/>
              </a:rPr>
              <a:t>PELAYANAN</a:t>
            </a:r>
            <a:r>
              <a:rPr lang="id-ID" sz="4000" b="1" dirty="0" smtClean="0">
                <a:latin typeface="CG Omega" pitchFamily="34" charset="0"/>
              </a:rPr>
              <a:t> PENERBANGAN</a:t>
            </a:r>
            <a:r>
              <a:rPr lang="en-US" sz="4000" b="1" dirty="0" smtClean="0">
                <a:latin typeface="CG Omega" pitchFamily="34" charset="0"/>
              </a:rPr>
              <a:t> </a:t>
            </a:r>
            <a:r>
              <a:rPr lang="en-US" sz="4000" b="1" dirty="0">
                <a:latin typeface="CG Omega" pitchFamily="34" charset="0"/>
              </a:rPr>
              <a:t>HAJI</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AutoShape 12"/>
          <p:cNvSpPr>
            <a:spLocks noChangeArrowheads="1"/>
          </p:cNvSpPr>
          <p:nvPr/>
        </p:nvSpPr>
        <p:spPr bwMode="auto">
          <a:xfrm>
            <a:off x="623392" y="1988840"/>
            <a:ext cx="3048000" cy="1905000"/>
          </a:xfrm>
          <a:prstGeom prst="homePlate">
            <a:avLst>
              <a:gd name="adj" fmla="val 18922"/>
            </a:avLst>
          </a:prstGeom>
          <a:solidFill>
            <a:srgbClr val="99CCFF"/>
          </a:solidFill>
          <a:ln w="9525">
            <a:solidFill>
              <a:srgbClr val="99CCFF"/>
            </a:solidFill>
            <a:miter lim="800000"/>
            <a:headEnd/>
            <a:tailEnd/>
          </a:ln>
        </p:spPr>
        <p:txBody>
          <a:bodyPr wrap="none" anchor="ctr"/>
          <a:lstStyle/>
          <a:p>
            <a:r>
              <a:rPr lang="en-US" sz="3600" b="1" dirty="0">
                <a:latin typeface="CG Omega" pitchFamily="34" charset="0"/>
              </a:rPr>
              <a:t>PRE - FLIGHT</a:t>
            </a:r>
          </a:p>
        </p:txBody>
      </p:sp>
      <p:sp>
        <p:nvSpPr>
          <p:cNvPr id="266246" name="Rectangle 16"/>
          <p:cNvSpPr>
            <a:spLocks noChangeArrowheads="1"/>
          </p:cNvSpPr>
          <p:nvPr/>
        </p:nvSpPr>
        <p:spPr bwMode="auto">
          <a:xfrm>
            <a:off x="335360" y="260648"/>
            <a:ext cx="7209003" cy="457200"/>
          </a:xfrm>
          <a:prstGeom prst="rect">
            <a:avLst/>
          </a:prstGeom>
          <a:noFill/>
          <a:ln w="9525">
            <a:noFill/>
            <a:miter lim="800000"/>
            <a:headEnd/>
            <a:tailEnd/>
          </a:ln>
        </p:spPr>
        <p:txBody>
          <a:bodyPr wrap="none" anchor="ctr"/>
          <a:lstStyle/>
          <a:p>
            <a:r>
              <a:rPr lang="en-US" sz="3200" b="1" dirty="0" smtClean="0">
                <a:latin typeface="CG Omega" pitchFamily="34" charset="0"/>
              </a:rPr>
              <a:t>PELAYANAN</a:t>
            </a:r>
            <a:r>
              <a:rPr lang="id-ID" sz="3200" b="1" dirty="0" smtClean="0">
                <a:latin typeface="CG Omega" pitchFamily="34" charset="0"/>
              </a:rPr>
              <a:t> PENERBANGAN</a:t>
            </a:r>
            <a:r>
              <a:rPr lang="en-US" sz="3200" b="1" dirty="0" smtClean="0">
                <a:latin typeface="CG Omega" pitchFamily="34" charset="0"/>
              </a:rPr>
              <a:t> </a:t>
            </a:r>
            <a:r>
              <a:rPr lang="en-US" sz="3200" b="1" dirty="0">
                <a:latin typeface="CG Omega" pitchFamily="34" charset="0"/>
              </a:rPr>
              <a:t>HAJI</a:t>
            </a:r>
          </a:p>
        </p:txBody>
      </p:sp>
      <p:sp>
        <p:nvSpPr>
          <p:cNvPr id="7" name="Rectangle 6"/>
          <p:cNvSpPr/>
          <p:nvPr/>
        </p:nvSpPr>
        <p:spPr>
          <a:xfrm>
            <a:off x="4175786" y="1268760"/>
            <a:ext cx="7584843" cy="4616648"/>
          </a:xfrm>
          <a:prstGeom prst="rect">
            <a:avLst/>
          </a:prstGeom>
        </p:spPr>
        <p:txBody>
          <a:bodyPr wrap="square">
            <a:spAutoFit/>
          </a:bodyPr>
          <a:lstStyle/>
          <a:p>
            <a:pPr marL="457200" indent="-457200" algn="just">
              <a:spcBef>
                <a:spcPts val="600"/>
              </a:spcBef>
              <a:spcAft>
                <a:spcPts val="600"/>
              </a:spcAft>
              <a:buAutoNum type="arabicPeriod"/>
              <a:defRPr/>
            </a:pPr>
            <a:r>
              <a:rPr lang="id-ID" sz="2400" dirty="0" smtClean="0"/>
              <a:t>Jemaah haji mendapatkan 1 paket barang bawaan dari penerbangan</a:t>
            </a:r>
          </a:p>
          <a:p>
            <a:pPr marL="457200" indent="-457200" algn="just">
              <a:spcBef>
                <a:spcPts val="600"/>
              </a:spcBef>
              <a:spcAft>
                <a:spcPts val="600"/>
              </a:spcAft>
              <a:buAutoNum type="arabicPeriod"/>
              <a:defRPr/>
            </a:pPr>
            <a:r>
              <a:rPr lang="id-ID" sz="2400" dirty="0" smtClean="0"/>
              <a:t>Proses Custom, Imigration and Quarantine (CIQ) dilakukan di asrama haji embarkasi</a:t>
            </a:r>
          </a:p>
          <a:p>
            <a:pPr marL="457200" indent="-457200" algn="just">
              <a:spcBef>
                <a:spcPts val="600"/>
              </a:spcBef>
              <a:spcAft>
                <a:spcPts val="600"/>
              </a:spcAft>
              <a:buAutoNum type="arabicPeriod"/>
              <a:defRPr/>
            </a:pPr>
            <a:r>
              <a:rPr lang="id-ID" sz="2400" dirty="0" smtClean="0"/>
              <a:t>Proses city check-in di tanah air dilakukan di asrama haji, dan di Arab Saudi dilakukan di Madinatul Hujjaj (Jeddah) dan di Daker Madinah bagi jemaah haji yang pulang melalui Madinah</a:t>
            </a:r>
          </a:p>
          <a:p>
            <a:pPr marL="457200" indent="-457200" algn="just">
              <a:spcBef>
                <a:spcPts val="600"/>
              </a:spcBef>
              <a:spcAft>
                <a:spcPts val="600"/>
              </a:spcAft>
              <a:buAutoNum type="arabicPeriod"/>
              <a:defRPr/>
            </a:pPr>
            <a:r>
              <a:rPr lang="id-ID" sz="2400" dirty="0" smtClean="0"/>
              <a:t>Pengangkutan penumpang dan barang dari asrama haji ke bandara embarkasi pergi pulang mengacu pada ketentuan penerbangan sipil</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AutoShape 13"/>
          <p:cNvSpPr>
            <a:spLocks noChangeArrowheads="1"/>
          </p:cNvSpPr>
          <p:nvPr/>
        </p:nvSpPr>
        <p:spPr bwMode="auto">
          <a:xfrm>
            <a:off x="596831" y="2083997"/>
            <a:ext cx="3360373" cy="1584176"/>
          </a:xfrm>
          <a:prstGeom prst="chevron">
            <a:avLst>
              <a:gd name="adj" fmla="val 16425"/>
            </a:avLst>
          </a:prstGeom>
          <a:solidFill>
            <a:srgbClr val="00CC99">
              <a:alpha val="59999"/>
            </a:srgbClr>
          </a:solidFill>
          <a:ln w="9525">
            <a:solidFill>
              <a:srgbClr val="00CC99">
                <a:alpha val="70195"/>
              </a:srgbClr>
            </a:solidFill>
            <a:miter lim="800000"/>
            <a:headEnd/>
            <a:tailEnd/>
          </a:ln>
        </p:spPr>
        <p:txBody>
          <a:bodyPr wrap="none" anchor="ctr"/>
          <a:lstStyle/>
          <a:p>
            <a:pPr algn="ctr"/>
            <a:r>
              <a:rPr lang="en-US" sz="3200" b="1" dirty="0">
                <a:latin typeface="CG Omega" pitchFamily="34" charset="0"/>
              </a:rPr>
              <a:t>IN-FLIGHT</a:t>
            </a:r>
          </a:p>
        </p:txBody>
      </p:sp>
      <p:sp>
        <p:nvSpPr>
          <p:cNvPr id="266246" name="Rectangle 16"/>
          <p:cNvSpPr>
            <a:spLocks noChangeArrowheads="1"/>
          </p:cNvSpPr>
          <p:nvPr/>
        </p:nvSpPr>
        <p:spPr bwMode="auto">
          <a:xfrm>
            <a:off x="431371" y="404664"/>
            <a:ext cx="7305013" cy="457200"/>
          </a:xfrm>
          <a:prstGeom prst="rect">
            <a:avLst/>
          </a:prstGeom>
          <a:noFill/>
          <a:ln w="9525">
            <a:noFill/>
            <a:miter lim="800000"/>
            <a:headEnd/>
            <a:tailEnd/>
          </a:ln>
        </p:spPr>
        <p:txBody>
          <a:bodyPr wrap="none" anchor="ctr"/>
          <a:lstStyle/>
          <a:p>
            <a:r>
              <a:rPr lang="en-US" sz="3600" b="1" dirty="0" smtClean="0">
                <a:latin typeface="CG Omega" pitchFamily="34" charset="0"/>
              </a:rPr>
              <a:t>PELAYANAN</a:t>
            </a:r>
            <a:r>
              <a:rPr lang="id-ID" sz="3600" b="1" dirty="0" smtClean="0">
                <a:latin typeface="CG Omega" pitchFamily="34" charset="0"/>
              </a:rPr>
              <a:t> PENERBANGAN</a:t>
            </a:r>
            <a:r>
              <a:rPr lang="en-US" sz="3600" b="1" dirty="0" smtClean="0">
                <a:latin typeface="CG Omega" pitchFamily="34" charset="0"/>
              </a:rPr>
              <a:t> </a:t>
            </a:r>
            <a:r>
              <a:rPr lang="en-US" sz="3600" b="1" dirty="0">
                <a:latin typeface="CG Omega" pitchFamily="34" charset="0"/>
              </a:rPr>
              <a:t>HAJI</a:t>
            </a:r>
          </a:p>
        </p:txBody>
      </p:sp>
      <p:sp>
        <p:nvSpPr>
          <p:cNvPr id="7" name="Rectangle 6"/>
          <p:cNvSpPr/>
          <p:nvPr/>
        </p:nvSpPr>
        <p:spPr>
          <a:xfrm>
            <a:off x="4548851" y="844952"/>
            <a:ext cx="7019757" cy="5786199"/>
          </a:xfrm>
          <a:prstGeom prst="rect">
            <a:avLst/>
          </a:prstGeom>
        </p:spPr>
        <p:txBody>
          <a:bodyPr wrap="square">
            <a:spAutoFit/>
          </a:bodyPr>
          <a:lstStyle/>
          <a:p>
            <a:pPr marL="457200" indent="-457200" algn="just">
              <a:spcBef>
                <a:spcPts val="600"/>
              </a:spcBef>
              <a:spcAft>
                <a:spcPts val="600"/>
              </a:spcAft>
              <a:buAutoNum type="arabicPeriod"/>
              <a:defRPr/>
            </a:pPr>
            <a:r>
              <a:rPr lang="en-US" sz="2000" dirty="0" err="1" smtClean="0"/>
              <a:t>Setiap</a:t>
            </a:r>
            <a:r>
              <a:rPr lang="en-US" sz="2000" dirty="0" smtClean="0"/>
              <a:t> </a:t>
            </a:r>
            <a:r>
              <a:rPr lang="en-US" sz="2000" dirty="0" err="1" smtClean="0"/>
              <a:t>jemaah</a:t>
            </a:r>
            <a:r>
              <a:rPr lang="en-US" sz="2000" dirty="0" smtClean="0"/>
              <a:t> </a:t>
            </a:r>
            <a:r>
              <a:rPr lang="en-US" sz="2000" dirty="0" err="1" smtClean="0"/>
              <a:t>mendapatkan</a:t>
            </a:r>
            <a:r>
              <a:rPr lang="en-US" sz="2000" dirty="0" smtClean="0"/>
              <a:t> </a:t>
            </a:r>
            <a:r>
              <a:rPr lang="en-US" sz="2000" dirty="0" err="1" smtClean="0"/>
              <a:t>tempat</a:t>
            </a:r>
            <a:r>
              <a:rPr lang="en-US" sz="2000" dirty="0" smtClean="0"/>
              <a:t> </a:t>
            </a:r>
            <a:r>
              <a:rPr lang="en-US" sz="2000" dirty="0" err="1" smtClean="0"/>
              <a:t>duduk</a:t>
            </a:r>
            <a:endParaRPr lang="en-US" sz="2000" dirty="0" smtClean="0"/>
          </a:p>
          <a:p>
            <a:pPr marL="457200" indent="-457200" algn="just">
              <a:spcBef>
                <a:spcPts val="600"/>
              </a:spcBef>
              <a:spcAft>
                <a:spcPts val="600"/>
              </a:spcAft>
              <a:buAutoNum type="arabicPeriod"/>
              <a:defRPr/>
            </a:pPr>
            <a:r>
              <a:rPr lang="id-ID" sz="2000" dirty="0" smtClean="0"/>
              <a:t>Pramugari/a (Garuda) 50% putra daerah, dan Saudia 30 % warga negara Indonesia</a:t>
            </a:r>
          </a:p>
          <a:p>
            <a:pPr marL="457200" indent="-457200" algn="just">
              <a:spcBef>
                <a:spcPts val="600"/>
              </a:spcBef>
              <a:spcAft>
                <a:spcPts val="600"/>
              </a:spcAft>
              <a:buAutoNum type="arabicPeriod"/>
              <a:defRPr/>
            </a:pPr>
            <a:r>
              <a:rPr lang="en-US" sz="2000" dirty="0" err="1" smtClean="0"/>
              <a:t>Mendapatkan</a:t>
            </a:r>
            <a:r>
              <a:rPr lang="en-US" sz="2000" dirty="0" smtClean="0"/>
              <a:t> </a:t>
            </a:r>
            <a:r>
              <a:rPr lang="en-US" sz="2000" dirty="0" err="1" smtClean="0"/>
              <a:t>pelayanan</a:t>
            </a:r>
            <a:r>
              <a:rPr lang="en-US" sz="2000" dirty="0" smtClean="0"/>
              <a:t> yang full hospitality (</a:t>
            </a:r>
            <a:r>
              <a:rPr lang="en-US" sz="2000" dirty="0" err="1" smtClean="0"/>
              <a:t>pada</a:t>
            </a:r>
            <a:r>
              <a:rPr lang="en-US" sz="2000" dirty="0" smtClean="0"/>
              <a:t> </a:t>
            </a:r>
            <a:r>
              <a:rPr lang="en-US" sz="2000" dirty="0" err="1" smtClean="0"/>
              <a:t>ketinggian</a:t>
            </a:r>
            <a:r>
              <a:rPr lang="en-US" sz="2000" dirty="0" smtClean="0"/>
              <a:t> 36 kaki/9 km = </a:t>
            </a:r>
            <a:r>
              <a:rPr lang="en-US" sz="2000" dirty="0" err="1" smtClean="0"/>
              <a:t>emboly</a:t>
            </a:r>
            <a:r>
              <a:rPr lang="en-US" sz="2000" dirty="0" smtClean="0"/>
              <a:t>)</a:t>
            </a:r>
          </a:p>
          <a:p>
            <a:pPr marL="457200" indent="-457200" algn="just">
              <a:spcBef>
                <a:spcPts val="600"/>
              </a:spcBef>
              <a:spcAft>
                <a:spcPts val="600"/>
              </a:spcAft>
              <a:buAutoNum type="arabicPeriod"/>
              <a:defRPr/>
            </a:pPr>
            <a:r>
              <a:rPr lang="en-US" sz="2000" dirty="0" err="1" smtClean="0"/>
              <a:t>Mendapatkan</a:t>
            </a:r>
            <a:r>
              <a:rPr lang="en-US" sz="2000" dirty="0" smtClean="0"/>
              <a:t> </a:t>
            </a:r>
            <a:r>
              <a:rPr lang="en-US" sz="2000" dirty="0" err="1" smtClean="0"/>
              <a:t>makanan</a:t>
            </a:r>
            <a:r>
              <a:rPr lang="en-US" sz="2000" dirty="0" smtClean="0"/>
              <a:t> </a:t>
            </a:r>
            <a:r>
              <a:rPr lang="en-US" sz="2000" dirty="0" err="1" smtClean="0"/>
              <a:t>berat</a:t>
            </a:r>
            <a:r>
              <a:rPr lang="en-US" sz="2000" dirty="0" smtClean="0"/>
              <a:t> </a:t>
            </a:r>
            <a:r>
              <a:rPr lang="en-US" sz="2000" dirty="0" err="1" smtClean="0"/>
              <a:t>sebanyak</a:t>
            </a:r>
            <a:r>
              <a:rPr lang="en-US" sz="2000" dirty="0" smtClean="0"/>
              <a:t> 2 kali</a:t>
            </a:r>
          </a:p>
          <a:p>
            <a:pPr marL="457200" indent="-457200" algn="just">
              <a:spcBef>
                <a:spcPts val="600"/>
              </a:spcBef>
              <a:spcAft>
                <a:spcPts val="600"/>
              </a:spcAft>
              <a:buAutoNum type="arabicPeriod"/>
              <a:defRPr/>
            </a:pPr>
            <a:r>
              <a:rPr lang="en-US" sz="2000" dirty="0" err="1" smtClean="0"/>
              <a:t>Mendapatkan</a:t>
            </a:r>
            <a:r>
              <a:rPr lang="en-US" sz="2000" dirty="0" smtClean="0"/>
              <a:t> snack </a:t>
            </a:r>
            <a:r>
              <a:rPr lang="en-US" sz="2000" dirty="0" err="1" smtClean="0"/>
              <a:t>ringan</a:t>
            </a:r>
            <a:endParaRPr lang="en-US" sz="2000" dirty="0" smtClean="0"/>
          </a:p>
          <a:p>
            <a:pPr marL="457200" indent="-457200" algn="just">
              <a:spcBef>
                <a:spcPts val="600"/>
              </a:spcBef>
              <a:spcAft>
                <a:spcPts val="600"/>
              </a:spcAft>
              <a:buAutoNum type="arabicPeriod"/>
              <a:defRPr/>
            </a:pPr>
            <a:r>
              <a:rPr lang="en-US" sz="2000" dirty="0" err="1" smtClean="0"/>
              <a:t>Minuman</a:t>
            </a:r>
            <a:r>
              <a:rPr lang="en-US" sz="2000" dirty="0" smtClean="0"/>
              <a:t> </a:t>
            </a:r>
          </a:p>
          <a:p>
            <a:pPr marL="457200" indent="-457200" algn="just">
              <a:spcBef>
                <a:spcPts val="600"/>
              </a:spcBef>
              <a:spcAft>
                <a:spcPts val="600"/>
              </a:spcAft>
              <a:buAutoNum type="arabicPeriod"/>
              <a:defRPr/>
            </a:pPr>
            <a:r>
              <a:rPr lang="en-US" sz="2000" dirty="0" err="1" smtClean="0"/>
              <a:t>Apabila</a:t>
            </a:r>
            <a:r>
              <a:rPr lang="en-US" sz="2000" dirty="0" smtClean="0"/>
              <a:t> </a:t>
            </a:r>
            <a:r>
              <a:rPr lang="en-US" sz="2000" dirty="0" err="1" smtClean="0"/>
              <a:t>ada</a:t>
            </a:r>
            <a:r>
              <a:rPr lang="en-US" sz="2000" dirty="0" smtClean="0"/>
              <a:t> </a:t>
            </a:r>
            <a:r>
              <a:rPr lang="en-US" sz="2000" dirty="0" err="1" smtClean="0"/>
              <a:t>penumpang</a:t>
            </a:r>
            <a:r>
              <a:rPr lang="en-US" sz="2000" dirty="0" smtClean="0"/>
              <a:t> yang </a:t>
            </a:r>
            <a:r>
              <a:rPr lang="en-US" sz="2000" dirty="0" err="1" smtClean="0"/>
              <a:t>membutuhkan</a:t>
            </a:r>
            <a:r>
              <a:rPr lang="en-US" sz="2000" dirty="0" smtClean="0"/>
              <a:t> </a:t>
            </a:r>
            <a:r>
              <a:rPr lang="en-US" sz="2000" dirty="0" err="1" smtClean="0"/>
              <a:t>makanan</a:t>
            </a:r>
            <a:r>
              <a:rPr lang="en-US" sz="2000" dirty="0" smtClean="0"/>
              <a:t> </a:t>
            </a:r>
            <a:r>
              <a:rPr lang="en-US" sz="2000" dirty="0" err="1" smtClean="0"/>
              <a:t>khusus</a:t>
            </a:r>
            <a:r>
              <a:rPr lang="en-US" sz="2000" dirty="0" smtClean="0"/>
              <a:t> </a:t>
            </a:r>
            <a:r>
              <a:rPr lang="en-US" sz="2000" dirty="0" err="1" smtClean="0"/>
              <a:t>karena</a:t>
            </a:r>
            <a:r>
              <a:rPr lang="en-US" sz="2000" dirty="0" smtClean="0"/>
              <a:t> </a:t>
            </a:r>
            <a:r>
              <a:rPr lang="en-US" sz="2000" dirty="0" err="1" smtClean="0"/>
              <a:t>alasan</a:t>
            </a:r>
            <a:r>
              <a:rPr lang="en-US" sz="2000" dirty="0" smtClean="0"/>
              <a:t> </a:t>
            </a:r>
            <a:r>
              <a:rPr lang="en-US" sz="2000" dirty="0" err="1" smtClean="0"/>
              <a:t>kesehatan</a:t>
            </a:r>
            <a:r>
              <a:rPr lang="en-US" sz="2000" dirty="0" smtClean="0"/>
              <a:t>, </a:t>
            </a:r>
            <a:r>
              <a:rPr lang="en-US" sz="2000" dirty="0" err="1" smtClean="0"/>
              <a:t>dapat</a:t>
            </a:r>
            <a:r>
              <a:rPr lang="en-US" sz="2000" dirty="0" smtClean="0"/>
              <a:t> </a:t>
            </a:r>
            <a:r>
              <a:rPr lang="en-US" sz="2000" dirty="0" err="1" smtClean="0"/>
              <a:t>menyampaikan</a:t>
            </a:r>
            <a:r>
              <a:rPr lang="en-US" sz="2000" dirty="0" smtClean="0"/>
              <a:t> 3 </a:t>
            </a:r>
            <a:r>
              <a:rPr lang="en-US" sz="2000" dirty="0" err="1" smtClean="0"/>
              <a:t>hari</a:t>
            </a:r>
            <a:r>
              <a:rPr lang="en-US" sz="2000" dirty="0" smtClean="0"/>
              <a:t> </a:t>
            </a:r>
            <a:r>
              <a:rPr lang="en-US" sz="2000" dirty="0" err="1" smtClean="0"/>
              <a:t>sebelum</a:t>
            </a:r>
            <a:r>
              <a:rPr lang="en-US" sz="2000" dirty="0" smtClean="0"/>
              <a:t> </a:t>
            </a:r>
            <a:r>
              <a:rPr lang="en-US" sz="2000" dirty="0" err="1" smtClean="0"/>
              <a:t>jadwal</a:t>
            </a:r>
            <a:r>
              <a:rPr lang="en-US" sz="2000" dirty="0" smtClean="0"/>
              <a:t> </a:t>
            </a:r>
            <a:r>
              <a:rPr lang="en-US" sz="2000" dirty="0" err="1" smtClean="0"/>
              <a:t>terbang</a:t>
            </a:r>
            <a:endParaRPr lang="id-ID" sz="2000" dirty="0" smtClean="0"/>
          </a:p>
          <a:p>
            <a:pPr marL="457200" indent="-457200" algn="just">
              <a:spcBef>
                <a:spcPts val="600"/>
              </a:spcBef>
              <a:spcAft>
                <a:spcPts val="600"/>
              </a:spcAft>
              <a:buAutoNum type="arabicPeriod"/>
              <a:defRPr/>
            </a:pPr>
            <a:r>
              <a:rPr lang="id-ID" sz="2000" dirty="0" smtClean="0"/>
              <a:t>Melayani pemulangan jemaah haji sakit pada masa operasional haji (wheelchair dan strecheer) dan dipulangkan sesuai dengan provinsi apabila masa operasional di embarkasi ybs telah selesai</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1570</TotalTime>
  <Words>1323</Words>
  <Application>Microsoft Office PowerPoint</Application>
  <PresentationFormat>Custom</PresentationFormat>
  <Paragraphs>205</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Facet</vt:lpstr>
      <vt:lpstr> PROSES PERJALANAN  IBADAH HAJI ( pelayanan,Perjalanan dan perlindungan jemaah ) tahun 2017  </vt:lpstr>
      <vt:lpstr>بسم الله الرحمن الرحيم</vt:lpstr>
      <vt:lpstr>       KompBP</vt:lpstr>
      <vt:lpstr>PERJALANAN GELOMBANG KE 2</vt:lpstr>
      <vt:lpstr>RUTE PENERBANGAN HAJI  TAHUN 1438H/2017M</vt:lpstr>
      <vt:lpstr>LANJUTAN</vt:lpstr>
      <vt:lpstr>Slide 7</vt:lpstr>
      <vt:lpstr>Slide 8</vt:lpstr>
      <vt:lpstr>Slide 9</vt:lpstr>
      <vt:lpstr>Slide 10</vt:lpstr>
      <vt:lpstr>RENCANA OPERASIONAL PENERBANGAN HAJI  TAHUN 1438H/2017M</vt:lpstr>
      <vt:lpstr>PELAYANANJEMAAH SELAMA DI ARAB SAUDI</vt:lpstr>
      <vt:lpstr>Transportasi</vt:lpstr>
      <vt:lpstr>PEMBIMBINGAN IBADAH DAN JEMAAH UDZUR</vt:lpstr>
      <vt:lpstr>Slide 15</vt:lpstr>
      <vt:lpstr>Slide 16</vt:lpstr>
      <vt:lpstr>Slide 17</vt:lpstr>
      <vt:lpstr>Slide 18</vt:lpstr>
      <vt:lpstr>Slide 19</vt:lpstr>
      <vt:lpstr>Slide 20</vt:lpstr>
      <vt:lpstr>Slide 21</vt:lpstr>
      <vt:lpstr>Slide 22</vt:lpstr>
      <vt:lpstr>Slide 23</vt:lpstr>
      <vt:lpstr>KONDISI PEMULANGAN</vt:lpstr>
      <vt:lpstr>Slide 25</vt:lpstr>
      <vt:lpstr>Slide 26</vt:lpstr>
      <vt:lpstr>Slide 27</vt:lpstr>
      <vt:lpstr>Slide 28</vt:lpstr>
      <vt:lpstr>Slide 29</vt:lpstr>
      <vt:lpstr>AKIBAT TIDAK PATUH</vt:lpstr>
      <vt:lpstr> Keselamatan penerbangan  Tergantung pada : 1. Kepatuhan technical safety flight dari      Operator 2. Kepatuhan jemaah terkait barang-     barang yang dilarang dibawa selama      dalam penerbangan haji 3. Ketua regu dan rombongan harap sll      mengingatkan jemaah </vt:lpstr>
      <vt:lpstr>EXTRA COVER</vt:lpstr>
      <vt:lpstr>sekian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ibayici</dc:creator>
  <cp:lastModifiedBy>SONY</cp:lastModifiedBy>
  <cp:revision>103</cp:revision>
  <dcterms:created xsi:type="dcterms:W3CDTF">2013-07-24T05:52:34Z</dcterms:created>
  <dcterms:modified xsi:type="dcterms:W3CDTF">2017-07-08T03:50:02Z</dcterms:modified>
</cp:coreProperties>
</file>