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27"/>
  </p:notes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5" r:id="rId9"/>
    <p:sldId id="267" r:id="rId10"/>
    <p:sldId id="269" r:id="rId11"/>
    <p:sldId id="271" r:id="rId12"/>
    <p:sldId id="275" r:id="rId13"/>
    <p:sldId id="272" r:id="rId14"/>
    <p:sldId id="273" r:id="rId15"/>
    <p:sldId id="274" r:id="rId16"/>
    <p:sldId id="276" r:id="rId17"/>
    <p:sldId id="277" r:id="rId18"/>
    <p:sldId id="278" r:id="rId19"/>
    <p:sldId id="279" r:id="rId20"/>
    <p:sldId id="281" r:id="rId21"/>
    <p:sldId id="284" r:id="rId22"/>
    <p:sldId id="283" r:id="rId23"/>
    <p:sldId id="285" r:id="rId24"/>
    <p:sldId id="282" r:id="rId25"/>
    <p:sldId id="287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E197C-FA82-4623-BA21-DEA63E84D7AC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CB6E67-B2A1-4346-BDE5-51FEDA0F1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746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78A0F0-B773-4CD5-84B2-2467AD0C1E7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400738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0204F-52BD-49C4-BA70-D6A7CF3B8F9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02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419B-E7E1-4375-A561-2309A15D49EC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5011-723E-459A-BF9F-A8275365F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617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419B-E7E1-4375-A561-2309A15D49EC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5011-723E-459A-BF9F-A8275365F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185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419B-E7E1-4375-A561-2309A15D49EC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5011-723E-459A-BF9F-A8275365F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63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419B-E7E1-4375-A561-2309A15D49EC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5011-723E-459A-BF9F-A8275365F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823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419B-E7E1-4375-A561-2309A15D49EC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5011-723E-459A-BF9F-A8275365F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44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419B-E7E1-4375-A561-2309A15D49EC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5011-723E-459A-BF9F-A8275365F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669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419B-E7E1-4375-A561-2309A15D49EC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5011-723E-459A-BF9F-A8275365F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72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419B-E7E1-4375-A561-2309A15D49EC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5011-723E-459A-BF9F-A8275365F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29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419B-E7E1-4375-A561-2309A15D49EC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5011-723E-459A-BF9F-A8275365F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22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419B-E7E1-4375-A561-2309A15D49EC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5011-723E-459A-BF9F-A8275365F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733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419B-E7E1-4375-A561-2309A15D49EC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5011-723E-459A-BF9F-A8275365F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15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E419B-E7E1-4375-A561-2309A15D49EC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D5011-723E-459A-BF9F-A8275365F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727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2" y="5028903"/>
            <a:ext cx="8839447" cy="1200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1" tIns="45711" rIns="91421" bIns="45711">
            <a:spAutoFit/>
          </a:bodyPr>
          <a:lstStyle/>
          <a:p>
            <a:pPr algn="ctr" defTabSz="914226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OLEH :</a:t>
            </a:r>
          </a:p>
          <a:p>
            <a:pPr algn="ctr" defTabSz="914226">
              <a:defRPr/>
            </a:pP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Mego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Windyningtyas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, SKM</a:t>
            </a:r>
          </a:p>
          <a:p>
            <a:pPr algn="ctr" defTabSz="914226">
              <a:defRPr/>
            </a:pP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Dinas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Kesehatan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Kabupaten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Badung</a:t>
            </a:r>
            <a:endParaRPr lang="id-ID" sz="2400" b="1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102658" y="429432"/>
            <a:ext cx="9587753" cy="1938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1" tIns="45711" rIns="91421" bIns="45711">
            <a:spAutoFit/>
          </a:bodyPr>
          <a:lstStyle/>
          <a:p>
            <a:pPr algn="ctr" defTabSz="914226">
              <a:defRPr/>
            </a:pPr>
            <a:r>
              <a:rPr lang="en-US" sz="2400" b="1" dirty="0"/>
              <a:t>PEMERIKSAAN AWAL KESEHATAN DAN </a:t>
            </a:r>
            <a:r>
              <a:rPr lang="en-US" sz="2400" b="1" dirty="0" smtClean="0"/>
              <a:t>KEBUGARAN</a:t>
            </a:r>
          </a:p>
          <a:p>
            <a:pPr algn="ctr" defTabSz="914226"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PERILAKU HIDUP BERSIH DAN SEHAT (PHBS)</a:t>
            </a:r>
          </a:p>
          <a:p>
            <a:pPr algn="ctr" defTabSz="914226"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MENGHADAPI CUACA PANAS SAAT HAJI</a:t>
            </a:r>
          </a:p>
          <a:p>
            <a:pPr algn="ctr" defTabSz="914226"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WASPADAI MERS-COV</a:t>
            </a:r>
          </a:p>
          <a:p>
            <a:pPr algn="ctr" defTabSz="914226"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HIMBAUAN KEMENKES TENTANG WABAH KOLERA DI YAMAN</a:t>
            </a:r>
          </a:p>
        </p:txBody>
      </p:sp>
      <p:pic>
        <p:nvPicPr>
          <p:cNvPr id="197634" name="Picture 2" descr="https://aziachmad.files.wordpress.com/2009/05/masjidil-haram-mekah-saudi-arab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24231" y="2737738"/>
            <a:ext cx="4745709" cy="21557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95657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545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2. PENGATURAN BERAT BADAN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50576"/>
            <a:ext cx="10515600" cy="509643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300" dirty="0" err="1" smtClean="0"/>
              <a:t>Menjaga</a:t>
            </a:r>
            <a:r>
              <a:rPr lang="en-US" sz="3300" dirty="0" smtClean="0"/>
              <a:t> agar </a:t>
            </a:r>
            <a:r>
              <a:rPr lang="en-US" sz="3300" dirty="0" err="1" smtClean="0"/>
              <a:t>berat</a:t>
            </a:r>
            <a:r>
              <a:rPr lang="en-US" sz="3300" dirty="0" smtClean="0"/>
              <a:t> </a:t>
            </a:r>
            <a:r>
              <a:rPr lang="en-US" sz="3300" dirty="0" err="1" smtClean="0"/>
              <a:t>badan</a:t>
            </a:r>
            <a:r>
              <a:rPr lang="en-US" sz="3300" dirty="0" smtClean="0"/>
              <a:t> </a:t>
            </a:r>
            <a:r>
              <a:rPr lang="en-US" sz="3300" dirty="0" err="1" smtClean="0"/>
              <a:t>tetap</a:t>
            </a:r>
            <a:r>
              <a:rPr lang="en-US" sz="3300" dirty="0" smtClean="0"/>
              <a:t> ideal </a:t>
            </a:r>
            <a:r>
              <a:rPr lang="en-US" sz="3300" dirty="0" smtClean="0">
                <a:sym typeface="Wingdings" pitchFamily="2" charset="2"/>
              </a:rPr>
              <a:t> </a:t>
            </a:r>
            <a:r>
              <a:rPr lang="en-US" sz="3300" dirty="0" err="1" smtClean="0">
                <a:sym typeface="Wingdings" pitchFamily="2" charset="2"/>
              </a:rPr>
              <a:t>adanya</a:t>
            </a:r>
            <a:r>
              <a:rPr lang="en-US" sz="3300" dirty="0" smtClean="0">
                <a:sym typeface="Wingdings" pitchFamily="2" charset="2"/>
              </a:rPr>
              <a:t> </a:t>
            </a:r>
            <a:r>
              <a:rPr lang="en-US" sz="3300" dirty="0" err="1" smtClean="0">
                <a:sym typeface="Wingdings" pitchFamily="2" charset="2"/>
              </a:rPr>
              <a:t>keseimbangan</a:t>
            </a:r>
            <a:r>
              <a:rPr lang="en-US" sz="3300" dirty="0" smtClean="0">
                <a:sym typeface="Wingdings" pitchFamily="2" charset="2"/>
              </a:rPr>
              <a:t> </a:t>
            </a:r>
            <a:r>
              <a:rPr lang="en-US" sz="3300" dirty="0" err="1" smtClean="0">
                <a:sym typeface="Wingdings" pitchFamily="2" charset="2"/>
              </a:rPr>
              <a:t>antara</a:t>
            </a:r>
            <a:r>
              <a:rPr lang="en-US" sz="3300" dirty="0" smtClean="0">
                <a:sym typeface="Wingdings" pitchFamily="2" charset="2"/>
              </a:rPr>
              <a:t> </a:t>
            </a:r>
            <a:r>
              <a:rPr lang="en-US" sz="3300" dirty="0" err="1" smtClean="0">
                <a:sym typeface="Wingdings" pitchFamily="2" charset="2"/>
              </a:rPr>
              <a:t>tinggi</a:t>
            </a:r>
            <a:r>
              <a:rPr lang="en-US" sz="3300" dirty="0" smtClean="0">
                <a:sym typeface="Wingdings" pitchFamily="2" charset="2"/>
              </a:rPr>
              <a:t> </a:t>
            </a:r>
            <a:r>
              <a:rPr lang="en-US" sz="3300" dirty="0" err="1" smtClean="0">
                <a:sym typeface="Wingdings" pitchFamily="2" charset="2"/>
              </a:rPr>
              <a:t>badan</a:t>
            </a:r>
            <a:r>
              <a:rPr lang="en-US" sz="3300" dirty="0" smtClean="0">
                <a:sym typeface="Wingdings" pitchFamily="2" charset="2"/>
              </a:rPr>
              <a:t> </a:t>
            </a:r>
            <a:r>
              <a:rPr lang="en-US" sz="3300" dirty="0" err="1" smtClean="0">
                <a:sym typeface="Wingdings" pitchFamily="2" charset="2"/>
              </a:rPr>
              <a:t>dgn</a:t>
            </a:r>
            <a:r>
              <a:rPr lang="en-US" sz="3300" dirty="0" smtClean="0">
                <a:sym typeface="Wingdings" pitchFamily="2" charset="2"/>
              </a:rPr>
              <a:t> </a:t>
            </a:r>
            <a:r>
              <a:rPr lang="en-US" sz="3300" dirty="0" err="1" smtClean="0">
                <a:sym typeface="Wingdings" pitchFamily="2" charset="2"/>
              </a:rPr>
              <a:t>berat</a:t>
            </a:r>
            <a:r>
              <a:rPr lang="en-US" sz="3300" dirty="0" smtClean="0">
                <a:sym typeface="Wingdings" pitchFamily="2" charset="2"/>
              </a:rPr>
              <a:t> </a:t>
            </a:r>
            <a:r>
              <a:rPr lang="en-US" sz="3300" dirty="0" err="1" smtClean="0">
                <a:sym typeface="Wingdings" pitchFamily="2" charset="2"/>
              </a:rPr>
              <a:t>badan</a:t>
            </a:r>
            <a:r>
              <a:rPr lang="en-US" sz="3300" dirty="0" smtClean="0">
                <a:sym typeface="Wingdings" pitchFamily="2" charset="2"/>
              </a:rPr>
              <a:t> </a:t>
            </a:r>
            <a:r>
              <a:rPr lang="en-US" sz="3300" dirty="0" err="1" smtClean="0">
                <a:sym typeface="Wingdings" pitchFamily="2" charset="2"/>
              </a:rPr>
              <a:t>shg</a:t>
            </a:r>
            <a:r>
              <a:rPr lang="en-US" sz="3300" dirty="0" smtClean="0">
                <a:sym typeface="Wingdings" pitchFamily="2" charset="2"/>
              </a:rPr>
              <a:t> </a:t>
            </a:r>
            <a:r>
              <a:rPr lang="en-US" sz="3300" dirty="0" err="1" smtClean="0">
                <a:sym typeface="Wingdings" pitchFamily="2" charset="2"/>
              </a:rPr>
              <a:t>kondisi</a:t>
            </a:r>
            <a:r>
              <a:rPr lang="en-US" sz="3300" dirty="0" smtClean="0">
                <a:sym typeface="Wingdings" pitchFamily="2" charset="2"/>
              </a:rPr>
              <a:t> </a:t>
            </a:r>
            <a:r>
              <a:rPr lang="en-US" sz="3300" dirty="0" err="1" smtClean="0">
                <a:sym typeface="Wingdings" pitchFamily="2" charset="2"/>
              </a:rPr>
              <a:t>kesehatan</a:t>
            </a:r>
            <a:r>
              <a:rPr lang="en-US" sz="3300" dirty="0" smtClean="0">
                <a:sym typeface="Wingdings" pitchFamily="2" charset="2"/>
              </a:rPr>
              <a:t> </a:t>
            </a:r>
            <a:r>
              <a:rPr lang="en-US" sz="3300" dirty="0" err="1" smtClean="0">
                <a:sym typeface="Wingdings" pitchFamily="2" charset="2"/>
              </a:rPr>
              <a:t>yg</a:t>
            </a:r>
            <a:r>
              <a:rPr lang="en-US" sz="3300" dirty="0" smtClean="0">
                <a:sym typeface="Wingdings" pitchFamily="2" charset="2"/>
              </a:rPr>
              <a:t> optimal </a:t>
            </a:r>
            <a:r>
              <a:rPr lang="en-US" sz="3300" dirty="0" err="1" smtClean="0">
                <a:sym typeface="Wingdings" pitchFamily="2" charset="2"/>
              </a:rPr>
              <a:t>dapat</a:t>
            </a:r>
            <a:r>
              <a:rPr lang="en-US" sz="3300" dirty="0" smtClean="0">
                <a:sym typeface="Wingdings" pitchFamily="2" charset="2"/>
              </a:rPr>
              <a:t> </a:t>
            </a:r>
            <a:r>
              <a:rPr lang="en-US" sz="3300" dirty="0" err="1" smtClean="0">
                <a:sym typeface="Wingdings" pitchFamily="2" charset="2"/>
              </a:rPr>
              <a:t>dipertahankan</a:t>
            </a:r>
            <a:r>
              <a:rPr lang="en-US" sz="3300" dirty="0" smtClean="0">
                <a:sym typeface="Wingdings" pitchFamily="2" charset="2"/>
              </a:rPr>
              <a:t> </a:t>
            </a:r>
            <a:r>
              <a:rPr lang="en-US" sz="3300" dirty="0" err="1" smtClean="0">
                <a:sym typeface="Wingdings" pitchFamily="2" charset="2"/>
              </a:rPr>
              <a:t>melalu</a:t>
            </a:r>
            <a:r>
              <a:rPr lang="en-US" sz="3300" dirty="0" smtClean="0">
                <a:sym typeface="Wingdings" pitchFamily="2" charset="2"/>
              </a:rPr>
              <a:t> </a:t>
            </a:r>
            <a:r>
              <a:rPr lang="en-US" sz="3300" dirty="0" err="1" smtClean="0">
                <a:sym typeface="Wingdings" pitchFamily="2" charset="2"/>
              </a:rPr>
              <a:t>pengaturan</a:t>
            </a:r>
            <a:r>
              <a:rPr lang="en-US" sz="3300" dirty="0" smtClean="0">
                <a:sym typeface="Wingdings" pitchFamily="2" charset="2"/>
              </a:rPr>
              <a:t> menu </a:t>
            </a:r>
            <a:r>
              <a:rPr lang="en-US" sz="3300" dirty="0" err="1" smtClean="0">
                <a:sym typeface="Wingdings" pitchFamily="2" charset="2"/>
              </a:rPr>
              <a:t>dan</a:t>
            </a:r>
            <a:r>
              <a:rPr lang="en-US" sz="3300" dirty="0" smtClean="0">
                <a:sym typeface="Wingdings" pitchFamily="2" charset="2"/>
              </a:rPr>
              <a:t> </a:t>
            </a:r>
            <a:r>
              <a:rPr lang="en-US" sz="3300" dirty="0" err="1" smtClean="0">
                <a:sym typeface="Wingdings" pitchFamily="2" charset="2"/>
              </a:rPr>
              <a:t>porsi</a:t>
            </a:r>
            <a:r>
              <a:rPr lang="en-US" sz="3300" dirty="0" smtClean="0">
                <a:sym typeface="Wingdings" pitchFamily="2" charset="2"/>
              </a:rPr>
              <a:t> </a:t>
            </a:r>
            <a:r>
              <a:rPr lang="en-US" sz="3300" dirty="0" err="1" smtClean="0">
                <a:sym typeface="Wingdings" pitchFamily="2" charset="2"/>
              </a:rPr>
              <a:t>makan</a:t>
            </a:r>
            <a:endParaRPr lang="en-US" sz="3300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3600" dirty="0" smtClean="0">
                <a:sym typeface="Wingdings" pitchFamily="2" charset="2"/>
              </a:rPr>
              <a:t>BB Ideal = (TB-100) ± 10% x(TB-100)</a:t>
            </a: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CONTOH PERHITUNGAN</a:t>
            </a:r>
          </a:p>
          <a:p>
            <a:pPr marL="2406650" indent="0">
              <a:buNone/>
            </a:pPr>
            <a:r>
              <a:rPr lang="en-US" sz="3100" dirty="0" err="1" smtClean="0"/>
              <a:t>Bapak</a:t>
            </a:r>
            <a:r>
              <a:rPr lang="en-US" sz="3100" dirty="0" smtClean="0"/>
              <a:t> </a:t>
            </a:r>
            <a:r>
              <a:rPr lang="en-US" sz="3100" dirty="0" err="1" smtClean="0"/>
              <a:t>Akhmad</a:t>
            </a:r>
            <a:r>
              <a:rPr lang="en-US" sz="3100" dirty="0" smtClean="0"/>
              <a:t> </a:t>
            </a:r>
            <a:r>
              <a:rPr lang="en-US" sz="3100" dirty="0" err="1" smtClean="0"/>
              <a:t>dgn</a:t>
            </a:r>
            <a:r>
              <a:rPr lang="en-US" sz="3100" dirty="0" smtClean="0"/>
              <a:t> TB = 165 cm BB 63 kg</a:t>
            </a:r>
          </a:p>
          <a:p>
            <a:pPr marL="2406650" indent="0">
              <a:buNone/>
            </a:pPr>
            <a:r>
              <a:rPr lang="en-US" sz="3100" dirty="0" err="1" smtClean="0"/>
              <a:t>Hasil</a:t>
            </a:r>
            <a:r>
              <a:rPr lang="en-US" sz="3100" dirty="0" smtClean="0"/>
              <a:t> </a:t>
            </a:r>
            <a:r>
              <a:rPr lang="en-US" sz="3100" dirty="0" err="1" smtClean="0"/>
              <a:t>Perhitungan</a:t>
            </a:r>
            <a:r>
              <a:rPr lang="en-US" sz="3100" dirty="0" smtClean="0"/>
              <a:t> :</a:t>
            </a:r>
          </a:p>
          <a:p>
            <a:pPr marL="2406650" indent="0">
              <a:buNone/>
            </a:pPr>
            <a:r>
              <a:rPr lang="en-US" sz="3100" dirty="0" smtClean="0"/>
              <a:t>BB Ideal     = (165-100) ± 10% x (165-100)</a:t>
            </a:r>
          </a:p>
          <a:p>
            <a:pPr marL="2406650" indent="0">
              <a:buNone/>
            </a:pPr>
            <a:r>
              <a:rPr lang="en-US" sz="3100" dirty="0" smtClean="0"/>
              <a:t>	              =             65  ± 10% x 65</a:t>
            </a:r>
          </a:p>
          <a:p>
            <a:pPr marL="2406650" indent="0">
              <a:buNone/>
            </a:pPr>
            <a:r>
              <a:rPr lang="en-US" sz="3100" dirty="0" smtClean="0"/>
              <a:t>	              =             65 ± 6,5</a:t>
            </a:r>
          </a:p>
          <a:p>
            <a:pPr marL="2406650" indent="0">
              <a:buNone/>
            </a:pPr>
            <a:r>
              <a:rPr lang="en-US" sz="3100" dirty="0" smtClean="0"/>
              <a:t>	              = 58,5 s/d 71,5 kg</a:t>
            </a:r>
          </a:p>
          <a:p>
            <a:pPr marL="2406650" indent="0">
              <a:buNone/>
            </a:pPr>
            <a:r>
              <a:rPr lang="en-US" sz="3100" dirty="0" err="1" smtClean="0"/>
              <a:t>Kesimpulan</a:t>
            </a:r>
            <a:r>
              <a:rPr lang="en-US" sz="3100" dirty="0" smtClean="0"/>
              <a:t> : </a:t>
            </a:r>
            <a:r>
              <a:rPr lang="en-US" sz="3100" dirty="0" err="1" smtClean="0"/>
              <a:t>berat</a:t>
            </a:r>
            <a:r>
              <a:rPr lang="en-US" sz="3100" dirty="0" smtClean="0"/>
              <a:t> </a:t>
            </a:r>
            <a:r>
              <a:rPr lang="en-US" sz="3100" dirty="0" err="1" smtClean="0"/>
              <a:t>badan</a:t>
            </a:r>
            <a:r>
              <a:rPr lang="en-US" sz="3100" dirty="0" smtClean="0"/>
              <a:t> </a:t>
            </a:r>
            <a:r>
              <a:rPr lang="en-US" sz="3100" dirty="0" err="1" smtClean="0"/>
              <a:t>pak</a:t>
            </a:r>
            <a:r>
              <a:rPr lang="en-US" sz="3100" dirty="0" smtClean="0"/>
              <a:t> </a:t>
            </a:r>
            <a:r>
              <a:rPr lang="en-US" sz="3100" dirty="0" err="1" smtClean="0"/>
              <a:t>akhmad</a:t>
            </a:r>
            <a:r>
              <a:rPr lang="en-US" sz="3100" dirty="0" smtClean="0"/>
              <a:t> </a:t>
            </a:r>
            <a:r>
              <a:rPr lang="en-US" sz="3100" dirty="0" err="1" smtClean="0"/>
              <a:t>sudah</a:t>
            </a:r>
            <a:r>
              <a:rPr lang="en-US" sz="3100" dirty="0" smtClean="0"/>
              <a:t> ideal/</a:t>
            </a:r>
            <a:r>
              <a:rPr lang="en-US" sz="3100" dirty="0" err="1" smtClean="0"/>
              <a:t>baik</a:t>
            </a:r>
            <a:endParaRPr lang="en-US" sz="31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55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529" y="473987"/>
            <a:ext cx="7239000" cy="748684"/>
          </a:xfrm>
        </p:spPr>
        <p:txBody>
          <a:bodyPr>
            <a:normAutofit/>
          </a:bodyPr>
          <a:lstStyle/>
          <a:p>
            <a:r>
              <a:rPr lang="en-US" dirty="0" smtClean="0"/>
              <a:t>3. MAKANAN SEHAT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8529" y="1335446"/>
            <a:ext cx="10354236" cy="4846320"/>
          </a:xfrm>
        </p:spPr>
        <p:txBody>
          <a:bodyPr>
            <a:normAutofit/>
          </a:bodyPr>
          <a:lstStyle/>
          <a:p>
            <a:pPr marL="514350" indent="-514350">
              <a:buAutoNum type="alphaLcPeriod"/>
            </a:pPr>
            <a:r>
              <a:rPr lang="en-US" dirty="0" err="1" smtClean="0"/>
              <a:t>Makanlah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beraneka</a:t>
            </a:r>
            <a:r>
              <a:rPr lang="en-US" dirty="0" smtClean="0"/>
              <a:t> </a:t>
            </a:r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karbohidrat</a:t>
            </a:r>
            <a:r>
              <a:rPr lang="en-US" dirty="0" smtClean="0"/>
              <a:t>, </a:t>
            </a:r>
            <a:r>
              <a:rPr lang="en-US" dirty="0" err="1" smtClean="0"/>
              <a:t>lauk</a:t>
            </a:r>
            <a:r>
              <a:rPr lang="en-US" dirty="0" smtClean="0"/>
              <a:t> </a:t>
            </a:r>
            <a:r>
              <a:rPr lang="en-US" dirty="0" err="1" smtClean="0"/>
              <a:t>pauk</a:t>
            </a:r>
            <a:r>
              <a:rPr lang="en-US" dirty="0" smtClean="0"/>
              <a:t>, </a:t>
            </a:r>
            <a:r>
              <a:rPr lang="en-US" dirty="0" err="1" smtClean="0"/>
              <a:t>sayuran</a:t>
            </a:r>
            <a:r>
              <a:rPr lang="en-US" dirty="0" smtClean="0"/>
              <a:t>, </a:t>
            </a:r>
            <a:r>
              <a:rPr lang="en-US" dirty="0" err="1" smtClean="0"/>
              <a:t>buah-buahan</a:t>
            </a:r>
            <a:r>
              <a:rPr lang="en-US" dirty="0" smtClean="0"/>
              <a:t>, sari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susu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Perbanyak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sayuran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berwarna</a:t>
            </a:r>
            <a:r>
              <a:rPr lang="en-US" dirty="0" smtClean="0"/>
              <a:t> </a:t>
            </a:r>
            <a:r>
              <a:rPr lang="en-US" dirty="0" err="1" smtClean="0"/>
              <a:t>hijau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buah-buahan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berwarna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cairan</a:t>
            </a:r>
            <a:r>
              <a:rPr lang="en-US" dirty="0" smtClean="0"/>
              <a:t>.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vit</a:t>
            </a:r>
            <a:r>
              <a:rPr lang="en-US" dirty="0" smtClean="0"/>
              <a:t> C </a:t>
            </a:r>
            <a:r>
              <a:rPr lang="en-US" dirty="0" err="1" smtClean="0"/>
              <a:t>spt</a:t>
            </a:r>
            <a:r>
              <a:rPr lang="en-US" dirty="0" smtClean="0"/>
              <a:t> </a:t>
            </a:r>
            <a:r>
              <a:rPr lang="en-US" dirty="0" err="1" smtClean="0"/>
              <a:t>jeruk</a:t>
            </a:r>
            <a:r>
              <a:rPr lang="en-US" dirty="0" smtClean="0"/>
              <a:t>, </a:t>
            </a:r>
            <a:r>
              <a:rPr lang="en-US" dirty="0" err="1" smtClean="0"/>
              <a:t>apel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Perbanyak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tepung</a:t>
            </a:r>
            <a:r>
              <a:rPr lang="en-US" dirty="0" smtClean="0"/>
              <a:t> (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nasi</a:t>
            </a:r>
            <a:r>
              <a:rPr lang="en-US" dirty="0" smtClean="0"/>
              <a:t>, </a:t>
            </a:r>
            <a:r>
              <a:rPr lang="en-US" dirty="0" err="1" smtClean="0"/>
              <a:t>biskuit</a:t>
            </a:r>
            <a:r>
              <a:rPr lang="en-US" dirty="0" smtClean="0"/>
              <a:t>, roti)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lemak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kolesterol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batasi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gula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garam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Minumlah</a:t>
            </a:r>
            <a:r>
              <a:rPr lang="en-US" dirty="0" smtClean="0"/>
              <a:t> air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20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VIDEO SENAM HAJI</a:t>
            </a:r>
            <a:endParaRPr lang="en-US" dirty="0"/>
          </a:p>
        </p:txBody>
      </p:sp>
      <p:pic>
        <p:nvPicPr>
          <p:cNvPr id="4" name="Picture 2" descr="Image result for GAMBAR KARTUN HAJ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761" y="1299298"/>
            <a:ext cx="2155451" cy="46512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5964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819834" y="927846"/>
            <a:ext cx="9144000" cy="150635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PERILAKU HIDUP BERSIH DAN SEHAT (PHBS) </a:t>
            </a:r>
            <a:br>
              <a:rPr lang="en-US" sz="4000" dirty="0" smtClean="0"/>
            </a:br>
            <a:r>
              <a:rPr lang="en-US" sz="4000" dirty="0" smtClean="0"/>
              <a:t>BAGI JEMAAH HAJI</a:t>
            </a:r>
            <a:endParaRPr lang="en-US" sz="4000" dirty="0"/>
          </a:p>
        </p:txBody>
      </p:sp>
      <p:pic>
        <p:nvPicPr>
          <p:cNvPr id="7" name="Picture 2" descr="http://alfahmu.com/wp-content/uploads/2014/09/kartun-muslimah-seha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1718" y="2434197"/>
            <a:ext cx="2571767" cy="38576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1832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8557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Kemenkes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Himbau</a:t>
            </a:r>
            <a:r>
              <a:rPr lang="en-US" sz="3600" b="1" dirty="0" smtClean="0"/>
              <a:t> Jemaah haji </a:t>
            </a:r>
            <a:r>
              <a:rPr lang="en-US" sz="3600" b="1" dirty="0" err="1" smtClean="0"/>
              <a:t>selalu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lakukan</a:t>
            </a:r>
            <a:r>
              <a:rPr lang="en-US" sz="3600" b="1" dirty="0" smtClean="0"/>
              <a:t> PHBS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3681"/>
            <a:ext cx="10515600" cy="5244353"/>
          </a:xfrm>
        </p:spPr>
        <p:txBody>
          <a:bodyPr>
            <a:normAutofit/>
          </a:bodyPr>
          <a:lstStyle/>
          <a:p>
            <a:pPr marL="511175" indent="-390525"/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sengatan</a:t>
            </a:r>
            <a:r>
              <a:rPr lang="en-US" dirty="0" smtClean="0"/>
              <a:t> </a:t>
            </a:r>
            <a:r>
              <a:rPr lang="en-US" dirty="0" err="1" smtClean="0"/>
              <a:t>matahari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en-US" dirty="0" smtClean="0"/>
          </a:p>
          <a:p>
            <a:pPr marL="511175" indent="-390525"/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payung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 </a:t>
            </a:r>
            <a:r>
              <a:rPr lang="en-US" dirty="0" err="1" smtClean="0"/>
              <a:t>handuk</a:t>
            </a:r>
            <a:r>
              <a:rPr lang="en-US" dirty="0" smtClean="0"/>
              <a:t> </a:t>
            </a:r>
            <a:r>
              <a:rPr lang="en-US" dirty="0" err="1" smtClean="0"/>
              <a:t>basah</a:t>
            </a:r>
            <a:r>
              <a:rPr lang="en-US" dirty="0" smtClean="0"/>
              <a:t> </a:t>
            </a:r>
            <a:r>
              <a:rPr lang="en-US" dirty="0" err="1" smtClean="0"/>
              <a:t>tutupi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menuju</a:t>
            </a:r>
            <a:r>
              <a:rPr lang="en-US" dirty="0" smtClean="0"/>
              <a:t> Masjid</a:t>
            </a:r>
          </a:p>
          <a:p>
            <a:pPr marL="511175" indent="-390525"/>
            <a:r>
              <a:rPr lang="en-US" dirty="0" err="1" smtClean="0"/>
              <a:t>Minum</a:t>
            </a:r>
            <a:r>
              <a:rPr lang="en-US" dirty="0" smtClean="0"/>
              <a:t> air </a:t>
            </a:r>
            <a:r>
              <a:rPr lang="en-US" dirty="0" err="1" smtClean="0"/>
              <a:t>putih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air </a:t>
            </a:r>
            <a:r>
              <a:rPr lang="en-US" dirty="0" err="1" smtClean="0"/>
              <a:t>zam</a:t>
            </a:r>
            <a:r>
              <a:rPr lang="en-US" dirty="0" smtClean="0"/>
              <a:t> </a:t>
            </a:r>
            <a:r>
              <a:rPr lang="en-US" dirty="0" err="1" smtClean="0"/>
              <a:t>zam</a:t>
            </a:r>
            <a:r>
              <a:rPr lang="en-US" dirty="0" smtClean="0"/>
              <a:t> </a:t>
            </a:r>
            <a:r>
              <a:rPr lang="en-US" dirty="0" err="1" smtClean="0"/>
              <a:t>sesering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endParaRPr lang="en-US" dirty="0" smtClean="0"/>
          </a:p>
          <a:p>
            <a:pPr marL="511175" indent="-390525"/>
            <a:r>
              <a:rPr lang="en-US" dirty="0" err="1" smtClean="0"/>
              <a:t>Dianjurkan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sarapan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Masjid</a:t>
            </a:r>
          </a:p>
          <a:p>
            <a:pPr marL="511175" indent="-390525"/>
            <a:r>
              <a:rPr lang="en-US" dirty="0" err="1" smtClean="0"/>
              <a:t>Setiap</a:t>
            </a:r>
            <a:r>
              <a:rPr lang="en-US" dirty="0" smtClean="0"/>
              <a:t> Jemaah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obat-obatan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tas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kemanapun</a:t>
            </a:r>
            <a:r>
              <a:rPr lang="en-US" dirty="0" smtClean="0"/>
              <a:t> </a:t>
            </a:r>
            <a:r>
              <a:rPr lang="en-US" dirty="0" err="1" smtClean="0"/>
              <a:t>pergi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beribadah</a:t>
            </a:r>
            <a:endParaRPr lang="en-US" dirty="0" smtClean="0"/>
          </a:p>
          <a:p>
            <a:pPr marL="511175" indent="-390525"/>
            <a:r>
              <a:rPr lang="en-US" dirty="0" err="1" smtClean="0"/>
              <a:t>Usahakan</a:t>
            </a:r>
            <a:r>
              <a:rPr lang="en-US" dirty="0" smtClean="0"/>
              <a:t> </a:t>
            </a:r>
            <a:r>
              <a:rPr lang="en-US" dirty="0" err="1" smtClean="0"/>
              <a:t>minum</a:t>
            </a:r>
            <a:r>
              <a:rPr lang="en-US" dirty="0" smtClean="0"/>
              <a:t> vitamin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endParaRPr lang="en-US" dirty="0" smtClean="0"/>
          </a:p>
          <a:p>
            <a:pPr marL="511175" indent="-390525"/>
            <a:r>
              <a:rPr lang="en-US" dirty="0" err="1" smtClean="0"/>
              <a:t>Malam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 </a:t>
            </a:r>
            <a:r>
              <a:rPr lang="en-US" dirty="0" err="1" smtClean="0"/>
              <a:t>minum</a:t>
            </a:r>
            <a:r>
              <a:rPr lang="en-US" dirty="0" smtClean="0"/>
              <a:t> </a:t>
            </a:r>
            <a:r>
              <a:rPr lang="en-US" dirty="0" err="1" smtClean="0"/>
              <a:t>larutan</a:t>
            </a:r>
            <a:r>
              <a:rPr lang="en-US" dirty="0" smtClean="0"/>
              <a:t> </a:t>
            </a:r>
            <a:r>
              <a:rPr lang="en-US" dirty="0" err="1" smtClean="0"/>
              <a:t>oralit</a:t>
            </a:r>
            <a:endParaRPr lang="en-US" dirty="0" smtClean="0"/>
          </a:p>
          <a:p>
            <a:pPr marL="511175" indent="-390525"/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di TKHI </a:t>
            </a:r>
            <a:r>
              <a:rPr lang="en-US" dirty="0" err="1" smtClean="0"/>
              <a:t>setempat</a:t>
            </a:r>
            <a:r>
              <a:rPr lang="en-US" dirty="0" smtClean="0"/>
              <a:t> </a:t>
            </a:r>
          </a:p>
          <a:p>
            <a:pPr marL="349250" indent="-349250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4" name="Picture 3" descr="ARCH005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9175" y="4670192"/>
            <a:ext cx="2285839" cy="1502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3990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1329"/>
            <a:ext cx="10515600" cy="5625634"/>
          </a:xfrm>
        </p:spPr>
        <p:txBody>
          <a:bodyPr>
            <a:normAutofit/>
          </a:bodyPr>
          <a:lstStyle/>
          <a:p>
            <a:pPr marL="457200" indent="-457200"/>
            <a:r>
              <a:rPr lang="en-US" dirty="0" err="1" smtClean="0"/>
              <a:t>Menjauhkan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di Arab Saudi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Onta</a:t>
            </a:r>
            <a:endParaRPr lang="en-US" dirty="0" smtClean="0"/>
          </a:p>
          <a:p>
            <a:pPr marL="457200" indent="-457200"/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masker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beraktifitas</a:t>
            </a:r>
            <a:r>
              <a:rPr lang="en-US" dirty="0" smtClean="0"/>
              <a:t> di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endParaRPr lang="en-US" dirty="0" smtClean="0"/>
          </a:p>
          <a:p>
            <a:pPr marL="457200" indent="-457200"/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memaksakan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aktifitas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ibadah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hubungannya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ibadah</a:t>
            </a:r>
            <a:endParaRPr lang="en-US" dirty="0" smtClean="0"/>
          </a:p>
          <a:p>
            <a:pPr marL="457200" indent="-457200"/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umrah</a:t>
            </a:r>
            <a:r>
              <a:rPr lang="en-US" dirty="0" smtClean="0"/>
              <a:t> </a:t>
            </a:r>
            <a:r>
              <a:rPr lang="en-US" dirty="0" err="1" smtClean="0"/>
              <a:t>berulang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menyadari</a:t>
            </a:r>
            <a:r>
              <a:rPr lang="en-US" dirty="0" smtClean="0"/>
              <a:t> </a:t>
            </a:r>
            <a:r>
              <a:rPr lang="en-US" dirty="0" err="1" smtClean="0"/>
              <a:t>keterbatasan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endParaRPr lang="en-US" dirty="0" smtClean="0"/>
          </a:p>
          <a:p>
            <a:pPr marL="457200" indent="-457200"/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berdoa</a:t>
            </a:r>
            <a:r>
              <a:rPr lang="en-US" dirty="0" smtClean="0"/>
              <a:t> agar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haji </a:t>
            </a:r>
            <a:r>
              <a:rPr lang="en-US" dirty="0" err="1" smtClean="0"/>
              <a:t>mabrur</a:t>
            </a:r>
            <a:endParaRPr lang="en-US" dirty="0" smtClean="0"/>
          </a:p>
          <a:p>
            <a:pPr marL="457200" indent="-457200"/>
            <a:r>
              <a:rPr lang="en-US" dirty="0" err="1" smtClean="0"/>
              <a:t>Kompak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regu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pPr marL="457200" indent="-457200"/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pengurus</a:t>
            </a:r>
            <a:r>
              <a:rPr lang="en-US" dirty="0" smtClean="0"/>
              <a:t> </a:t>
            </a:r>
            <a:r>
              <a:rPr lang="en-US" dirty="0" err="1" smtClean="0"/>
              <a:t>kloter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haji </a:t>
            </a:r>
            <a:r>
              <a:rPr lang="en-US" dirty="0" err="1" smtClean="0"/>
              <a:t>lainnya</a:t>
            </a:r>
            <a:endParaRPr lang="en-US" dirty="0"/>
          </a:p>
        </p:txBody>
      </p:sp>
      <p:pic>
        <p:nvPicPr>
          <p:cNvPr id="4" name="Picture 7" descr="ANIM058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6067" y="197223"/>
            <a:ext cx="1754568" cy="126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88670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VIDEO PHBS</a:t>
            </a:r>
            <a:endParaRPr lang="en-US" dirty="0"/>
          </a:p>
        </p:txBody>
      </p:sp>
      <p:pic>
        <p:nvPicPr>
          <p:cNvPr id="4" name="Picture 2" descr="Image result for GAMBAR KARTUN HAJ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761" y="1299298"/>
            <a:ext cx="2155451" cy="46512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705834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04682" y="1929186"/>
            <a:ext cx="9144000" cy="2387600"/>
          </a:xfrm>
        </p:spPr>
        <p:txBody>
          <a:bodyPr/>
          <a:lstStyle/>
          <a:p>
            <a:r>
              <a:rPr lang="en-US" dirty="0" smtClean="0"/>
              <a:t>MENGHADAPI CUACA PANAS SAAT HAJI</a:t>
            </a:r>
            <a:endParaRPr lang="en-US" dirty="0"/>
          </a:p>
        </p:txBody>
      </p:sp>
      <p:pic>
        <p:nvPicPr>
          <p:cNvPr id="6" name="Picture 6" descr="PEOP066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46344" y="632083"/>
            <a:ext cx="1728993" cy="189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935066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VIDEO WASPADAI HEAT STROKE</a:t>
            </a:r>
            <a:endParaRPr lang="en-US" dirty="0"/>
          </a:p>
        </p:txBody>
      </p:sp>
      <p:pic>
        <p:nvPicPr>
          <p:cNvPr id="4" name="Picture 2" descr="Image result for GAMBAR KARTUN HAJ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4079" y="1285851"/>
            <a:ext cx="2155451" cy="46512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710955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WASPADAI MERS-COV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909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800" dirty="0" err="1">
                <a:latin typeface="Arial Narrow" pitchFamily="34" charset="0"/>
              </a:rPr>
              <a:t>Dasar</a:t>
            </a:r>
            <a:r>
              <a:rPr lang="en-US" sz="4800" dirty="0">
                <a:latin typeface="Arial Narrow" pitchFamily="34" charset="0"/>
              </a:rPr>
              <a:t> </a:t>
            </a:r>
            <a:r>
              <a:rPr lang="en-US" sz="4800" dirty="0" err="1">
                <a:latin typeface="Arial Narrow" pitchFamily="34" charset="0"/>
              </a:rPr>
              <a:t>Hukum</a:t>
            </a:r>
            <a:endParaRPr lang="en-US" sz="4800" dirty="0">
              <a:latin typeface="Arial Narrow" pitchFamily="34" charset="0"/>
            </a:endParaRPr>
          </a:p>
        </p:txBody>
      </p:sp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1344706" y="1340944"/>
            <a:ext cx="9829800" cy="4896445"/>
          </a:xfrm>
        </p:spPr>
        <p:txBody>
          <a:bodyPr>
            <a:normAutofit lnSpcReduction="10000"/>
          </a:bodyPr>
          <a:lstStyle/>
          <a:p>
            <a:pPr marL="608058" indent="-608058">
              <a:buFontTx/>
              <a:buAutoNum type="arabicPeriod"/>
            </a:pPr>
            <a:r>
              <a:rPr lang="en-US" sz="2400" dirty="0">
                <a:latin typeface="Arial Narrow" pitchFamily="34" charset="0"/>
              </a:rPr>
              <a:t>UU </a:t>
            </a:r>
            <a:r>
              <a:rPr lang="en-US" sz="2400" dirty="0" err="1">
                <a:latin typeface="Arial Narrow" pitchFamily="34" charset="0"/>
              </a:rPr>
              <a:t>Nomor</a:t>
            </a:r>
            <a:r>
              <a:rPr lang="en-US" sz="2400" dirty="0">
                <a:latin typeface="Arial Narrow" pitchFamily="34" charset="0"/>
              </a:rPr>
              <a:t> 2 </a:t>
            </a:r>
            <a:r>
              <a:rPr lang="en-US" sz="2400" dirty="0" err="1">
                <a:latin typeface="Arial Narrow" pitchFamily="34" charset="0"/>
              </a:rPr>
              <a:t>Tahun</a:t>
            </a:r>
            <a:r>
              <a:rPr lang="en-US" sz="2400" dirty="0">
                <a:latin typeface="Arial Narrow" pitchFamily="34" charset="0"/>
              </a:rPr>
              <a:t> 1962 </a:t>
            </a:r>
            <a:r>
              <a:rPr lang="en-US" sz="2400" dirty="0" err="1">
                <a:latin typeface="Arial Narrow" pitchFamily="34" charset="0"/>
              </a:rPr>
              <a:t>tentang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Karantina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Udara</a:t>
            </a:r>
            <a:endParaRPr lang="en-US" sz="2400" dirty="0">
              <a:latin typeface="Arial Narrow" pitchFamily="34" charset="0"/>
            </a:endParaRPr>
          </a:p>
          <a:p>
            <a:pPr marL="608058" indent="-608058">
              <a:buFontTx/>
              <a:buAutoNum type="arabicPeriod"/>
            </a:pPr>
            <a:r>
              <a:rPr lang="en-US" sz="2400" dirty="0">
                <a:latin typeface="Arial Narrow" pitchFamily="34" charset="0"/>
              </a:rPr>
              <a:t>UU </a:t>
            </a:r>
            <a:r>
              <a:rPr lang="en-US" sz="2400" dirty="0" err="1">
                <a:latin typeface="Arial Narrow" pitchFamily="34" charset="0"/>
              </a:rPr>
              <a:t>Nomor</a:t>
            </a:r>
            <a:r>
              <a:rPr lang="en-US" sz="2400" dirty="0">
                <a:latin typeface="Arial Narrow" pitchFamily="34" charset="0"/>
              </a:rPr>
              <a:t> 4 </a:t>
            </a:r>
            <a:r>
              <a:rPr lang="en-US" sz="2400" dirty="0" err="1">
                <a:latin typeface="Arial Narrow" pitchFamily="34" charset="0"/>
              </a:rPr>
              <a:t>Tahun</a:t>
            </a:r>
            <a:r>
              <a:rPr lang="en-US" sz="2400" dirty="0">
                <a:latin typeface="Arial Narrow" pitchFamily="34" charset="0"/>
              </a:rPr>
              <a:t> 1984 </a:t>
            </a:r>
            <a:r>
              <a:rPr lang="en-US" sz="2400" dirty="0" err="1">
                <a:latin typeface="Arial Narrow" pitchFamily="34" charset="0"/>
              </a:rPr>
              <a:t>tentang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Wabah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Penyakit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Menular</a:t>
            </a:r>
            <a:endParaRPr lang="en-US" sz="2400" dirty="0">
              <a:latin typeface="Arial Narrow" pitchFamily="34" charset="0"/>
            </a:endParaRPr>
          </a:p>
          <a:p>
            <a:pPr marL="608058" indent="-608058">
              <a:buFontTx/>
              <a:buAutoNum type="arabicPeriod"/>
            </a:pPr>
            <a:r>
              <a:rPr lang="en-US" sz="2400" dirty="0">
                <a:latin typeface="Arial Narrow" pitchFamily="34" charset="0"/>
              </a:rPr>
              <a:t>UU </a:t>
            </a:r>
            <a:r>
              <a:rPr lang="en-US" sz="2400" dirty="0" err="1">
                <a:latin typeface="Arial Narrow" pitchFamily="34" charset="0"/>
              </a:rPr>
              <a:t>Nomor</a:t>
            </a:r>
            <a:r>
              <a:rPr lang="en-US" sz="2400" dirty="0">
                <a:latin typeface="Arial Narrow" pitchFamily="34" charset="0"/>
              </a:rPr>
              <a:t> 29 </a:t>
            </a:r>
            <a:r>
              <a:rPr lang="en-US" sz="2400" dirty="0" err="1">
                <a:latin typeface="Arial Narrow" pitchFamily="34" charset="0"/>
              </a:rPr>
              <a:t>Tahun</a:t>
            </a:r>
            <a:r>
              <a:rPr lang="en-US" sz="2400" dirty="0">
                <a:latin typeface="Arial Narrow" pitchFamily="34" charset="0"/>
              </a:rPr>
              <a:t> 2004 </a:t>
            </a:r>
            <a:r>
              <a:rPr lang="en-US" sz="2400" dirty="0" err="1">
                <a:latin typeface="Arial Narrow" pitchFamily="34" charset="0"/>
              </a:rPr>
              <a:t>tentang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Praktik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Kedokteran</a:t>
            </a:r>
            <a:endParaRPr lang="en-US" sz="2400" dirty="0">
              <a:latin typeface="Arial Narrow" pitchFamily="34" charset="0"/>
            </a:endParaRPr>
          </a:p>
          <a:p>
            <a:pPr marL="608058" indent="-608058">
              <a:buFontTx/>
              <a:buAutoNum type="arabicPeriod"/>
            </a:pPr>
            <a:r>
              <a:rPr lang="en-US" sz="2400" dirty="0">
                <a:latin typeface="Arial Narrow" pitchFamily="34" charset="0"/>
              </a:rPr>
              <a:t>UU </a:t>
            </a:r>
            <a:r>
              <a:rPr lang="en-US" sz="2400" dirty="0" err="1">
                <a:latin typeface="Arial Narrow" pitchFamily="34" charset="0"/>
              </a:rPr>
              <a:t>Nomor</a:t>
            </a:r>
            <a:r>
              <a:rPr lang="en-US" sz="2400" dirty="0">
                <a:latin typeface="Arial Narrow" pitchFamily="34" charset="0"/>
              </a:rPr>
              <a:t> 36 </a:t>
            </a:r>
            <a:r>
              <a:rPr lang="en-US" sz="2400" dirty="0" err="1">
                <a:latin typeface="Arial Narrow" pitchFamily="34" charset="0"/>
              </a:rPr>
              <a:t>tahun</a:t>
            </a:r>
            <a:r>
              <a:rPr lang="en-US" sz="2400" dirty="0">
                <a:latin typeface="Arial Narrow" pitchFamily="34" charset="0"/>
              </a:rPr>
              <a:t> 2009 </a:t>
            </a:r>
            <a:r>
              <a:rPr lang="en-US" sz="2400" dirty="0" err="1">
                <a:latin typeface="Arial Narrow" pitchFamily="34" charset="0"/>
              </a:rPr>
              <a:t>tentang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Kesehatan</a:t>
            </a:r>
            <a:endParaRPr lang="en-US" sz="2400" dirty="0">
              <a:latin typeface="Arial Narrow" pitchFamily="34" charset="0"/>
            </a:endParaRPr>
          </a:p>
          <a:p>
            <a:pPr marL="608058" indent="-608058">
              <a:buFontTx/>
              <a:buAutoNum type="arabicPeriod"/>
            </a:pPr>
            <a:r>
              <a:rPr lang="en-US" sz="2400" dirty="0">
                <a:latin typeface="Arial Narrow" pitchFamily="34" charset="0"/>
              </a:rPr>
              <a:t>UU No 13 </a:t>
            </a:r>
            <a:r>
              <a:rPr lang="en-US" sz="2400" dirty="0" err="1">
                <a:latin typeface="Arial Narrow" pitchFamily="34" charset="0"/>
              </a:rPr>
              <a:t>Tahun</a:t>
            </a:r>
            <a:r>
              <a:rPr lang="en-US" sz="2400" dirty="0">
                <a:latin typeface="Arial Narrow" pitchFamily="34" charset="0"/>
              </a:rPr>
              <a:t> 2008 </a:t>
            </a:r>
            <a:r>
              <a:rPr lang="en-US" sz="2400" dirty="0" err="1">
                <a:latin typeface="Arial Narrow" pitchFamily="34" charset="0"/>
              </a:rPr>
              <a:t>tentang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Penyelenggaraan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Ibadah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Haji</a:t>
            </a:r>
            <a:endParaRPr lang="en-US" sz="2400" dirty="0">
              <a:latin typeface="Arial Narrow" pitchFamily="34" charset="0"/>
            </a:endParaRPr>
          </a:p>
          <a:p>
            <a:pPr marL="608058" indent="-608058">
              <a:buFontTx/>
              <a:buAutoNum type="arabicPeriod"/>
            </a:pPr>
            <a:r>
              <a:rPr lang="en-US" sz="2400" dirty="0">
                <a:latin typeface="Arial Narrow" pitchFamily="34" charset="0"/>
              </a:rPr>
              <a:t>PP </a:t>
            </a:r>
            <a:r>
              <a:rPr lang="en-US" sz="2400" dirty="0" err="1">
                <a:latin typeface="Arial Narrow" pitchFamily="34" charset="0"/>
              </a:rPr>
              <a:t>Nomor</a:t>
            </a:r>
            <a:r>
              <a:rPr lang="en-US" sz="2400" dirty="0">
                <a:latin typeface="Arial Narrow" pitchFamily="34" charset="0"/>
              </a:rPr>
              <a:t> 40 </a:t>
            </a:r>
            <a:r>
              <a:rPr lang="en-US" sz="2400" dirty="0" err="1">
                <a:latin typeface="Arial Narrow" pitchFamily="34" charset="0"/>
              </a:rPr>
              <a:t>Tahun</a:t>
            </a:r>
            <a:r>
              <a:rPr lang="en-US" sz="2400" dirty="0">
                <a:latin typeface="Arial Narrow" pitchFamily="34" charset="0"/>
              </a:rPr>
              <a:t> 1991 </a:t>
            </a:r>
            <a:r>
              <a:rPr lang="en-US" sz="2400" dirty="0" err="1">
                <a:latin typeface="Arial Narrow" pitchFamily="34" charset="0"/>
              </a:rPr>
              <a:t>tentang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Penanggulangan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wabah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Penyakit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Menular</a:t>
            </a:r>
            <a:endParaRPr lang="en-US" sz="2400" dirty="0">
              <a:latin typeface="Arial Narrow" pitchFamily="34" charset="0"/>
            </a:endParaRPr>
          </a:p>
          <a:p>
            <a:pPr marL="608058" indent="-608058">
              <a:buFontTx/>
              <a:buAutoNum type="arabicPeriod"/>
            </a:pPr>
            <a:r>
              <a:rPr lang="en-US" sz="2400" dirty="0" err="1">
                <a:latin typeface="Arial Narrow" pitchFamily="34" charset="0"/>
              </a:rPr>
              <a:t>Permenkes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Nomor</a:t>
            </a:r>
            <a:r>
              <a:rPr lang="en-US" sz="2400" dirty="0">
                <a:latin typeface="Arial Narrow" pitchFamily="34" charset="0"/>
              </a:rPr>
              <a:t> 15 </a:t>
            </a:r>
            <a:r>
              <a:rPr lang="en-US" sz="2400" dirty="0" err="1">
                <a:latin typeface="Arial Narrow" pitchFamily="34" charset="0"/>
              </a:rPr>
              <a:t>Tahun</a:t>
            </a:r>
            <a:r>
              <a:rPr lang="en-US" sz="2400" dirty="0">
                <a:latin typeface="Arial Narrow" pitchFamily="34" charset="0"/>
              </a:rPr>
              <a:t> 2016 </a:t>
            </a:r>
            <a:r>
              <a:rPr lang="en-US" sz="2400" dirty="0" err="1">
                <a:latin typeface="Arial Narrow" pitchFamily="34" charset="0"/>
              </a:rPr>
              <a:t>tentang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Istithaah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Kesehatan</a:t>
            </a:r>
            <a:r>
              <a:rPr lang="en-US" sz="2400" dirty="0">
                <a:latin typeface="Arial Narrow" pitchFamily="34" charset="0"/>
              </a:rPr>
              <a:t> Jemaah Haji</a:t>
            </a:r>
          </a:p>
          <a:p>
            <a:pPr marL="608058" indent="-608058">
              <a:buFontTx/>
              <a:buAutoNum type="arabicPeriod"/>
            </a:pPr>
            <a:r>
              <a:rPr lang="en-US" sz="2400" dirty="0" err="1">
                <a:latin typeface="Arial Narrow" pitchFamily="34" charset="0"/>
              </a:rPr>
              <a:t>Kepres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Nomor</a:t>
            </a:r>
            <a:r>
              <a:rPr lang="en-US" sz="2400" dirty="0">
                <a:latin typeface="Arial Narrow" pitchFamily="34" charset="0"/>
              </a:rPr>
              <a:t> 62 </a:t>
            </a:r>
            <a:r>
              <a:rPr lang="en-US" sz="2400" dirty="0" err="1">
                <a:latin typeface="Arial Narrow" pitchFamily="34" charset="0"/>
              </a:rPr>
              <a:t>Tahun</a:t>
            </a:r>
            <a:r>
              <a:rPr lang="en-US" sz="2400" dirty="0">
                <a:latin typeface="Arial Narrow" pitchFamily="34" charset="0"/>
              </a:rPr>
              <a:t> 1995 </a:t>
            </a:r>
            <a:r>
              <a:rPr lang="en-US" sz="2400" dirty="0" err="1">
                <a:latin typeface="Arial Narrow" pitchFamily="34" charset="0"/>
              </a:rPr>
              <a:t>tentang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Penyelenggaraan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Urusan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Haji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dan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disempurnakan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dengan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Kepres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Nomor</a:t>
            </a:r>
            <a:r>
              <a:rPr lang="en-US" sz="2400" dirty="0">
                <a:latin typeface="Arial Narrow" pitchFamily="34" charset="0"/>
              </a:rPr>
              <a:t> 119 </a:t>
            </a:r>
            <a:r>
              <a:rPr lang="en-US" sz="2400" dirty="0" err="1">
                <a:latin typeface="Arial Narrow" pitchFamily="34" charset="0"/>
              </a:rPr>
              <a:t>Tahun</a:t>
            </a:r>
            <a:r>
              <a:rPr lang="en-US" sz="2400" dirty="0">
                <a:latin typeface="Arial Narrow" pitchFamily="34" charset="0"/>
              </a:rPr>
              <a:t> 1998</a:t>
            </a:r>
          </a:p>
          <a:p>
            <a:pPr marL="608058" indent="-608058">
              <a:buFontTx/>
              <a:buAutoNum type="arabicPeriod"/>
            </a:pPr>
            <a:r>
              <a:rPr lang="en-US" sz="2400" dirty="0">
                <a:latin typeface="Arial Narrow" pitchFamily="34" charset="0"/>
              </a:rPr>
              <a:t>SK </a:t>
            </a:r>
            <a:r>
              <a:rPr lang="en-US" sz="2400" dirty="0" err="1">
                <a:latin typeface="Arial Narrow" pitchFamily="34" charset="0"/>
              </a:rPr>
              <a:t>Bersama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Menteri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Kesehatan</a:t>
            </a:r>
            <a:r>
              <a:rPr lang="en-US" sz="2400" dirty="0">
                <a:latin typeface="Arial Narrow" pitchFamily="34" charset="0"/>
              </a:rPr>
              <a:t> &amp; </a:t>
            </a:r>
            <a:r>
              <a:rPr lang="en-US" sz="2400" dirty="0" err="1">
                <a:latin typeface="Arial Narrow" pitchFamily="34" charset="0"/>
              </a:rPr>
              <a:t>Kesejahteraan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Sosial</a:t>
            </a:r>
            <a:r>
              <a:rPr lang="en-US" sz="2400" dirty="0">
                <a:latin typeface="Arial Narrow" pitchFamily="34" charset="0"/>
              </a:rPr>
              <a:t> &amp; </a:t>
            </a:r>
            <a:r>
              <a:rPr lang="en-US" sz="2400" dirty="0" err="1">
                <a:latin typeface="Arial Narrow" pitchFamily="34" charset="0"/>
              </a:rPr>
              <a:t>Mentri</a:t>
            </a:r>
            <a:r>
              <a:rPr lang="en-US" sz="2400" dirty="0">
                <a:latin typeface="Arial Narrow" pitchFamily="34" charset="0"/>
              </a:rPr>
              <a:t> Agama </a:t>
            </a:r>
            <a:r>
              <a:rPr lang="en-US" sz="2400" dirty="0" err="1">
                <a:latin typeface="Arial Narrow" pitchFamily="34" charset="0"/>
              </a:rPr>
              <a:t>Nomor</a:t>
            </a:r>
            <a:r>
              <a:rPr lang="en-US" sz="2400" dirty="0">
                <a:latin typeface="Arial Narrow" pitchFamily="34" charset="0"/>
              </a:rPr>
              <a:t> 458 </a:t>
            </a:r>
            <a:r>
              <a:rPr lang="en-US" sz="2400" dirty="0" err="1">
                <a:latin typeface="Arial Narrow" pitchFamily="34" charset="0"/>
              </a:rPr>
              <a:t>Tahun</a:t>
            </a:r>
            <a:r>
              <a:rPr lang="en-US" sz="2400" dirty="0">
                <a:latin typeface="Arial Narrow" pitchFamily="34" charset="0"/>
              </a:rPr>
              <a:t> 2000 </a:t>
            </a:r>
            <a:r>
              <a:rPr lang="en-US" sz="2400" dirty="0" err="1">
                <a:latin typeface="Arial Narrow" pitchFamily="34" charset="0"/>
              </a:rPr>
              <a:t>tentang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Calon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Jamaah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haji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wanita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Hamil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Melaksanakan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Ibadah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haji</a:t>
            </a:r>
            <a:endParaRPr lang="en-US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27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2625"/>
            <a:ext cx="10672482" cy="1143000"/>
          </a:xfrm>
        </p:spPr>
        <p:txBody>
          <a:bodyPr>
            <a:noAutofit/>
          </a:bodyPr>
          <a:lstStyle/>
          <a:p>
            <a:r>
              <a:rPr lang="en-AU" sz="3600" dirty="0"/>
              <a:t>Middle East Respiratory Syndrome Coronavirus </a:t>
            </a:r>
            <a:r>
              <a:rPr lang="en-AU" sz="3600" dirty="0" smtClean="0"/>
              <a:t/>
            </a:r>
            <a:br>
              <a:rPr lang="en-AU" sz="3600" dirty="0" smtClean="0"/>
            </a:br>
            <a:r>
              <a:rPr lang="en-AU" sz="3600" dirty="0" smtClean="0"/>
              <a:t>(</a:t>
            </a:r>
            <a:r>
              <a:rPr lang="en-AU" sz="3600" dirty="0"/>
              <a:t>MERS-</a:t>
            </a:r>
            <a:r>
              <a:rPr lang="en-AU" sz="3600" dirty="0" err="1"/>
              <a:t>CoV</a:t>
            </a:r>
            <a:r>
              <a:rPr lang="en-AU" sz="3600" dirty="0"/>
              <a:t>) </a:t>
            </a:r>
            <a:r>
              <a:rPr lang="en-AU" sz="4800" dirty="0" smtClean="0"/>
              <a:t/>
            </a:r>
            <a:br>
              <a:rPr lang="en-AU" sz="4800" dirty="0" smtClean="0"/>
            </a:br>
            <a:endParaRPr lang="en-AU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AU" sz="2400" dirty="0"/>
              <a:t>MERS-</a:t>
            </a:r>
            <a:r>
              <a:rPr lang="en-AU" sz="2400" dirty="0" err="1"/>
              <a:t>CoV</a:t>
            </a:r>
            <a:r>
              <a:rPr lang="en-AU" sz="2400" dirty="0"/>
              <a:t> </a:t>
            </a:r>
            <a:r>
              <a:rPr lang="en-AU" sz="2400" dirty="0" err="1"/>
              <a:t>cukup</a:t>
            </a:r>
            <a:r>
              <a:rPr lang="en-AU" sz="2400" dirty="0"/>
              <a:t> </a:t>
            </a:r>
            <a:r>
              <a:rPr lang="en-AU" sz="2400" dirty="0" err="1"/>
              <a:t>mengkhawatirkan</a:t>
            </a:r>
            <a:r>
              <a:rPr lang="en-AU" sz="2400" dirty="0"/>
              <a:t> </a:t>
            </a:r>
            <a:r>
              <a:rPr lang="en-AU" sz="2400" dirty="0" err="1"/>
              <a:t>karena</a:t>
            </a:r>
            <a:r>
              <a:rPr lang="en-AU" sz="2400" dirty="0"/>
              <a:t> </a:t>
            </a:r>
            <a:r>
              <a:rPr lang="en-AU" sz="2400" dirty="0" err="1"/>
              <a:t>dapat</a:t>
            </a:r>
            <a:r>
              <a:rPr lang="en-AU" sz="2400" dirty="0"/>
              <a:t> </a:t>
            </a:r>
            <a:r>
              <a:rPr lang="en-AU" sz="2400" dirty="0" err="1"/>
              <a:t>menimbulkan</a:t>
            </a:r>
            <a:r>
              <a:rPr lang="en-AU" sz="2400" dirty="0"/>
              <a:t> </a:t>
            </a:r>
            <a:r>
              <a:rPr lang="en-AU" sz="2400" dirty="0" err="1"/>
              <a:t>penyakit</a:t>
            </a:r>
            <a:r>
              <a:rPr lang="en-AU" sz="2400" dirty="0"/>
              <a:t> yang </a:t>
            </a:r>
            <a:r>
              <a:rPr lang="en-AU" sz="2400" dirty="0" err="1"/>
              <a:t>parah</a:t>
            </a:r>
            <a:r>
              <a:rPr lang="en-AU" sz="2400" dirty="0"/>
              <a:t> </a:t>
            </a:r>
            <a:r>
              <a:rPr lang="en-AU" sz="2400" dirty="0" err="1"/>
              <a:t>terutama</a:t>
            </a:r>
            <a:r>
              <a:rPr lang="en-AU" sz="2400" dirty="0"/>
              <a:t> </a:t>
            </a:r>
            <a:r>
              <a:rPr lang="en-AU" sz="2400" dirty="0" err="1"/>
              <a:t>infeksi</a:t>
            </a:r>
            <a:r>
              <a:rPr lang="en-AU" sz="2400" dirty="0"/>
              <a:t> </a:t>
            </a:r>
            <a:r>
              <a:rPr lang="en-AU" sz="2400" dirty="0" err="1"/>
              <a:t>pada</a:t>
            </a:r>
            <a:r>
              <a:rPr lang="en-AU" sz="2400" dirty="0"/>
              <a:t> </a:t>
            </a:r>
            <a:r>
              <a:rPr lang="en-AU" sz="2400" dirty="0" err="1"/>
              <a:t>paru-paru</a:t>
            </a:r>
            <a:r>
              <a:rPr lang="en-AU" sz="2400" dirty="0"/>
              <a:t> (pneumonia), </a:t>
            </a:r>
            <a:r>
              <a:rPr lang="en-AU" sz="2400" dirty="0" err="1"/>
              <a:t>dan</a:t>
            </a:r>
            <a:r>
              <a:rPr lang="en-AU" sz="2400" dirty="0"/>
              <a:t> </a:t>
            </a:r>
            <a:r>
              <a:rPr lang="en-AU" sz="2400" dirty="0" err="1"/>
              <a:t>hampir</a:t>
            </a:r>
            <a:r>
              <a:rPr lang="en-AU" sz="2400" dirty="0"/>
              <a:t> </a:t>
            </a:r>
            <a:r>
              <a:rPr lang="en-AU" sz="2400" b="1" dirty="0" err="1"/>
              <a:t>separuh</a:t>
            </a:r>
            <a:r>
              <a:rPr lang="en-AU" sz="2400" b="1" dirty="0"/>
              <a:t> </a:t>
            </a:r>
            <a:r>
              <a:rPr lang="en-AU" sz="2400" b="1" dirty="0" err="1"/>
              <a:t>dari</a:t>
            </a:r>
            <a:r>
              <a:rPr lang="en-AU" sz="2400" b="1" dirty="0"/>
              <a:t> </a:t>
            </a:r>
            <a:r>
              <a:rPr lang="en-AU" sz="2400" b="1" dirty="0" err="1"/>
              <a:t>kasus</a:t>
            </a:r>
            <a:r>
              <a:rPr lang="en-AU" sz="2400" b="1" dirty="0"/>
              <a:t> yang </a:t>
            </a:r>
            <a:r>
              <a:rPr lang="en-AU" sz="2400" b="1" dirty="0" err="1"/>
              <a:t>ada</a:t>
            </a:r>
            <a:r>
              <a:rPr lang="en-AU" sz="2400" b="1" dirty="0"/>
              <a:t> </a:t>
            </a:r>
            <a:r>
              <a:rPr lang="en-AU" sz="2400" b="1" dirty="0" err="1"/>
              <a:t>mengelamai</a:t>
            </a:r>
            <a:r>
              <a:rPr lang="en-AU" sz="2400" b="1" dirty="0"/>
              <a:t> </a:t>
            </a:r>
            <a:r>
              <a:rPr lang="en-AU" sz="2400" b="1" dirty="0" err="1"/>
              <a:t>kematian</a:t>
            </a:r>
            <a:r>
              <a:rPr lang="en-AU" sz="2400" dirty="0"/>
              <a:t>. Virus </a:t>
            </a:r>
            <a:r>
              <a:rPr lang="en-AU" sz="2400" dirty="0" err="1"/>
              <a:t>ini</a:t>
            </a:r>
            <a:r>
              <a:rPr lang="en-AU" sz="2400" dirty="0"/>
              <a:t> </a:t>
            </a:r>
            <a:r>
              <a:rPr lang="en-AU" sz="2400" dirty="0" err="1"/>
              <a:t>disebutkan</a:t>
            </a:r>
            <a:r>
              <a:rPr lang="en-AU" sz="2400" dirty="0"/>
              <a:t> </a:t>
            </a:r>
            <a:r>
              <a:rPr lang="en-AU" sz="2400" dirty="0" err="1"/>
              <a:t>dapat</a:t>
            </a:r>
            <a:r>
              <a:rPr lang="en-AU" sz="2400" dirty="0"/>
              <a:t> </a:t>
            </a:r>
            <a:r>
              <a:rPr lang="en-AU" sz="2400" dirty="0" err="1"/>
              <a:t>menyebar</a:t>
            </a:r>
            <a:r>
              <a:rPr lang="en-AU" sz="2400" dirty="0"/>
              <a:t> </a:t>
            </a:r>
            <a:r>
              <a:rPr lang="en-AU" sz="2400" dirty="0" err="1"/>
              <a:t>dari</a:t>
            </a:r>
            <a:r>
              <a:rPr lang="en-AU" sz="2400" dirty="0"/>
              <a:t> </a:t>
            </a:r>
            <a:r>
              <a:rPr lang="en-AU" sz="2400" dirty="0" err="1"/>
              <a:t>orang</a:t>
            </a:r>
            <a:r>
              <a:rPr lang="en-AU" sz="2400" dirty="0"/>
              <a:t> </a:t>
            </a:r>
            <a:r>
              <a:rPr lang="en-AU" sz="2400" dirty="0" err="1"/>
              <a:t>ke</a:t>
            </a:r>
            <a:r>
              <a:rPr lang="en-AU" sz="2400" dirty="0"/>
              <a:t> </a:t>
            </a:r>
            <a:r>
              <a:rPr lang="en-AU" sz="2400" dirty="0" err="1"/>
              <a:t>orang</a:t>
            </a:r>
            <a:r>
              <a:rPr lang="en-AU" sz="2400" dirty="0"/>
              <a:t> </a:t>
            </a:r>
            <a:r>
              <a:rPr lang="en-AU" sz="2400" dirty="0" err="1"/>
              <a:t>melalui</a:t>
            </a:r>
            <a:r>
              <a:rPr lang="en-AU" sz="2400" dirty="0"/>
              <a:t> </a:t>
            </a:r>
            <a:r>
              <a:rPr lang="en-AU" sz="2400" dirty="0" err="1"/>
              <a:t>kontak</a:t>
            </a:r>
            <a:r>
              <a:rPr lang="en-AU" sz="2400" dirty="0"/>
              <a:t> </a:t>
            </a:r>
            <a:r>
              <a:rPr lang="en-AU" sz="2400" dirty="0" err="1"/>
              <a:t>dekat</a:t>
            </a:r>
            <a:endParaRPr lang="en-AU" sz="2400" dirty="0"/>
          </a:p>
          <a:p>
            <a:pPr>
              <a:buNone/>
            </a:pPr>
            <a:endParaRPr lang="en-AU" sz="2400" dirty="0"/>
          </a:p>
          <a:p>
            <a:pPr>
              <a:buNone/>
            </a:pPr>
            <a:r>
              <a:rPr lang="en-AU" sz="2400" dirty="0"/>
              <a:t>Yang </a:t>
            </a:r>
            <a:r>
              <a:rPr lang="en-AU" sz="2400" dirty="0" err="1"/>
              <a:t>penting</a:t>
            </a:r>
            <a:r>
              <a:rPr lang="en-AU" sz="2400" dirty="0"/>
              <a:t> </a:t>
            </a:r>
            <a:r>
              <a:rPr lang="en-AU" sz="2400" dirty="0" err="1"/>
              <a:t>dilakukan</a:t>
            </a:r>
            <a:r>
              <a:rPr lang="en-AU" sz="2400" dirty="0"/>
              <a:t> </a:t>
            </a:r>
            <a:r>
              <a:rPr lang="en-AU" sz="2400" dirty="0" err="1"/>
              <a:t>oleh</a:t>
            </a:r>
            <a:r>
              <a:rPr lang="en-AU" sz="2400" dirty="0"/>
              <a:t> </a:t>
            </a:r>
            <a:r>
              <a:rPr lang="en-AU" sz="2400" dirty="0" err="1"/>
              <a:t>para</a:t>
            </a:r>
            <a:r>
              <a:rPr lang="en-AU" sz="2400" dirty="0"/>
              <a:t> </a:t>
            </a:r>
            <a:r>
              <a:rPr lang="en-AU" sz="2400" dirty="0" err="1"/>
              <a:t>jemaah</a:t>
            </a:r>
            <a:r>
              <a:rPr lang="en-AU" sz="2400" dirty="0"/>
              <a:t> </a:t>
            </a:r>
            <a:r>
              <a:rPr lang="en-AU" sz="2400" dirty="0" err="1"/>
              <a:t>Haji</a:t>
            </a:r>
            <a:r>
              <a:rPr lang="en-AU" sz="2400" dirty="0"/>
              <a:t> </a:t>
            </a:r>
            <a:r>
              <a:rPr lang="en-AU" sz="2400" dirty="0" err="1"/>
              <a:t>untuk</a:t>
            </a:r>
            <a:r>
              <a:rPr lang="en-AU" sz="2400" dirty="0"/>
              <a:t> </a:t>
            </a:r>
            <a:r>
              <a:rPr lang="en-AU" sz="2400" dirty="0" err="1"/>
              <a:t>melindungi</a:t>
            </a:r>
            <a:r>
              <a:rPr lang="en-AU" sz="2400" dirty="0"/>
              <a:t> </a:t>
            </a:r>
            <a:r>
              <a:rPr lang="en-AU" sz="2400" dirty="0" err="1"/>
              <a:t>diri</a:t>
            </a:r>
            <a:r>
              <a:rPr lang="en-AU" sz="2400" dirty="0"/>
              <a:t> </a:t>
            </a:r>
            <a:r>
              <a:rPr lang="en-AU" sz="2400" dirty="0" err="1"/>
              <a:t>dari</a:t>
            </a:r>
            <a:r>
              <a:rPr lang="en-AU" sz="2400" dirty="0"/>
              <a:t> </a:t>
            </a:r>
            <a:r>
              <a:rPr lang="en-AU" sz="2400" dirty="0" err="1"/>
              <a:t>penyakit</a:t>
            </a:r>
            <a:r>
              <a:rPr lang="en-AU" sz="2400" dirty="0"/>
              <a:t> </a:t>
            </a:r>
            <a:r>
              <a:rPr lang="en-AU" sz="2400" dirty="0" err="1"/>
              <a:t>ini</a:t>
            </a:r>
            <a:r>
              <a:rPr lang="en-AU" sz="2400" dirty="0"/>
              <a:t> </a:t>
            </a:r>
            <a:r>
              <a:rPr lang="en-AU" sz="2400" dirty="0" err="1"/>
              <a:t>adalah</a:t>
            </a:r>
            <a:r>
              <a:rPr lang="en-AU" sz="2400" dirty="0"/>
              <a:t> </a:t>
            </a:r>
            <a:r>
              <a:rPr lang="en-AU" sz="2400" dirty="0" err="1"/>
              <a:t>dengan</a:t>
            </a:r>
            <a:r>
              <a:rPr lang="en-AU" sz="2400" dirty="0"/>
              <a:t> </a:t>
            </a:r>
            <a:r>
              <a:rPr lang="en-AU" sz="2400" b="1" dirty="0" err="1"/>
              <a:t>mencuci</a:t>
            </a:r>
            <a:r>
              <a:rPr lang="en-AU" sz="2400" b="1" dirty="0"/>
              <a:t> </a:t>
            </a:r>
            <a:r>
              <a:rPr lang="en-AU" sz="2400" b="1" dirty="0" err="1"/>
              <a:t>tangan</a:t>
            </a:r>
            <a:r>
              <a:rPr lang="en-AU" sz="2400" b="1" dirty="0"/>
              <a:t> </a:t>
            </a:r>
            <a:r>
              <a:rPr lang="en-AU" sz="2400" b="1" dirty="0" err="1"/>
              <a:t>sesering</a:t>
            </a:r>
            <a:r>
              <a:rPr lang="en-AU" sz="2400" b="1" dirty="0"/>
              <a:t> </a:t>
            </a:r>
            <a:r>
              <a:rPr lang="en-AU" sz="2400" b="1" dirty="0" err="1"/>
              <a:t>mungkin</a:t>
            </a:r>
            <a:r>
              <a:rPr lang="en-AU" sz="2400" b="1" dirty="0"/>
              <a:t>, </a:t>
            </a:r>
            <a:r>
              <a:rPr lang="en-AU" sz="2400" b="1" dirty="0" err="1"/>
              <a:t>tidak</a:t>
            </a:r>
            <a:r>
              <a:rPr lang="en-AU" sz="2400" b="1" dirty="0"/>
              <a:t> </a:t>
            </a:r>
            <a:r>
              <a:rPr lang="en-AU" sz="2400" b="1" dirty="0" err="1"/>
              <a:t>menyentuh</a:t>
            </a:r>
            <a:r>
              <a:rPr lang="en-AU" sz="2400" b="1" dirty="0"/>
              <a:t> </a:t>
            </a:r>
            <a:r>
              <a:rPr lang="en-AU" sz="2400" b="1" dirty="0" err="1"/>
              <a:t>mulut</a:t>
            </a:r>
            <a:r>
              <a:rPr lang="en-AU" sz="2400" b="1" dirty="0"/>
              <a:t>, </a:t>
            </a:r>
            <a:r>
              <a:rPr lang="en-AU" sz="2400" b="1" dirty="0" err="1"/>
              <a:t>hidung</a:t>
            </a:r>
            <a:r>
              <a:rPr lang="en-AU" sz="2400" b="1" dirty="0"/>
              <a:t>, </a:t>
            </a:r>
            <a:r>
              <a:rPr lang="en-AU" sz="2400" b="1" dirty="0" err="1"/>
              <a:t>atau</a:t>
            </a:r>
            <a:r>
              <a:rPr lang="en-AU" sz="2400" b="1" dirty="0"/>
              <a:t> </a:t>
            </a:r>
            <a:r>
              <a:rPr lang="en-AU" sz="2400" b="1" dirty="0" err="1"/>
              <a:t>mata</a:t>
            </a:r>
            <a:r>
              <a:rPr lang="en-AU" sz="2400" b="1" dirty="0"/>
              <a:t>, </a:t>
            </a:r>
            <a:r>
              <a:rPr lang="en-AU" sz="2400" b="1" dirty="0" err="1"/>
              <a:t>dan</a:t>
            </a:r>
            <a:r>
              <a:rPr lang="en-AU" sz="2400" b="1" dirty="0"/>
              <a:t> </a:t>
            </a:r>
            <a:r>
              <a:rPr lang="en-AU" sz="2400" b="1" dirty="0" err="1"/>
              <a:t>menghindari</a:t>
            </a:r>
            <a:r>
              <a:rPr lang="en-AU" sz="2400" b="1" dirty="0"/>
              <a:t> </a:t>
            </a:r>
            <a:r>
              <a:rPr lang="en-AU" sz="2400" b="1" dirty="0" err="1"/>
              <a:t>kontak</a:t>
            </a:r>
            <a:r>
              <a:rPr lang="en-AU" sz="2400" b="1" dirty="0"/>
              <a:t> </a:t>
            </a:r>
            <a:r>
              <a:rPr lang="en-AU" sz="2400" b="1" dirty="0" err="1"/>
              <a:t>dengan</a:t>
            </a:r>
            <a:r>
              <a:rPr lang="en-AU" sz="2400" b="1" dirty="0"/>
              <a:t> </a:t>
            </a:r>
            <a:r>
              <a:rPr lang="en-AU" sz="2400" b="1" dirty="0" err="1"/>
              <a:t>orang</a:t>
            </a:r>
            <a:r>
              <a:rPr lang="en-AU" sz="2400" b="1" dirty="0"/>
              <a:t> yang </a:t>
            </a:r>
            <a:r>
              <a:rPr lang="en-AU" sz="2400" b="1" dirty="0" err="1"/>
              <a:t>sakit</a:t>
            </a:r>
            <a:r>
              <a:rPr lang="en-AU" sz="2400" b="1" dirty="0"/>
              <a:t>. </a:t>
            </a:r>
          </a:p>
          <a:p>
            <a:pPr>
              <a:buNone/>
            </a:pPr>
            <a:endParaRPr lang="en-AU" sz="2400" dirty="0"/>
          </a:p>
          <a:p>
            <a:pPr>
              <a:buNone/>
            </a:pPr>
            <a:r>
              <a:rPr lang="en-AU" sz="2400" dirty="0"/>
              <a:t>Para </a:t>
            </a:r>
            <a:r>
              <a:rPr lang="en-AU" sz="2400" dirty="0" err="1"/>
              <a:t>jemaah</a:t>
            </a:r>
            <a:r>
              <a:rPr lang="en-AU" sz="2400" dirty="0"/>
              <a:t> </a:t>
            </a:r>
            <a:r>
              <a:rPr lang="en-AU" sz="2400" dirty="0" err="1"/>
              <a:t>harus</a:t>
            </a:r>
            <a:r>
              <a:rPr lang="en-AU" sz="2400" dirty="0"/>
              <a:t> </a:t>
            </a:r>
            <a:r>
              <a:rPr lang="en-AU" sz="2400" dirty="0" err="1"/>
              <a:t>selalu</a:t>
            </a:r>
            <a:r>
              <a:rPr lang="en-AU" sz="2400" dirty="0"/>
              <a:t> </a:t>
            </a:r>
            <a:r>
              <a:rPr lang="en-AU" sz="2400" b="1" dirty="0" err="1"/>
              <a:t>memperhatikan</a:t>
            </a:r>
            <a:r>
              <a:rPr lang="en-AU" sz="2400" b="1" dirty="0"/>
              <a:t> </a:t>
            </a:r>
            <a:r>
              <a:rPr lang="en-AU" sz="2400" b="1" dirty="0" err="1"/>
              <a:t>kesehatan</a:t>
            </a:r>
            <a:r>
              <a:rPr lang="en-AU" sz="2400" b="1" dirty="0"/>
              <a:t> </a:t>
            </a:r>
            <a:r>
              <a:rPr lang="en-AU" sz="2400" b="1" dirty="0" err="1"/>
              <a:t>diri</a:t>
            </a:r>
            <a:r>
              <a:rPr lang="en-AU" sz="2400" b="1" dirty="0"/>
              <a:t> </a:t>
            </a:r>
            <a:r>
              <a:rPr lang="en-AU" sz="2400" b="1" dirty="0" err="1"/>
              <a:t>dan</a:t>
            </a:r>
            <a:r>
              <a:rPr lang="en-AU" sz="2400" b="1" dirty="0"/>
              <a:t> </a:t>
            </a:r>
            <a:r>
              <a:rPr lang="en-AU" sz="2400" b="1" dirty="0" err="1"/>
              <a:t>segera</a:t>
            </a:r>
            <a:r>
              <a:rPr lang="en-AU" sz="2400" b="1" dirty="0"/>
              <a:t> </a:t>
            </a:r>
            <a:r>
              <a:rPr lang="en-AU" sz="2400" b="1" dirty="0" err="1"/>
              <a:t>mencari</a:t>
            </a:r>
            <a:r>
              <a:rPr lang="en-AU" sz="2400" b="1" dirty="0"/>
              <a:t> </a:t>
            </a:r>
            <a:r>
              <a:rPr lang="en-AU" sz="2400" b="1" dirty="0" err="1"/>
              <a:t>pertolongan</a:t>
            </a:r>
            <a:r>
              <a:rPr lang="en-AU" sz="2400" b="1" dirty="0"/>
              <a:t> </a:t>
            </a:r>
            <a:r>
              <a:rPr lang="en-AU" sz="2400" b="1" dirty="0" err="1"/>
              <a:t>medis</a:t>
            </a:r>
            <a:r>
              <a:rPr lang="en-AU" sz="2400" b="1" dirty="0"/>
              <a:t> </a:t>
            </a:r>
            <a:r>
              <a:rPr lang="en-AU" sz="2400" b="1" dirty="0" err="1"/>
              <a:t>jika</a:t>
            </a:r>
            <a:r>
              <a:rPr lang="en-AU" sz="2400" b="1" dirty="0"/>
              <a:t> </a:t>
            </a:r>
            <a:r>
              <a:rPr lang="en-AU" sz="2400" b="1" dirty="0" err="1"/>
              <a:t>mengalami</a:t>
            </a:r>
            <a:r>
              <a:rPr lang="en-AU" sz="2400" b="1" dirty="0"/>
              <a:t> </a:t>
            </a:r>
            <a:r>
              <a:rPr lang="en-AU" sz="2400" b="1" dirty="0" err="1"/>
              <a:t>demam</a:t>
            </a:r>
            <a:r>
              <a:rPr lang="en-AU" sz="2400" b="1" dirty="0"/>
              <a:t> </a:t>
            </a:r>
            <a:r>
              <a:rPr lang="en-AU" sz="2400" b="1" dirty="0" err="1"/>
              <a:t>dan</a:t>
            </a:r>
            <a:r>
              <a:rPr lang="en-AU" sz="2400" b="1" dirty="0"/>
              <a:t> </a:t>
            </a:r>
            <a:r>
              <a:rPr lang="en-AU" sz="2400" b="1" dirty="0" err="1"/>
              <a:t>batuk</a:t>
            </a:r>
            <a:r>
              <a:rPr lang="en-AU" sz="2400" b="1" dirty="0"/>
              <a:t> </a:t>
            </a:r>
            <a:r>
              <a:rPr lang="en-AU" sz="2400" b="1" dirty="0" err="1"/>
              <a:t>atau</a:t>
            </a:r>
            <a:r>
              <a:rPr lang="en-AU" sz="2400" b="1" dirty="0"/>
              <a:t> </a:t>
            </a:r>
            <a:r>
              <a:rPr lang="en-AU" sz="2400" b="1" dirty="0" err="1"/>
              <a:t>sesak</a:t>
            </a:r>
            <a:r>
              <a:rPr lang="en-AU" sz="2400" b="1" dirty="0"/>
              <a:t> </a:t>
            </a:r>
            <a:r>
              <a:rPr lang="en-AU" sz="2400" b="1" dirty="0" err="1"/>
              <a:t>napas</a:t>
            </a:r>
            <a:r>
              <a:rPr lang="en-AU" sz="2400" b="1" dirty="0"/>
              <a:t> </a:t>
            </a:r>
            <a:r>
              <a:rPr lang="en-AU" sz="2400" b="1" dirty="0" err="1"/>
              <a:t>dalam</a:t>
            </a:r>
            <a:r>
              <a:rPr lang="en-AU" sz="2400" b="1" dirty="0"/>
              <a:t> </a:t>
            </a:r>
            <a:r>
              <a:rPr lang="en-AU" sz="2400" b="1" dirty="0" err="1"/>
              <a:t>waktu</a:t>
            </a:r>
            <a:r>
              <a:rPr lang="en-AU" sz="2400" b="1" dirty="0"/>
              <a:t> 14 </a:t>
            </a:r>
            <a:r>
              <a:rPr lang="en-AU" sz="2400" b="1" dirty="0" err="1"/>
              <a:t>hari</a:t>
            </a:r>
            <a:r>
              <a:rPr lang="en-AU" sz="2400" b="1" dirty="0"/>
              <a:t> </a:t>
            </a:r>
            <a:r>
              <a:rPr lang="en-AU" sz="2400" b="1" dirty="0" err="1"/>
              <a:t>setelah</a:t>
            </a:r>
            <a:r>
              <a:rPr lang="en-AU" sz="2400" b="1" dirty="0"/>
              <a:t> </a:t>
            </a:r>
            <a:r>
              <a:rPr lang="en-AU" sz="2400" b="1" dirty="0" err="1"/>
              <a:t>kembali</a:t>
            </a:r>
            <a:r>
              <a:rPr lang="en-AU" sz="2400" b="1" dirty="0"/>
              <a:t> </a:t>
            </a:r>
            <a:r>
              <a:rPr lang="en-AU" sz="2400" b="1" dirty="0" err="1"/>
              <a:t>ke</a:t>
            </a:r>
            <a:r>
              <a:rPr lang="en-AU" sz="2400" b="1" dirty="0"/>
              <a:t> </a:t>
            </a:r>
            <a:r>
              <a:rPr lang="en-AU" sz="2400" b="1" dirty="0" err="1"/>
              <a:t>tanah</a:t>
            </a:r>
            <a:r>
              <a:rPr lang="en-AU" sz="2400" b="1" dirty="0"/>
              <a:t> air. </a:t>
            </a:r>
          </a:p>
        </p:txBody>
      </p:sp>
      <p:pic>
        <p:nvPicPr>
          <p:cNvPr id="4" name="Picture 5" descr="PEOP07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38271" y="333001"/>
            <a:ext cx="1438260" cy="1266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595438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HIMBAUAN KEMENKES TENTANG WABAH KOLERA DI YAMAN</a:t>
            </a:r>
            <a:endParaRPr lang="en-US" sz="4800" b="1" dirty="0"/>
          </a:p>
        </p:txBody>
      </p:sp>
      <p:pic>
        <p:nvPicPr>
          <p:cNvPr id="6" name="Picture 5" descr="TRAN004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38049" y="4335011"/>
            <a:ext cx="2914650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395000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2353"/>
            <a:ext cx="10515600" cy="550461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penyebaran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penularan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Kolera</a:t>
            </a:r>
            <a:r>
              <a:rPr lang="en-US" dirty="0" smtClean="0"/>
              <a:t> di </a:t>
            </a:r>
            <a:r>
              <a:rPr lang="en-US" dirty="0" err="1" smtClean="0"/>
              <a:t>Yaman</a:t>
            </a:r>
            <a:r>
              <a:rPr lang="en-US" dirty="0"/>
              <a:t> </a:t>
            </a:r>
            <a:r>
              <a:rPr lang="en-US" dirty="0" smtClean="0"/>
              <a:t>(322.000 </a:t>
            </a:r>
            <a:r>
              <a:rPr lang="en-US" dirty="0" err="1" smtClean="0"/>
              <a:t>kasus</a:t>
            </a:r>
            <a:r>
              <a:rPr lang="en-US" dirty="0" smtClean="0"/>
              <a:t> )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perlu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diwaspadai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pada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jemaan</a:t>
            </a:r>
            <a:r>
              <a:rPr lang="en-US" dirty="0" smtClean="0">
                <a:sym typeface="Wingdings" panose="05000000000000000000" pitchFamily="2" charset="2"/>
              </a:rPr>
              <a:t> haji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Di Indonesia  : </a:t>
            </a:r>
            <a:r>
              <a:rPr lang="en-US" dirty="0" err="1" smtClean="0">
                <a:sym typeface="Wingdings" panose="05000000000000000000" pitchFamily="2" charset="2"/>
              </a:rPr>
              <a:t>penyakit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diare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masih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ditemukan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tetapi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penyakit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Kolera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sudah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sangat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jarang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ditemukan</a:t>
            </a:r>
            <a:r>
              <a:rPr lang="en-US" dirty="0" smtClean="0">
                <a:sym typeface="Wingdings" panose="05000000000000000000" pitchFamily="2" charset="2"/>
              </a:rPr>
              <a:t>. </a:t>
            </a:r>
            <a:r>
              <a:rPr lang="en-US" dirty="0" err="1" smtClean="0">
                <a:sym typeface="Wingdings" panose="05000000000000000000" pitchFamily="2" charset="2"/>
              </a:rPr>
              <a:t>Sering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disebut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Muntaber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Gejala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Tanda</a:t>
            </a:r>
            <a:r>
              <a:rPr lang="en-US" dirty="0" smtClean="0">
                <a:sym typeface="Wingdings" panose="05000000000000000000" pitchFamily="2" charset="2"/>
              </a:rPr>
              <a:t> :</a:t>
            </a:r>
          </a:p>
          <a:p>
            <a:pPr marL="914400" indent="-457200">
              <a:buFontTx/>
              <a:buChar char="-"/>
            </a:pPr>
            <a:r>
              <a:rPr lang="en-US" dirty="0" err="1" smtClean="0">
                <a:sym typeface="Wingdings" panose="05000000000000000000" pitchFamily="2" charset="2"/>
              </a:rPr>
              <a:t>Sering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buang</a:t>
            </a:r>
            <a:r>
              <a:rPr lang="en-US" dirty="0" smtClean="0">
                <a:sym typeface="Wingdings" panose="05000000000000000000" pitchFamily="2" charset="2"/>
              </a:rPr>
              <a:t> air </a:t>
            </a:r>
            <a:r>
              <a:rPr lang="en-US" dirty="0" err="1" smtClean="0">
                <a:sym typeface="Wingdings" panose="05000000000000000000" pitchFamily="2" charset="2"/>
              </a:rPr>
              <a:t>besar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encer</a:t>
            </a:r>
            <a:r>
              <a:rPr lang="en-US" dirty="0" smtClean="0">
                <a:sym typeface="Wingdings" panose="05000000000000000000" pitchFamily="2" charset="2"/>
              </a:rPr>
              <a:t> (</a:t>
            </a:r>
            <a:r>
              <a:rPr lang="en-US" dirty="0" err="1" smtClean="0">
                <a:sym typeface="Wingdings" panose="05000000000000000000" pitchFamily="2" charset="2"/>
              </a:rPr>
              <a:t>diare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</a:p>
          <a:p>
            <a:pPr marL="914400" indent="-457200">
              <a:buFontTx/>
              <a:buChar char="-"/>
            </a:pPr>
            <a:r>
              <a:rPr lang="en-US" dirty="0" err="1" smtClean="0">
                <a:sym typeface="Wingdings" panose="05000000000000000000" pitchFamily="2" charset="2"/>
              </a:rPr>
              <a:t>Tinja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tampak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encer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seperti</a:t>
            </a:r>
            <a:r>
              <a:rPr lang="en-US" dirty="0" smtClean="0">
                <a:sym typeface="Wingdings" panose="05000000000000000000" pitchFamily="2" charset="2"/>
              </a:rPr>
              <a:t> air </a:t>
            </a:r>
            <a:r>
              <a:rPr lang="en-US" dirty="0" err="1" smtClean="0">
                <a:sym typeface="Wingdings" panose="05000000000000000000" pitchFamily="2" charset="2"/>
              </a:rPr>
              <a:t>cucian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beras</a:t>
            </a:r>
            <a:endParaRPr lang="en-US" dirty="0" smtClean="0">
              <a:sym typeface="Wingdings" panose="05000000000000000000" pitchFamily="2" charset="2"/>
            </a:endParaRPr>
          </a:p>
          <a:p>
            <a:pPr marL="914400" indent="-457200">
              <a:buFontTx/>
              <a:buChar char="-"/>
            </a:pPr>
            <a:r>
              <a:rPr lang="en-US" dirty="0" err="1" smtClean="0">
                <a:sym typeface="Wingdings" panose="05000000000000000000" pitchFamily="2" charset="2"/>
              </a:rPr>
              <a:t>Gejala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muncul</a:t>
            </a:r>
            <a:r>
              <a:rPr lang="en-US" dirty="0" smtClean="0">
                <a:sym typeface="Wingdings" panose="05000000000000000000" pitchFamily="2" charset="2"/>
              </a:rPr>
              <a:t> 8 – 72 jam </a:t>
            </a:r>
            <a:r>
              <a:rPr lang="en-US" dirty="0" err="1" smtClean="0">
                <a:sym typeface="Wingdings" panose="05000000000000000000" pitchFamily="2" charset="2"/>
              </a:rPr>
              <a:t>setelah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penderita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terpapar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sumber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penularan</a:t>
            </a:r>
            <a:r>
              <a:rPr lang="en-US" dirty="0" smtClean="0">
                <a:sym typeface="Wingdings" panose="05000000000000000000" pitchFamily="2" charset="2"/>
              </a:rPr>
              <a:t> (</a:t>
            </a:r>
            <a:r>
              <a:rPr lang="en-US" dirty="0" err="1" smtClean="0">
                <a:sym typeface="Wingdings" panose="05000000000000000000" pitchFamily="2" charset="2"/>
              </a:rPr>
              <a:t>masa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inkubasi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Pertolongan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Pertama</a:t>
            </a:r>
            <a:r>
              <a:rPr lang="en-US" dirty="0" smtClean="0">
                <a:sym typeface="Wingdings" panose="05000000000000000000" pitchFamily="2" charset="2"/>
              </a:rPr>
              <a:t> : </a:t>
            </a:r>
            <a:r>
              <a:rPr lang="en-US" dirty="0" err="1" smtClean="0">
                <a:sym typeface="Wingdings" panose="05000000000000000000" pitchFamily="2" charset="2"/>
              </a:rPr>
              <a:t>Penderita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harus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segera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berobat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untuk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diberi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cairan</a:t>
            </a:r>
            <a:r>
              <a:rPr lang="en-US" dirty="0" smtClean="0">
                <a:sym typeface="Wingdings" panose="05000000000000000000" pitchFamily="2" charset="2"/>
              </a:rPr>
              <a:t>. </a:t>
            </a:r>
            <a:r>
              <a:rPr lang="en-US" dirty="0" err="1" smtClean="0">
                <a:sym typeface="Wingdings" panose="05000000000000000000" pitchFamily="2" charset="2"/>
              </a:rPr>
              <a:t>Bila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tidak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segera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berobat</a:t>
            </a:r>
            <a:r>
              <a:rPr lang="en-US" dirty="0" smtClean="0">
                <a:sym typeface="Wingdings" panose="05000000000000000000" pitchFamily="2" charset="2"/>
              </a:rPr>
              <a:t>/</a:t>
            </a:r>
            <a:r>
              <a:rPr lang="en-US" dirty="0" err="1" smtClean="0">
                <a:sym typeface="Wingdings" panose="05000000000000000000" pitchFamily="2" charset="2"/>
              </a:rPr>
              <a:t>diberi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cairan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dapat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meninggal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karena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kekurangan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cairan</a:t>
            </a:r>
            <a:r>
              <a:rPr lang="en-US" dirty="0" smtClean="0">
                <a:sym typeface="Wingdings" panose="05000000000000000000" pitchFamily="2" charset="2"/>
              </a:rPr>
              <a:t>(</a:t>
            </a:r>
            <a:r>
              <a:rPr lang="en-US" dirty="0" err="1" smtClean="0">
                <a:sym typeface="Wingdings" panose="05000000000000000000" pitchFamily="2" charset="2"/>
              </a:rPr>
              <a:t>dehidrasi</a:t>
            </a:r>
            <a:r>
              <a:rPr lang="en-US" dirty="0" smtClean="0">
                <a:sym typeface="Wingdings" panose="05000000000000000000" pitchFamily="2" charset="2"/>
              </a:rPr>
              <a:t>). </a:t>
            </a:r>
            <a:r>
              <a:rPr lang="en-US" dirty="0" err="1" smtClean="0">
                <a:sym typeface="Wingdings" panose="05000000000000000000" pitchFamily="2" charset="2"/>
              </a:rPr>
              <a:t>Dalam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perjalanan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menuju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tempat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berobat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penderita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dapat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diberi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larutan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oralit</a:t>
            </a:r>
            <a:r>
              <a:rPr lang="en-US" dirty="0" smtClean="0">
                <a:sym typeface="Wingdings" panose="05000000000000000000" pitchFamily="2" charset="2"/>
              </a:rPr>
              <a:t>.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endParaRPr lang="en-US" dirty="0"/>
          </a:p>
        </p:txBody>
      </p:sp>
      <p:pic>
        <p:nvPicPr>
          <p:cNvPr id="5" name="Picture 6" descr="https://rafiqjauhary.files.wordpress.com/2013/11/haji-kartu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37694" y="2014381"/>
            <a:ext cx="1689847" cy="17421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510148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9223" y="736413"/>
            <a:ext cx="10515600" cy="575851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PENULARAN : </a:t>
            </a:r>
            <a:r>
              <a:rPr lang="en-US" dirty="0" err="1" smtClean="0"/>
              <a:t>Kuman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kolera</a:t>
            </a:r>
            <a:r>
              <a:rPr lang="en-US" dirty="0" smtClean="0"/>
              <a:t> </a:t>
            </a:r>
            <a:r>
              <a:rPr lang="en-US" dirty="0" err="1" smtClean="0"/>
              <a:t>tersebar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tinja</a:t>
            </a:r>
            <a:r>
              <a:rPr lang="en-US" dirty="0" smtClean="0"/>
              <a:t> </a:t>
            </a:r>
            <a:r>
              <a:rPr lang="en-US" dirty="0" err="1" smtClean="0"/>
              <a:t>penderita</a:t>
            </a:r>
            <a:r>
              <a:rPr lang="en-US" dirty="0" smtClean="0"/>
              <a:t>. </a:t>
            </a:r>
            <a:r>
              <a:rPr lang="en-US" dirty="0" err="1" smtClean="0"/>
              <a:t>Penularan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sengaja</a:t>
            </a:r>
            <a:r>
              <a:rPr lang="en-US" dirty="0" smtClean="0"/>
              <a:t> </a:t>
            </a:r>
            <a:r>
              <a:rPr lang="en-US" dirty="0" err="1" smtClean="0"/>
              <a:t>tinja</a:t>
            </a:r>
            <a:r>
              <a:rPr lang="en-US" dirty="0" smtClean="0"/>
              <a:t> </a:t>
            </a:r>
            <a:r>
              <a:rPr lang="en-US" dirty="0" err="1" smtClean="0"/>
              <a:t>penderita</a:t>
            </a:r>
            <a:r>
              <a:rPr lang="en-US" dirty="0" smtClean="0"/>
              <a:t> </a:t>
            </a:r>
            <a:r>
              <a:rPr lang="en-US" dirty="0" err="1" smtClean="0"/>
              <a:t>kolera</a:t>
            </a:r>
            <a:r>
              <a:rPr lang="en-US" dirty="0" smtClean="0"/>
              <a:t> </a:t>
            </a:r>
            <a:r>
              <a:rPr lang="en-US" dirty="0" err="1" smtClean="0"/>
              <a:t>mencemari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minuman</a:t>
            </a:r>
            <a:r>
              <a:rPr lang="en-US" dirty="0" smtClean="0"/>
              <a:t> yang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terkonsumsi</a:t>
            </a:r>
            <a:r>
              <a:rPr lang="en-US" dirty="0" smtClean="0"/>
              <a:t> orang lain.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penderita</a:t>
            </a:r>
            <a:r>
              <a:rPr lang="en-US" dirty="0" smtClean="0"/>
              <a:t> </a:t>
            </a:r>
            <a:r>
              <a:rPr lang="en-US" dirty="0" err="1" smtClean="0"/>
              <a:t>kolera</a:t>
            </a:r>
            <a:r>
              <a:rPr lang="en-US" dirty="0" smtClean="0"/>
              <a:t>  BAB </a:t>
            </a:r>
            <a:r>
              <a:rPr lang="en-US" dirty="0" err="1" smtClean="0"/>
              <a:t>sembarangan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berdekatan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air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PENCEGAHAN :</a:t>
            </a:r>
          </a:p>
          <a:p>
            <a:pPr marL="796925" indent="-514350">
              <a:buFont typeface="Wingdings" panose="05000000000000000000" pitchFamily="2" charset="2"/>
              <a:buChar char="q"/>
              <a:tabLst>
                <a:tab pos="282575" algn="l"/>
              </a:tabLst>
            </a:pPr>
            <a:r>
              <a:rPr lang="en-US" dirty="0" err="1" smtClean="0"/>
              <a:t>Minum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air </a:t>
            </a:r>
            <a:r>
              <a:rPr lang="en-US" dirty="0" err="1" smtClean="0"/>
              <a:t>minum</a:t>
            </a:r>
            <a:r>
              <a:rPr lang="en-US" dirty="0" smtClean="0"/>
              <a:t> </a:t>
            </a:r>
            <a:r>
              <a:rPr lang="en-US" dirty="0" err="1" smtClean="0"/>
              <a:t>kemasan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air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dimasak</a:t>
            </a:r>
            <a:endParaRPr lang="en-US" dirty="0" smtClean="0"/>
          </a:p>
          <a:p>
            <a:pPr marL="796925" indent="-514350">
              <a:buFont typeface="Wingdings" panose="05000000000000000000" pitchFamily="2" charset="2"/>
              <a:buChar char="q"/>
              <a:tabLst>
                <a:tab pos="282575" algn="l"/>
              </a:tabLst>
            </a:pPr>
            <a:r>
              <a:rPr lang="en-US" dirty="0" err="1" smtClean="0"/>
              <a:t>Menggunakan</a:t>
            </a:r>
            <a:r>
              <a:rPr lang="en-US" dirty="0" smtClean="0"/>
              <a:t> air </a:t>
            </a:r>
            <a:r>
              <a:rPr lang="en-US" dirty="0" err="1" smtClean="0"/>
              <a:t>bersih</a:t>
            </a:r>
            <a:r>
              <a:rPr lang="en-US" dirty="0" smtClean="0"/>
              <a:t>/PAM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 : </a:t>
            </a:r>
            <a:r>
              <a:rPr lang="en-US" dirty="0" err="1" smtClean="0"/>
              <a:t>masak</a:t>
            </a:r>
            <a:r>
              <a:rPr lang="en-US" dirty="0" smtClean="0"/>
              <a:t>, </a:t>
            </a:r>
            <a:r>
              <a:rPr lang="en-US" dirty="0" err="1" smtClean="0"/>
              <a:t>mencuci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, </a:t>
            </a:r>
            <a:r>
              <a:rPr lang="en-US" dirty="0" err="1" smtClean="0"/>
              <a:t>gosok</a:t>
            </a:r>
            <a:r>
              <a:rPr lang="en-US" dirty="0" smtClean="0"/>
              <a:t> </a:t>
            </a:r>
            <a:r>
              <a:rPr lang="en-US" dirty="0" err="1" smtClean="0"/>
              <a:t>gigi</a:t>
            </a:r>
            <a:r>
              <a:rPr lang="en-US" dirty="0" smtClean="0"/>
              <a:t>, </a:t>
            </a:r>
            <a:r>
              <a:rPr lang="en-US" dirty="0" err="1" smtClean="0"/>
              <a:t>berwudhu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mandi</a:t>
            </a:r>
            <a:endParaRPr lang="en-US" dirty="0" smtClean="0"/>
          </a:p>
          <a:p>
            <a:pPr marL="796925" indent="-514350">
              <a:buFont typeface="Wingdings" panose="05000000000000000000" pitchFamily="2" charset="2"/>
              <a:buChar char="q"/>
              <a:tabLst>
                <a:tab pos="282575" algn="l"/>
              </a:tabLst>
            </a:pPr>
            <a:r>
              <a:rPr lang="en-US" dirty="0" err="1" smtClean="0"/>
              <a:t>Cuci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air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sabun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,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menyentuh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mengolah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, </a:t>
            </a:r>
            <a:r>
              <a:rPr lang="en-US" dirty="0" err="1" smtClean="0"/>
              <a:t>sesudah</a:t>
            </a:r>
            <a:r>
              <a:rPr lang="en-US" dirty="0" smtClean="0"/>
              <a:t> BAB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sesudah</a:t>
            </a:r>
            <a:r>
              <a:rPr lang="en-US" dirty="0" smtClean="0"/>
              <a:t> </a:t>
            </a:r>
            <a:r>
              <a:rPr lang="en-US" dirty="0" err="1" smtClean="0"/>
              <a:t>mengurus</a:t>
            </a:r>
            <a:r>
              <a:rPr lang="en-US" dirty="0" smtClean="0"/>
              <a:t> </a:t>
            </a:r>
            <a:r>
              <a:rPr lang="en-US" dirty="0" err="1" smtClean="0"/>
              <a:t>penderita</a:t>
            </a:r>
            <a:r>
              <a:rPr lang="en-US" dirty="0" smtClean="0"/>
              <a:t> </a:t>
            </a:r>
            <a:r>
              <a:rPr lang="en-US" dirty="0" err="1" smtClean="0"/>
              <a:t>diare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576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6482"/>
            <a:ext cx="10515600" cy="5410481"/>
          </a:xfrm>
        </p:spPr>
        <p:txBody>
          <a:bodyPr>
            <a:normAutofit/>
          </a:bodyPr>
          <a:lstStyle/>
          <a:p>
            <a:pPr marL="577850" indent="-523875">
              <a:buFont typeface="Wingdings" panose="05000000000000000000" pitchFamily="2" charset="2"/>
              <a:buChar char="q"/>
            </a:pPr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dimasak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,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mentah</a:t>
            </a:r>
            <a:r>
              <a:rPr lang="en-US" dirty="0" smtClean="0"/>
              <a:t>, </a:t>
            </a:r>
            <a:r>
              <a:rPr lang="en-US" dirty="0" err="1" smtClean="0"/>
              <a:t>mencuci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memasak</a:t>
            </a:r>
            <a:r>
              <a:rPr lang="en-US" dirty="0" smtClean="0"/>
              <a:t> </a:t>
            </a:r>
            <a:r>
              <a:rPr lang="en-US" dirty="0" err="1" smtClean="0"/>
              <a:t>sayuran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dimakan</a:t>
            </a:r>
            <a:r>
              <a:rPr lang="en-US" dirty="0" smtClean="0"/>
              <a:t>, </a:t>
            </a:r>
            <a:r>
              <a:rPr lang="en-US" dirty="0" err="1" smtClean="0"/>
              <a:t>mencuci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mengupas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buahan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dimakan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di </a:t>
            </a:r>
            <a:r>
              <a:rPr lang="en-US" dirty="0" err="1" smtClean="0"/>
              <a:t>tempat</a:t>
            </a:r>
            <a:r>
              <a:rPr lang="en-US" dirty="0" smtClean="0"/>
              <a:t>/</a:t>
            </a:r>
            <a:r>
              <a:rPr lang="en-US" dirty="0" err="1" smtClean="0"/>
              <a:t>wadah</a:t>
            </a:r>
            <a:r>
              <a:rPr lang="en-US" dirty="0" smtClean="0"/>
              <a:t> </a:t>
            </a:r>
            <a:r>
              <a:rPr lang="en-US" dirty="0" err="1" smtClean="0"/>
              <a:t>tertutup</a:t>
            </a:r>
            <a:endParaRPr lang="en-US" dirty="0" smtClean="0"/>
          </a:p>
          <a:p>
            <a:pPr marL="577850" indent="-523875">
              <a:buFont typeface="Wingdings" panose="05000000000000000000" pitchFamily="2" charset="2"/>
              <a:buChar char="q"/>
            </a:pPr>
            <a:r>
              <a:rPr lang="en-US" dirty="0" err="1" smtClean="0"/>
              <a:t>Memasak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mengolah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minuman</a:t>
            </a:r>
            <a:r>
              <a:rPr lang="en-US" dirty="0" smtClean="0"/>
              <a:t> di </a:t>
            </a:r>
            <a:r>
              <a:rPr lang="en-US" dirty="0" err="1" smtClean="0"/>
              <a:t>dapur</a:t>
            </a:r>
            <a:r>
              <a:rPr lang="en-US" dirty="0" smtClean="0"/>
              <a:t>/</a:t>
            </a:r>
            <a:r>
              <a:rPr lang="en-US" dirty="0" err="1" smtClean="0"/>
              <a:t>ruangan</a:t>
            </a:r>
            <a:r>
              <a:rPr lang="en-US" dirty="0" smtClean="0"/>
              <a:t> yang </a:t>
            </a:r>
            <a:r>
              <a:rPr lang="en-US" dirty="0" err="1" smtClean="0"/>
              <a:t>terjaga</a:t>
            </a:r>
            <a:r>
              <a:rPr lang="en-US" dirty="0" smtClean="0"/>
              <a:t> </a:t>
            </a:r>
            <a:r>
              <a:rPr lang="en-US" dirty="0" err="1" smtClean="0"/>
              <a:t>kebersihannya</a:t>
            </a:r>
            <a:endParaRPr lang="en-US" dirty="0" smtClean="0"/>
          </a:p>
          <a:p>
            <a:pPr marL="577850" indent="-523875">
              <a:buFont typeface="Wingdings" panose="05000000000000000000" pitchFamily="2" charset="2"/>
              <a:buChar char="q"/>
            </a:pP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jamban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kamar</a:t>
            </a:r>
            <a:r>
              <a:rPr lang="en-US" dirty="0" smtClean="0"/>
              <a:t> </a:t>
            </a:r>
            <a:r>
              <a:rPr lang="en-US" dirty="0" err="1" smtClean="0"/>
              <a:t>mandi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terjaga</a:t>
            </a:r>
            <a:r>
              <a:rPr lang="en-US" dirty="0" smtClean="0"/>
              <a:t> </a:t>
            </a:r>
            <a:r>
              <a:rPr lang="en-US" dirty="0" err="1" smtClean="0"/>
              <a:t>kebersihannya</a:t>
            </a:r>
            <a:endParaRPr lang="en-US" dirty="0" smtClean="0"/>
          </a:p>
          <a:p>
            <a:pPr marL="577850" indent="-523875">
              <a:buFont typeface="Wingdings" panose="05000000000000000000" pitchFamily="2" charset="2"/>
              <a:buChar char="q"/>
            </a:pPr>
            <a:r>
              <a:rPr lang="en-US" dirty="0" err="1" smtClean="0"/>
              <a:t>Tempat</a:t>
            </a:r>
            <a:r>
              <a:rPr lang="en-US" dirty="0" smtClean="0"/>
              <a:t> yang </a:t>
            </a:r>
            <a:r>
              <a:rPr lang="en-US" dirty="0" err="1" smtClean="0"/>
              <a:t>tercemar</a:t>
            </a:r>
            <a:r>
              <a:rPr lang="en-US" dirty="0" smtClean="0"/>
              <a:t> </a:t>
            </a:r>
            <a:r>
              <a:rPr lang="en-US" dirty="0" err="1" smtClean="0"/>
              <a:t>kotoran</a:t>
            </a:r>
            <a:r>
              <a:rPr lang="en-US" dirty="0" smtClean="0"/>
              <a:t> </a:t>
            </a:r>
            <a:r>
              <a:rPr lang="en-US" dirty="0" err="1" smtClean="0"/>
              <a:t>kotoran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muntahan</a:t>
            </a:r>
            <a:r>
              <a:rPr lang="en-US" dirty="0" smtClean="0"/>
              <a:t> </a:t>
            </a:r>
            <a:r>
              <a:rPr lang="en-US" dirty="0" err="1" smtClean="0"/>
              <a:t>penderita</a:t>
            </a:r>
            <a:r>
              <a:rPr lang="en-US" dirty="0" smtClean="0"/>
              <a:t> </a:t>
            </a:r>
            <a:r>
              <a:rPr lang="en-US" dirty="0" err="1" smtClean="0"/>
              <a:t>kolera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dibersihkan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air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karbol</a:t>
            </a:r>
            <a:r>
              <a:rPr lang="en-US" dirty="0" smtClean="0"/>
              <a:t>/</a:t>
            </a:r>
            <a:r>
              <a:rPr lang="en-US" dirty="0" err="1" smtClean="0"/>
              <a:t>desinfektan</a:t>
            </a:r>
            <a:r>
              <a:rPr lang="en-US" dirty="0" smtClean="0"/>
              <a:t>/</a:t>
            </a:r>
            <a:r>
              <a:rPr lang="en-US" dirty="0" err="1" smtClean="0"/>
              <a:t>pembasmi</a:t>
            </a:r>
            <a:r>
              <a:rPr lang="en-US" dirty="0" smtClean="0"/>
              <a:t> </a:t>
            </a:r>
            <a:r>
              <a:rPr lang="en-US" dirty="0" err="1" smtClean="0"/>
              <a:t>kuman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 smtClean="0"/>
          </a:p>
          <a:p>
            <a:pPr marL="577850" indent="-523875">
              <a:buFont typeface="Wingdings" panose="05000000000000000000" pitchFamily="2" charset="2"/>
              <a:buChar char="q"/>
            </a:pP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berobat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diare</a:t>
            </a:r>
            <a:r>
              <a:rPr lang="en-US" dirty="0" smtClean="0"/>
              <a:t>, </a:t>
            </a:r>
            <a:r>
              <a:rPr lang="en-US" dirty="0" err="1" smtClean="0"/>
              <a:t>muntah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menderita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2308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80727" y="419070"/>
            <a:ext cx="6500858" cy="2868168"/>
          </a:xfrm>
        </p:spPr>
        <p:txBody>
          <a:bodyPr>
            <a:noAutofit/>
          </a:bodyPr>
          <a:lstStyle/>
          <a:p>
            <a:r>
              <a:rPr lang="en-US" sz="8000" dirty="0"/>
              <a:t>TERIMA KASIH</a:t>
            </a:r>
          </a:p>
        </p:txBody>
      </p:sp>
      <p:pic>
        <p:nvPicPr>
          <p:cNvPr id="156674" name="Picture 2" descr="http://4.bp.blogspot.com/-vTVdsOOQjgQ/Uth5WUlP2eI/AAAAAAAADjI/ikvuKozNo34/s1600/haji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0185" y="1853154"/>
            <a:ext cx="3786214" cy="37862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0404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738547" y="1785926"/>
            <a:ext cx="5643563" cy="1195388"/>
            <a:chOff x="2678" y="1294396"/>
            <a:chExt cx="2342554" cy="1206114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6" name="Pentagon 5"/>
            <p:cNvSpPr/>
            <p:nvPr/>
          </p:nvSpPr>
          <p:spPr>
            <a:xfrm>
              <a:off x="2678" y="1294396"/>
              <a:ext cx="2342554" cy="1206114"/>
            </a:xfrm>
            <a:prstGeom prst="homePlat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r>
                <a:rPr lang="id-ID" dirty="0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M</a:t>
              </a:r>
              <a:r>
                <a:rPr lang="en-US" dirty="0" err="1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eningkatkan</a:t>
              </a:r>
              <a:r>
                <a:rPr lang="en-US" dirty="0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 </a:t>
              </a:r>
              <a:r>
                <a:rPr lang="en-US" dirty="0" err="1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kondisi</a:t>
              </a:r>
              <a:r>
                <a:rPr lang="en-US" dirty="0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 </a:t>
              </a:r>
              <a:r>
                <a:rPr lang="en-US" dirty="0" err="1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kesehatan</a:t>
              </a:r>
              <a:r>
                <a:rPr lang="en-US" dirty="0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 </a:t>
              </a:r>
              <a:r>
                <a:rPr lang="en-US" dirty="0" err="1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jemaah</a:t>
              </a:r>
              <a:r>
                <a:rPr lang="en-US" dirty="0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 </a:t>
              </a:r>
              <a:r>
                <a:rPr lang="en-US" dirty="0" err="1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haji</a:t>
              </a:r>
              <a:r>
                <a:rPr lang="en-US" sz="2000" dirty="0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 </a:t>
              </a:r>
              <a:r>
                <a:rPr lang="en-US" sz="2000" b="1" u="sng" dirty="0" err="1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sebelum</a:t>
              </a:r>
              <a:r>
                <a:rPr lang="en-US" sz="2000" b="1" u="sng" dirty="0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 </a:t>
              </a:r>
              <a:r>
                <a:rPr lang="en-US" sz="2000" b="1" u="sng" dirty="0" err="1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keberangkatan</a:t>
              </a:r>
              <a:r>
                <a:rPr lang="en-US" b="1" dirty="0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  (</a:t>
              </a:r>
              <a:r>
                <a:rPr lang="en-US" dirty="0" err="1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peran</a:t>
              </a:r>
              <a:r>
                <a:rPr lang="en-US" dirty="0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 </a:t>
              </a:r>
              <a:r>
                <a:rPr lang="en-US" dirty="0" err="1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Puskesmas</a:t>
              </a:r>
              <a:r>
                <a:rPr lang="en-US" dirty="0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, Din </a:t>
              </a:r>
              <a:r>
                <a:rPr lang="en-US" dirty="0" err="1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Kes</a:t>
              </a:r>
              <a:r>
                <a:rPr lang="en-US" dirty="0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 </a:t>
              </a:r>
              <a:r>
                <a:rPr lang="en-US" dirty="0" err="1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Kab</a:t>
              </a:r>
              <a:r>
                <a:rPr lang="en-US" dirty="0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/Kota </a:t>
              </a:r>
              <a:r>
                <a:rPr lang="en-US" dirty="0" err="1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dan</a:t>
              </a:r>
              <a:r>
                <a:rPr lang="en-US" dirty="0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 </a:t>
              </a:r>
              <a:r>
                <a:rPr lang="en-US" dirty="0" err="1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Provinsi</a:t>
              </a:r>
              <a:r>
                <a:rPr lang="en-US" dirty="0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)</a:t>
              </a:r>
              <a:endParaRPr lang="id-ID" dirty="0">
                <a:solidFill>
                  <a:schemeClr val="tx1"/>
                </a:solidFill>
              </a:endParaRPr>
            </a:p>
          </p:txBody>
        </p:sp>
        <p:sp>
          <p:nvSpPr>
            <p:cNvPr id="7" name="Pentagon 4"/>
            <p:cNvSpPr/>
            <p:nvPr/>
          </p:nvSpPr>
          <p:spPr>
            <a:xfrm>
              <a:off x="2678" y="1563489"/>
              <a:ext cx="2107969" cy="937021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56032" tIns="128016" rIns="64008" bIns="128016" spcCol="1270" anchor="ctr"/>
            <a:lstStyle/>
            <a:p>
              <a:pPr defTabSz="2133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id-ID" sz="4800"/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2952751" y="3071810"/>
            <a:ext cx="6000731" cy="1423990"/>
            <a:chOff x="2678" y="1303203"/>
            <a:chExt cx="2490809" cy="1197307"/>
          </a:xfrm>
        </p:grpSpPr>
        <p:sp>
          <p:nvSpPr>
            <p:cNvPr id="9" name="Pentagon 8"/>
            <p:cNvSpPr/>
            <p:nvPr/>
          </p:nvSpPr>
          <p:spPr>
            <a:xfrm>
              <a:off x="150933" y="1303203"/>
              <a:ext cx="2342554" cy="937021"/>
            </a:xfrm>
            <a:prstGeom prst="homePlat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r>
                <a:rPr lang="id-ID" dirty="0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M</a:t>
              </a:r>
              <a:r>
                <a:rPr lang="en-US" dirty="0" err="1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enjaga</a:t>
              </a:r>
              <a:r>
                <a:rPr lang="en-US" dirty="0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 agar </a:t>
              </a:r>
              <a:r>
                <a:rPr lang="en-US" dirty="0" err="1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jemaah</a:t>
              </a:r>
              <a:r>
                <a:rPr lang="en-US" dirty="0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 </a:t>
              </a:r>
              <a:r>
                <a:rPr lang="en-US" dirty="0" err="1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haji</a:t>
              </a:r>
              <a:r>
                <a:rPr lang="en-US" dirty="0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 </a:t>
              </a:r>
              <a:r>
                <a:rPr lang="en-US" dirty="0" err="1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dalam</a:t>
              </a:r>
              <a:r>
                <a:rPr lang="en-US" dirty="0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 </a:t>
              </a:r>
              <a:r>
                <a:rPr lang="en-US" dirty="0" err="1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kondisi</a:t>
              </a:r>
              <a:r>
                <a:rPr lang="en-US" dirty="0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 </a:t>
              </a:r>
              <a:r>
                <a:rPr lang="en-US" dirty="0" err="1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sehat</a:t>
              </a:r>
              <a:r>
                <a:rPr lang="en-US" dirty="0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 </a:t>
              </a:r>
              <a:r>
                <a:rPr lang="en-US" sz="2000" b="1" u="sng" dirty="0" err="1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selama</a:t>
              </a:r>
              <a:r>
                <a:rPr lang="en-US" sz="2000" b="1" u="sng" dirty="0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 </a:t>
              </a:r>
              <a:r>
                <a:rPr lang="en-US" sz="2000" b="1" u="sng" dirty="0" err="1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menunaikan</a:t>
              </a:r>
              <a:r>
                <a:rPr lang="en-US" sz="2000" b="1" u="sng" dirty="0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 </a:t>
              </a:r>
              <a:r>
                <a:rPr lang="en-US" sz="2000" b="1" u="sng" dirty="0" err="1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ibadah</a:t>
              </a:r>
              <a:r>
                <a:rPr lang="en-US" dirty="0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, </a:t>
              </a:r>
              <a:r>
                <a:rPr lang="en-US" dirty="0" err="1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sampai</a:t>
              </a:r>
              <a:r>
                <a:rPr lang="en-US" dirty="0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 </a:t>
              </a:r>
              <a:r>
                <a:rPr lang="en-US" sz="2000" b="1" u="sng" dirty="0" err="1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tiba</a:t>
              </a:r>
              <a:r>
                <a:rPr lang="en-US" sz="2000" b="1" u="sng" dirty="0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 </a:t>
              </a:r>
              <a:r>
                <a:rPr lang="en-US" sz="2000" b="1" u="sng" dirty="0" err="1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kembali</a:t>
              </a:r>
              <a:r>
                <a:rPr lang="en-US" sz="2000" b="1" u="sng" dirty="0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 </a:t>
              </a:r>
              <a:r>
                <a:rPr lang="en-US" sz="2000" b="1" u="sng" dirty="0" err="1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di</a:t>
              </a:r>
              <a:r>
                <a:rPr lang="id-ID" sz="2000" b="1" u="sng" dirty="0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 </a:t>
              </a:r>
              <a:r>
                <a:rPr lang="en-US" sz="2000" b="1" u="sng" dirty="0" err="1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tanah</a:t>
              </a:r>
              <a:r>
                <a:rPr lang="en-US" b="1" u="sng" dirty="0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 </a:t>
              </a:r>
              <a:r>
                <a:rPr lang="en-US" sz="2000" b="1" u="sng" dirty="0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air</a:t>
              </a:r>
              <a:r>
                <a:rPr lang="en-US" b="1" dirty="0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 </a:t>
              </a:r>
              <a:r>
                <a:rPr lang="en-US" dirty="0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(</a:t>
              </a:r>
              <a:r>
                <a:rPr lang="en-US" dirty="0" err="1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peran</a:t>
              </a:r>
              <a:r>
                <a:rPr lang="en-US" dirty="0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 TKHI/PPIH)</a:t>
              </a:r>
              <a:endParaRPr lang="id-ID" dirty="0">
                <a:solidFill>
                  <a:schemeClr val="tx1"/>
                </a:solidFill>
              </a:endParaRPr>
            </a:p>
          </p:txBody>
        </p:sp>
        <p:sp>
          <p:nvSpPr>
            <p:cNvPr id="10" name="Pentagon 4"/>
            <p:cNvSpPr/>
            <p:nvPr/>
          </p:nvSpPr>
          <p:spPr>
            <a:xfrm>
              <a:off x="2678" y="1563489"/>
              <a:ext cx="2107969" cy="9370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56032" tIns="128016" rIns="64008" bIns="128016" spcCol="1270" anchor="ctr"/>
            <a:lstStyle/>
            <a:p>
              <a:pPr defTabSz="2133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id-ID" sz="4800"/>
            </a:p>
          </p:txBody>
        </p:sp>
      </p:grpSp>
      <p:grpSp>
        <p:nvGrpSpPr>
          <p:cNvPr id="8" name="Group 16"/>
          <p:cNvGrpSpPr>
            <a:grpSpLocks/>
          </p:cNvGrpSpPr>
          <p:nvPr/>
        </p:nvGrpSpPr>
        <p:grpSpPr bwMode="auto">
          <a:xfrm>
            <a:off x="2381225" y="4286257"/>
            <a:ext cx="5649938" cy="1490655"/>
            <a:chOff x="-234553" y="1402060"/>
            <a:chExt cx="2345200" cy="1098450"/>
          </a:xfrm>
        </p:grpSpPr>
        <p:sp>
          <p:nvSpPr>
            <p:cNvPr id="12" name="Pentagon 11"/>
            <p:cNvSpPr/>
            <p:nvPr/>
          </p:nvSpPr>
          <p:spPr>
            <a:xfrm>
              <a:off x="-234553" y="1402060"/>
              <a:ext cx="2342554" cy="937021"/>
            </a:xfrm>
            <a:prstGeom prst="homePlat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indent="-360000">
                <a:defRPr/>
              </a:pPr>
              <a:r>
                <a:rPr lang="id-ID" dirty="0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M</a:t>
              </a:r>
              <a:r>
                <a:rPr lang="en-US" dirty="0" err="1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encegah</a:t>
              </a:r>
              <a:r>
                <a:rPr lang="en-US" dirty="0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 </a:t>
              </a:r>
              <a:r>
                <a:rPr lang="en-US" dirty="0" err="1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terjadinya</a:t>
              </a:r>
              <a:r>
                <a:rPr lang="en-US" dirty="0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 </a:t>
              </a:r>
              <a:r>
                <a:rPr lang="en-US" sz="2000" b="1" u="sng" dirty="0" err="1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transmisi</a:t>
              </a:r>
              <a:r>
                <a:rPr lang="en-US" sz="2000" b="1" u="sng" dirty="0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 </a:t>
              </a:r>
              <a:r>
                <a:rPr lang="en-US" sz="2000" b="1" u="sng" dirty="0" err="1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penyakit</a:t>
              </a:r>
              <a:r>
                <a:rPr lang="en-US" sz="2000" b="1" u="sng" dirty="0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 </a:t>
              </a:r>
              <a:r>
                <a:rPr lang="en-US" sz="2000" b="1" u="sng" dirty="0" err="1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menular</a:t>
              </a:r>
              <a:r>
                <a:rPr lang="en-US" dirty="0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 yang </a:t>
              </a:r>
              <a:r>
                <a:rPr lang="en-US" dirty="0" err="1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mungkin</a:t>
              </a:r>
              <a:r>
                <a:rPr lang="en-US" dirty="0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 </a:t>
              </a:r>
              <a:r>
                <a:rPr lang="en-US" dirty="0" err="1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terbawa</a:t>
              </a:r>
              <a:r>
                <a:rPr lang="en-US" dirty="0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 </a:t>
              </a:r>
              <a:r>
                <a:rPr lang="en-US" dirty="0" err="1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keluar</a:t>
              </a:r>
              <a:r>
                <a:rPr lang="en-US" dirty="0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 / </a:t>
              </a:r>
              <a:r>
                <a:rPr lang="en-US" dirty="0" err="1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masuk</a:t>
              </a:r>
              <a:r>
                <a:rPr lang="en-US" dirty="0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 </a:t>
              </a:r>
              <a:r>
                <a:rPr lang="en-US" dirty="0" err="1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oleh</a:t>
              </a:r>
              <a:r>
                <a:rPr lang="en-US" dirty="0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 </a:t>
              </a:r>
              <a:r>
                <a:rPr lang="en-US" dirty="0" err="1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jemaah</a:t>
              </a:r>
              <a:r>
                <a:rPr lang="en-US" dirty="0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 </a:t>
              </a:r>
              <a:r>
                <a:rPr lang="en-US" dirty="0" err="1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haji</a:t>
              </a:r>
              <a:r>
                <a:rPr lang="en-US" dirty="0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 (</a:t>
              </a:r>
              <a:r>
                <a:rPr lang="en-US" dirty="0" err="1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peran</a:t>
              </a:r>
              <a:r>
                <a:rPr lang="en-US" dirty="0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 TKHI, PPIH,</a:t>
              </a:r>
              <a:r>
                <a:rPr lang="id-ID" dirty="0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 </a:t>
              </a:r>
              <a:r>
                <a:rPr lang="en-US" dirty="0" err="1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Embarkasi</a:t>
              </a:r>
              <a:r>
                <a:rPr lang="en-US" dirty="0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/</a:t>
              </a:r>
              <a:r>
                <a:rPr lang="en-US" dirty="0" err="1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Debarkasi</a:t>
              </a:r>
              <a:r>
                <a:rPr lang="en-US" dirty="0">
                  <a:solidFill>
                    <a:schemeClr val="tx1"/>
                  </a:solidFill>
                  <a:latin typeface="Arial" pitchFamily="34" charset="0"/>
                  <a:ea typeface="Cambria Math" pitchFamily="18" charset="0"/>
                  <a:cs typeface="Arial" pitchFamily="34" charset="0"/>
                </a:rPr>
                <a:t>)</a:t>
              </a:r>
              <a:endParaRPr lang="id-ID" dirty="0">
                <a:solidFill>
                  <a:schemeClr val="tx1"/>
                </a:solidFill>
              </a:endParaRPr>
            </a:p>
          </p:txBody>
        </p:sp>
        <p:sp>
          <p:nvSpPr>
            <p:cNvPr id="13" name="Pentagon 4"/>
            <p:cNvSpPr/>
            <p:nvPr/>
          </p:nvSpPr>
          <p:spPr>
            <a:xfrm>
              <a:off x="2678" y="1563489"/>
              <a:ext cx="2107969" cy="9370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56032" tIns="128016" rIns="64008" bIns="128016" spcCol="1270" anchor="ctr"/>
            <a:lstStyle/>
            <a:p>
              <a:pPr defTabSz="2133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id-ID" sz="4800"/>
            </a:p>
          </p:txBody>
        </p:sp>
      </p:grpSp>
      <p:sp>
        <p:nvSpPr>
          <p:cNvPr id="14" name="Oval 13"/>
          <p:cNvSpPr/>
          <p:nvPr/>
        </p:nvSpPr>
        <p:spPr>
          <a:xfrm>
            <a:off x="1127016" y="1183481"/>
            <a:ext cx="9183794" cy="4953000"/>
          </a:xfrm>
          <a:prstGeom prst="ellipse">
            <a:avLst/>
          </a:prstGeom>
          <a:noFill/>
          <a:ln w="57150"/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2800" dirty="0"/>
          </a:p>
        </p:txBody>
      </p:sp>
      <p:grpSp>
        <p:nvGrpSpPr>
          <p:cNvPr id="11" name="Group 15"/>
          <p:cNvGrpSpPr/>
          <p:nvPr/>
        </p:nvGrpSpPr>
        <p:grpSpPr>
          <a:xfrm>
            <a:off x="2238349" y="357164"/>
            <a:ext cx="7715271" cy="1075526"/>
            <a:chOff x="385180" y="2892982"/>
            <a:chExt cx="8401662" cy="893208"/>
          </a:xfrm>
        </p:grpSpPr>
        <p:sp>
          <p:nvSpPr>
            <p:cNvPr id="17" name="Rectangle 16"/>
            <p:cNvSpPr/>
            <p:nvPr/>
          </p:nvSpPr>
          <p:spPr>
            <a:xfrm>
              <a:off x="642910" y="2928934"/>
              <a:ext cx="8143932" cy="8572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20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85180" y="2892982"/>
              <a:ext cx="6572296" cy="78581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/>
              <a:r>
                <a:rPr lang="id-ID" sz="2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TUJUAN PENYELENGGARAAN KESEHATAN HAJI</a:t>
              </a:r>
              <a:endParaRPr lang="id-ID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6453190" y="785794"/>
            <a:ext cx="3929058" cy="500066"/>
          </a:xfrm>
          <a:prstGeom prst="rect">
            <a:avLst/>
          </a:prstGeom>
          <a:solidFill>
            <a:schemeClr val="accent6"/>
          </a:solidFill>
          <a:effectLst>
            <a:softEdge rad="127000"/>
          </a:effectLst>
          <a:scene3d>
            <a:camera prst="isometricOffAxis1Right">
              <a:rot lat="1200000" lon="19200000" rev="6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Cambria Math" pitchFamily="18" charset="0"/>
              </a:rPr>
              <a:t>Kepmenkes 442 tahun 2009</a:t>
            </a:r>
            <a:endParaRPr lang="id-ID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endParaRPr lang="id-ID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253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7978" y="1122363"/>
            <a:ext cx="9144000" cy="2387600"/>
          </a:xfrm>
        </p:spPr>
        <p:txBody>
          <a:bodyPr>
            <a:normAutofit/>
          </a:bodyPr>
          <a:lstStyle/>
          <a:p>
            <a:pPr algn="r"/>
            <a:r>
              <a:rPr lang="en-US" sz="4800" b="1" dirty="0" smtClean="0"/>
              <a:t>PEMERIKSAAN AWAL </a:t>
            </a:r>
            <a:r>
              <a:rPr lang="en-US" sz="4800" b="1" dirty="0" smtClean="0"/>
              <a:t>DAN PEMBINAAN KESEHATAN</a:t>
            </a:r>
            <a:endParaRPr lang="en-US" sz="4800" b="1" dirty="0"/>
          </a:p>
        </p:txBody>
      </p:sp>
      <p:pic>
        <p:nvPicPr>
          <p:cNvPr id="4" name="Picture 2" descr="https://nelaindriani.files.wordpress.com/2014/11/depositphotos_12691901-young-pretty-nurse-providing-information-guidance-cartoon-nurse-hospit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8208" y="1122362"/>
            <a:ext cx="3228639" cy="47529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23289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8542" y="981635"/>
            <a:ext cx="10515600" cy="53115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 smtClean="0"/>
              <a:t>Istithaah</a:t>
            </a:r>
            <a:r>
              <a:rPr lang="en-US" sz="3200" dirty="0" smtClean="0"/>
              <a:t> </a:t>
            </a:r>
            <a:r>
              <a:rPr lang="en-US" sz="3200" dirty="0" err="1" smtClean="0"/>
              <a:t>Kesehatan</a:t>
            </a:r>
            <a:r>
              <a:rPr lang="en-US" sz="3200" dirty="0" smtClean="0"/>
              <a:t> Jemaah Haji</a:t>
            </a:r>
          </a:p>
          <a:p>
            <a:pPr marL="0" indent="0">
              <a:buNone/>
            </a:pPr>
            <a:r>
              <a:rPr lang="en-US" sz="3200" dirty="0" err="1" smtClean="0"/>
              <a:t>Kemampuan</a:t>
            </a:r>
            <a:r>
              <a:rPr lang="en-US" sz="3200" dirty="0" smtClean="0"/>
              <a:t> Jemaah haji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aspek</a:t>
            </a:r>
            <a:r>
              <a:rPr lang="en-US" sz="3200" dirty="0" smtClean="0"/>
              <a:t> </a:t>
            </a:r>
            <a:r>
              <a:rPr lang="en-US" sz="3200" dirty="0" err="1" smtClean="0"/>
              <a:t>kesehatan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meliputi</a:t>
            </a:r>
            <a:r>
              <a:rPr lang="en-US" sz="3200" dirty="0" smtClean="0"/>
              <a:t> </a:t>
            </a:r>
            <a:r>
              <a:rPr lang="en-US" sz="3200" dirty="0" err="1" smtClean="0"/>
              <a:t>fisik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mental yang </a:t>
            </a:r>
            <a:r>
              <a:rPr lang="en-US" sz="3200" b="1" dirty="0" err="1" smtClean="0"/>
              <a:t>terukur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dengan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pemeriksaan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kesehatan</a:t>
            </a:r>
            <a:r>
              <a:rPr lang="en-US" sz="3200" b="1" dirty="0" smtClean="0"/>
              <a:t> </a:t>
            </a:r>
            <a:r>
              <a:rPr lang="en-US" sz="3200" dirty="0" smtClean="0"/>
              <a:t>yang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dipertanggungjawabkan</a:t>
            </a:r>
            <a:r>
              <a:rPr lang="en-US" sz="3200" dirty="0" smtClean="0"/>
              <a:t> </a:t>
            </a:r>
            <a:r>
              <a:rPr lang="en-US" sz="3200" dirty="0" err="1" smtClean="0"/>
              <a:t>sehingga</a:t>
            </a:r>
            <a:r>
              <a:rPr lang="en-US" sz="3200" dirty="0" smtClean="0"/>
              <a:t> Jemaah haji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menjalankan</a:t>
            </a:r>
            <a:r>
              <a:rPr lang="en-US" sz="3200" dirty="0" smtClean="0"/>
              <a:t> </a:t>
            </a:r>
            <a:r>
              <a:rPr lang="en-US" sz="3200" dirty="0" err="1" smtClean="0"/>
              <a:t>ibadahnya</a:t>
            </a:r>
            <a:r>
              <a:rPr lang="en-US" sz="3200" dirty="0" smtClean="0"/>
              <a:t> </a:t>
            </a:r>
            <a:r>
              <a:rPr lang="en-US" sz="3200" dirty="0" err="1" smtClean="0"/>
              <a:t>sesuai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tuntunan</a:t>
            </a:r>
            <a:r>
              <a:rPr lang="en-US" sz="3200" dirty="0" smtClean="0"/>
              <a:t> agama Islam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>
                <a:sym typeface="Wingdings" panose="05000000000000000000" pitchFamily="2" charset="2"/>
              </a:rPr>
              <a:t> </a:t>
            </a:r>
            <a:r>
              <a:rPr lang="en-US" sz="3200" dirty="0" err="1" smtClean="0">
                <a:sym typeface="Wingdings" panose="05000000000000000000" pitchFamily="2" charset="2"/>
              </a:rPr>
              <a:t>Wajib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dilakukan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pemeriksaan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kesehatan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dan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pembinaan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kesehatan</a:t>
            </a:r>
            <a:r>
              <a:rPr lang="en-US" sz="3200" dirty="0" smtClean="0">
                <a:sym typeface="Wingdings" panose="05000000000000000000" pitchFamily="2" charset="2"/>
              </a:rPr>
              <a:t> Jemaah haji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88545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3762"/>
            <a:ext cx="10515600" cy="79132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PEMERIKSAAN KESEHATAN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5082"/>
            <a:ext cx="10515600" cy="552674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A. TAHAP PERTAMA</a:t>
            </a:r>
          </a:p>
          <a:p>
            <a:pPr marL="1035050" indent="-457200">
              <a:buFontTx/>
              <a:buChar char="-"/>
              <a:tabLst>
                <a:tab pos="577850" algn="l"/>
              </a:tabLst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porsi</a:t>
            </a:r>
            <a:endParaRPr lang="en-US" dirty="0" smtClean="0"/>
          </a:p>
          <a:p>
            <a:pPr marL="1035050" indent="-457200">
              <a:buFontTx/>
              <a:buChar char="-"/>
              <a:tabLst>
                <a:tab pos="577850" algn="l"/>
              </a:tabLst>
            </a:pP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Tim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Haji </a:t>
            </a:r>
            <a:r>
              <a:rPr lang="en-US" dirty="0" err="1" smtClean="0"/>
              <a:t>Kabupaten</a:t>
            </a:r>
            <a:r>
              <a:rPr lang="en-US" dirty="0" smtClean="0"/>
              <a:t> (</a:t>
            </a:r>
            <a:r>
              <a:rPr lang="en-US" dirty="0" err="1" smtClean="0"/>
              <a:t>Puskesmas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RS</a:t>
            </a:r>
          </a:p>
          <a:p>
            <a:pPr marL="1035050" indent="-457200">
              <a:buFontTx/>
              <a:buChar char="-"/>
              <a:tabLst>
                <a:tab pos="577850" algn="l"/>
              </a:tabLst>
            </a:pPr>
            <a:r>
              <a:rPr lang="en-US" dirty="0" smtClean="0"/>
              <a:t>Status </a:t>
            </a:r>
            <a:r>
              <a:rPr lang="en-US" dirty="0" err="1" smtClean="0"/>
              <a:t>kesehatan</a:t>
            </a:r>
            <a:r>
              <a:rPr lang="en-US" dirty="0" smtClean="0"/>
              <a:t> : </a:t>
            </a:r>
            <a:r>
              <a:rPr lang="en-US" dirty="0" err="1" smtClean="0"/>
              <a:t>Risti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Risti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B. TAHAP KEDUA</a:t>
            </a:r>
          </a:p>
          <a:p>
            <a:pPr marL="914400" indent="-457200">
              <a:buFontTx/>
              <a:buChar char="-"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kepastian</a:t>
            </a:r>
            <a:r>
              <a:rPr lang="en-US" dirty="0" smtClean="0"/>
              <a:t> </a:t>
            </a:r>
            <a:r>
              <a:rPr lang="en-US" dirty="0" err="1" smtClean="0"/>
              <a:t>keberangkatan</a:t>
            </a:r>
            <a:r>
              <a:rPr lang="en-US" dirty="0" smtClean="0"/>
              <a:t> Jemaah haji di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endParaRPr lang="en-US" dirty="0" smtClean="0"/>
          </a:p>
          <a:p>
            <a:pPr marL="914400" indent="-457200">
              <a:buFontTx/>
              <a:buChar char="-"/>
            </a:pP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Tim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Haji </a:t>
            </a:r>
            <a:r>
              <a:rPr lang="en-US" dirty="0" err="1" smtClean="0"/>
              <a:t>Kabupaten</a:t>
            </a:r>
            <a:r>
              <a:rPr lang="en-US" dirty="0" smtClean="0"/>
              <a:t> (</a:t>
            </a:r>
            <a:r>
              <a:rPr lang="en-US" dirty="0" err="1" smtClean="0"/>
              <a:t>Puskesmas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RS)</a:t>
            </a:r>
          </a:p>
          <a:p>
            <a:pPr marL="914400" indent="-457200">
              <a:buFontTx/>
              <a:buChar char="-"/>
            </a:pPr>
            <a:r>
              <a:rPr lang="en-US" dirty="0" smtClean="0"/>
              <a:t>Status </a:t>
            </a:r>
            <a:r>
              <a:rPr lang="en-US" dirty="0" err="1" smtClean="0"/>
              <a:t>kesehatan</a:t>
            </a:r>
            <a:r>
              <a:rPr lang="en-US" dirty="0" smtClean="0"/>
              <a:t> :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haji</a:t>
            </a:r>
          </a:p>
          <a:p>
            <a:pPr marL="2689225" indent="0">
              <a:buNone/>
            </a:pP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haji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pendampingan</a:t>
            </a:r>
            <a:endParaRPr lang="en-US" dirty="0" smtClean="0"/>
          </a:p>
          <a:p>
            <a:pPr marL="2689225" indent="0">
              <a:buNone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haji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endParaRPr lang="en-US" dirty="0" smtClean="0"/>
          </a:p>
          <a:p>
            <a:pPr marL="2689225" indent="0">
              <a:buNone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haji</a:t>
            </a:r>
          </a:p>
          <a:p>
            <a:pPr marL="2339975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C. TAHAP KETIGA</a:t>
            </a:r>
          </a:p>
          <a:p>
            <a:pPr marL="968375" indent="-457200">
              <a:buFontTx/>
              <a:buChar char="-"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menjelang</a:t>
            </a:r>
            <a:r>
              <a:rPr lang="en-US" dirty="0" smtClean="0"/>
              <a:t> </a:t>
            </a:r>
            <a:r>
              <a:rPr lang="en-US" dirty="0" err="1" smtClean="0"/>
              <a:t>keberangkatan</a:t>
            </a:r>
            <a:r>
              <a:rPr lang="en-US" dirty="0" smtClean="0"/>
              <a:t> di </a:t>
            </a:r>
            <a:r>
              <a:rPr lang="en-US" dirty="0" err="1" smtClean="0"/>
              <a:t>embarkasi</a:t>
            </a:r>
            <a:endParaRPr lang="en-US" dirty="0"/>
          </a:p>
          <a:p>
            <a:pPr marL="968375" indent="-457200">
              <a:buFontTx/>
              <a:buChar char="-"/>
            </a:pP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PPIH </a:t>
            </a:r>
            <a:r>
              <a:rPr lang="en-US" dirty="0" err="1" smtClean="0"/>
              <a:t>Embarkasi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/>
          </a:p>
          <a:p>
            <a:pPr marL="968375" indent="-457200">
              <a:buFontTx/>
              <a:buChar char="-"/>
            </a:pPr>
            <a:r>
              <a:rPr lang="en-US" dirty="0" smtClean="0"/>
              <a:t>Status </a:t>
            </a:r>
            <a:r>
              <a:rPr lang="en-US" dirty="0" err="1" smtClean="0"/>
              <a:t>Kesehatan</a:t>
            </a:r>
            <a:r>
              <a:rPr lang="en-US" dirty="0" smtClean="0"/>
              <a:t> : </a:t>
            </a:r>
            <a:r>
              <a:rPr lang="en-US" dirty="0" err="1" smtClean="0"/>
              <a:t>Laik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Laik</a:t>
            </a:r>
            <a:r>
              <a:rPr lang="en-US" dirty="0" smtClean="0"/>
              <a:t> </a:t>
            </a:r>
            <a:r>
              <a:rPr lang="en-US" dirty="0" err="1" smtClean="0"/>
              <a:t>Terbang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6" descr="PEOP07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0517" y="3932775"/>
            <a:ext cx="1693454" cy="2297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8362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7193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PEMBINAAN KESEHATAN HAJI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8836"/>
            <a:ext cx="10515600" cy="5114645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Sbg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optimal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menjelang</a:t>
            </a:r>
            <a:r>
              <a:rPr lang="en-US" dirty="0" smtClean="0"/>
              <a:t> </a:t>
            </a:r>
            <a:r>
              <a:rPr lang="en-US" dirty="0" err="1" smtClean="0"/>
              <a:t>keberangkatan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Pelaksanaannya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mandiri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berkelompok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harus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berkesinambungan</a:t>
            </a: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err="1" smtClean="0">
                <a:sym typeface="Wingdings" pitchFamily="2" charset="2"/>
              </a:rPr>
              <a:t>Dimulai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sejak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daerah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asal</a:t>
            </a:r>
            <a:r>
              <a:rPr lang="en-US" dirty="0" smtClean="0">
                <a:sym typeface="Wingdings" pitchFamily="2" charset="2"/>
              </a:rPr>
              <a:t>, di </a:t>
            </a:r>
            <a:r>
              <a:rPr lang="en-US" dirty="0" err="1" smtClean="0">
                <a:sym typeface="Wingdings" pitchFamily="2" charset="2"/>
              </a:rPr>
              <a:t>perjalanan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selama</a:t>
            </a:r>
            <a:r>
              <a:rPr lang="en-US" dirty="0" smtClean="0">
                <a:sym typeface="Wingdings" pitchFamily="2" charset="2"/>
              </a:rPr>
              <a:t> di Arab </a:t>
            </a:r>
            <a:r>
              <a:rPr lang="en-US" dirty="0" err="1" smtClean="0">
                <a:sym typeface="Wingdings" pitchFamily="2" charset="2"/>
              </a:rPr>
              <a:t>saudi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setelah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kembali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</a:t>
            </a:r>
            <a:r>
              <a:rPr lang="en-US" dirty="0" smtClean="0">
                <a:sym typeface="Wingdings" pitchFamily="2" charset="2"/>
              </a:rPr>
              <a:t> Indonesia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278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BAGAIMANA CARANYA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Kesegaran</a:t>
            </a:r>
            <a:r>
              <a:rPr lang="en-US" dirty="0" smtClean="0"/>
              <a:t> </a:t>
            </a:r>
            <a:r>
              <a:rPr lang="en-US" dirty="0" err="1" smtClean="0"/>
              <a:t>Jasmani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endParaRPr lang="en-US" dirty="0" smtClean="0"/>
          </a:p>
        </p:txBody>
      </p:sp>
      <p:pic>
        <p:nvPicPr>
          <p:cNvPr id="4" name="Picture 2" descr="http://1.bp.blogspot.com/_bNmTyVM8B_8/TCeZcKXHtAI/AAAAAAAABoI/rBn2fR8CcWg/s400/muslimahsejatik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48897" y="2470602"/>
            <a:ext cx="2170821" cy="24288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7884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03411"/>
            <a:ext cx="7467600" cy="642918"/>
          </a:xfrm>
        </p:spPr>
        <p:txBody>
          <a:bodyPr>
            <a:normAutofit/>
          </a:bodyPr>
          <a:lstStyle/>
          <a:p>
            <a:r>
              <a:rPr lang="en-US" sz="3200" b="1" dirty="0"/>
              <a:t>1. </a:t>
            </a:r>
            <a:r>
              <a:rPr lang="en-US" sz="3200" b="1" dirty="0" smtClean="0"/>
              <a:t>LATIHAN KESEGARAN JASMANI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9895" y="1417806"/>
            <a:ext cx="10125634" cy="4873752"/>
          </a:xfrm>
        </p:spPr>
        <p:txBody>
          <a:bodyPr>
            <a:noAutofit/>
          </a:bodyPr>
          <a:lstStyle/>
          <a:p>
            <a:pPr marL="514350" indent="-514350">
              <a:buAutoNum type="alphaLcPeriod"/>
            </a:pP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latihan</a:t>
            </a:r>
            <a:r>
              <a:rPr lang="en-US" dirty="0"/>
              <a:t> :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jamaah</a:t>
            </a:r>
            <a:r>
              <a:rPr lang="en-US" dirty="0"/>
              <a:t> haji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brp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senam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kesegaran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jasmani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jalan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santai</a:t>
            </a:r>
            <a:r>
              <a:rPr lang="en-US" dirty="0">
                <a:sym typeface="Wingdings" pitchFamily="2" charset="2"/>
              </a:rPr>
              <a:t> 5 s/d 6 km </a:t>
            </a:r>
            <a:r>
              <a:rPr lang="en-US" dirty="0" err="1">
                <a:sym typeface="Wingdings" pitchFamily="2" charset="2"/>
              </a:rPr>
              <a:t>setiap</a:t>
            </a:r>
            <a:r>
              <a:rPr lang="en-US" dirty="0">
                <a:sym typeface="Wingdings" pitchFamily="2" charset="2"/>
              </a:rPr>
              <a:t> kali </a:t>
            </a:r>
            <a:r>
              <a:rPr lang="en-US" dirty="0" err="1">
                <a:sym typeface="Wingdings" pitchFamily="2" charset="2"/>
              </a:rPr>
              <a:t>latihan</a:t>
            </a:r>
            <a:endParaRPr lang="en-US" dirty="0">
              <a:sym typeface="Wingdings" pitchFamily="2" charset="2"/>
            </a:endParaRPr>
          </a:p>
          <a:p>
            <a:pPr marL="514350" indent="-514350">
              <a:buAutoNum type="alphaLcPeriod"/>
            </a:pPr>
            <a:r>
              <a:rPr lang="en-US" dirty="0" err="1">
                <a:sym typeface="Wingdings" pitchFamily="2" charset="2"/>
              </a:rPr>
              <a:t>Jadwal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latihan</a:t>
            </a:r>
            <a:endParaRPr lang="en-US" dirty="0">
              <a:sym typeface="Wingdings" pitchFamily="2" charset="2"/>
            </a:endParaRPr>
          </a:p>
          <a:p>
            <a:pPr marL="739775">
              <a:buFontTx/>
              <a:buChar char="-"/>
            </a:pPr>
            <a:r>
              <a:rPr lang="en-US" sz="2400" dirty="0">
                <a:sym typeface="Wingdings" pitchFamily="2" charset="2"/>
              </a:rPr>
              <a:t>3 </a:t>
            </a:r>
            <a:r>
              <a:rPr lang="en-US" sz="2400" dirty="0" err="1">
                <a:sym typeface="Wingdings" pitchFamily="2" charset="2"/>
              </a:rPr>
              <a:t>bulan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sebalum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berangkat</a:t>
            </a:r>
            <a:r>
              <a:rPr lang="en-US" sz="2400" dirty="0">
                <a:sym typeface="Wingdings" pitchFamily="2" charset="2"/>
              </a:rPr>
              <a:t> : </a:t>
            </a:r>
            <a:r>
              <a:rPr lang="en-US" sz="2400" dirty="0" err="1">
                <a:sym typeface="Wingdings" pitchFamily="2" charset="2"/>
              </a:rPr>
              <a:t>senam</a:t>
            </a:r>
            <a:r>
              <a:rPr lang="en-US" sz="2400" dirty="0">
                <a:sym typeface="Wingdings" pitchFamily="2" charset="2"/>
              </a:rPr>
              <a:t> 2x/</a:t>
            </a:r>
            <a:r>
              <a:rPr lang="en-US" sz="2400" dirty="0" err="1">
                <a:sym typeface="Wingdings" pitchFamily="2" charset="2"/>
              </a:rPr>
              <a:t>mgg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jalan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santai</a:t>
            </a:r>
            <a:r>
              <a:rPr lang="en-US" sz="2400" dirty="0">
                <a:sym typeface="Wingdings" pitchFamily="2" charset="2"/>
              </a:rPr>
              <a:t> 2x/</a:t>
            </a:r>
            <a:r>
              <a:rPr lang="en-US" sz="2400" dirty="0" err="1">
                <a:sym typeface="Wingdings" pitchFamily="2" charset="2"/>
              </a:rPr>
              <a:t>mgg</a:t>
            </a:r>
            <a:endParaRPr lang="en-US" sz="2400" dirty="0">
              <a:sym typeface="Wingdings" pitchFamily="2" charset="2"/>
            </a:endParaRPr>
          </a:p>
          <a:p>
            <a:pPr marL="739775">
              <a:buFontTx/>
              <a:buChar char="-"/>
            </a:pPr>
            <a:r>
              <a:rPr lang="en-US" sz="2400" dirty="0">
                <a:sym typeface="Wingdings" pitchFamily="2" charset="2"/>
              </a:rPr>
              <a:t>2 </a:t>
            </a:r>
            <a:r>
              <a:rPr lang="en-US" sz="2400" dirty="0" err="1">
                <a:sym typeface="Wingdings" pitchFamily="2" charset="2"/>
              </a:rPr>
              <a:t>bln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sebelum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berangkat</a:t>
            </a:r>
            <a:r>
              <a:rPr lang="en-US" sz="2400" dirty="0" smtClean="0">
                <a:sym typeface="Wingdings" pitchFamily="2" charset="2"/>
              </a:rPr>
              <a:t>      </a:t>
            </a:r>
            <a:r>
              <a:rPr lang="en-US" sz="2400" dirty="0">
                <a:sym typeface="Wingdings" pitchFamily="2" charset="2"/>
              </a:rPr>
              <a:t>: </a:t>
            </a:r>
            <a:r>
              <a:rPr lang="en-US" sz="2400" dirty="0" err="1">
                <a:sym typeface="Wingdings" pitchFamily="2" charset="2"/>
              </a:rPr>
              <a:t>senam</a:t>
            </a:r>
            <a:r>
              <a:rPr lang="en-US" sz="2400" dirty="0">
                <a:sym typeface="Wingdings" pitchFamily="2" charset="2"/>
              </a:rPr>
              <a:t> 2x/</a:t>
            </a:r>
            <a:r>
              <a:rPr lang="en-US" sz="2400" dirty="0" err="1">
                <a:sym typeface="Wingdings" pitchFamily="2" charset="2"/>
              </a:rPr>
              <a:t>mgg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jalan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santai</a:t>
            </a:r>
            <a:r>
              <a:rPr lang="en-US" sz="2400" dirty="0">
                <a:sym typeface="Wingdings" pitchFamily="2" charset="2"/>
              </a:rPr>
              <a:t> 3x/</a:t>
            </a:r>
            <a:r>
              <a:rPr lang="en-US" sz="2400" dirty="0" err="1">
                <a:sym typeface="Wingdings" pitchFamily="2" charset="2"/>
              </a:rPr>
              <a:t>mgg</a:t>
            </a:r>
            <a:endParaRPr lang="en-US" sz="2400" dirty="0">
              <a:sym typeface="Wingdings" pitchFamily="2" charset="2"/>
            </a:endParaRPr>
          </a:p>
          <a:p>
            <a:pPr marL="739775">
              <a:buFontTx/>
              <a:buChar char="-"/>
            </a:pPr>
            <a:r>
              <a:rPr lang="en-US" sz="2400" dirty="0">
                <a:sym typeface="Wingdings" pitchFamily="2" charset="2"/>
              </a:rPr>
              <a:t>1 </a:t>
            </a:r>
            <a:r>
              <a:rPr lang="en-US" sz="2400" dirty="0" err="1">
                <a:sym typeface="Wingdings" pitchFamily="2" charset="2"/>
              </a:rPr>
              <a:t>bln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sebelum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berangkat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     : </a:t>
            </a:r>
            <a:r>
              <a:rPr lang="en-US" sz="2400" dirty="0" err="1">
                <a:sym typeface="Wingdings" pitchFamily="2" charset="2"/>
              </a:rPr>
              <a:t>senam</a:t>
            </a:r>
            <a:r>
              <a:rPr lang="en-US" sz="2400" dirty="0">
                <a:sym typeface="Wingdings" pitchFamily="2" charset="2"/>
              </a:rPr>
              <a:t> 2x/</a:t>
            </a:r>
            <a:r>
              <a:rPr lang="en-US" sz="2400" dirty="0" err="1">
                <a:sym typeface="Wingdings" pitchFamily="2" charset="2"/>
              </a:rPr>
              <a:t>mgg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jalan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santai</a:t>
            </a:r>
            <a:r>
              <a:rPr lang="en-US" sz="2400" dirty="0">
                <a:sym typeface="Wingdings" pitchFamily="2" charset="2"/>
              </a:rPr>
              <a:t> 4x/</a:t>
            </a:r>
            <a:r>
              <a:rPr lang="en-US" sz="2400" dirty="0" err="1">
                <a:sym typeface="Wingdings" pitchFamily="2" charset="2"/>
              </a:rPr>
              <a:t>mgg</a:t>
            </a:r>
            <a:endParaRPr lang="en-US" sz="24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c. </a:t>
            </a:r>
            <a:r>
              <a:rPr lang="en-US" dirty="0" err="1">
                <a:sym typeface="Wingdings" pitchFamily="2" charset="2"/>
              </a:rPr>
              <a:t>Tempat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Latihan</a:t>
            </a:r>
            <a:r>
              <a:rPr lang="en-US" dirty="0">
                <a:sym typeface="Wingdings" pitchFamily="2" charset="2"/>
              </a:rPr>
              <a:t> : </a:t>
            </a:r>
            <a:r>
              <a:rPr lang="en-US" dirty="0" err="1">
                <a:sym typeface="Wingdings" pitchFamily="2" charset="2"/>
              </a:rPr>
              <a:t>sebaiknya</a:t>
            </a:r>
            <a:r>
              <a:rPr lang="en-US" dirty="0">
                <a:sym typeface="Wingdings" pitchFamily="2" charset="2"/>
              </a:rPr>
              <a:t> di </a:t>
            </a:r>
            <a:r>
              <a:rPr lang="en-US" dirty="0" err="1">
                <a:sym typeface="Wingdings" pitchFamily="2" charset="2"/>
              </a:rPr>
              <a:t>tempat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terbuka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terjangkau</a:t>
            </a: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sz="8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err="1">
                <a:sym typeface="Wingdings" pitchFamily="2" charset="2"/>
              </a:rPr>
              <a:t>Bagi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jamaah</a:t>
            </a:r>
            <a:r>
              <a:rPr lang="en-US" dirty="0">
                <a:sym typeface="Wingdings" pitchFamily="2" charset="2"/>
              </a:rPr>
              <a:t> haji </a:t>
            </a:r>
            <a:r>
              <a:rPr lang="en-US" dirty="0" err="1">
                <a:sym typeface="Wingdings" pitchFamily="2" charset="2"/>
              </a:rPr>
              <a:t>risti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atau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sakit</a:t>
            </a:r>
            <a:r>
              <a:rPr lang="en-US" dirty="0">
                <a:sym typeface="Wingdings" pitchFamily="2" charset="2"/>
              </a:rPr>
              <a:t>  </a:t>
            </a:r>
            <a:r>
              <a:rPr lang="en-US" dirty="0" err="1">
                <a:sym typeface="Wingdings" pitchFamily="2" charset="2"/>
              </a:rPr>
              <a:t>konsultasi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ke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dokter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sebelum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latihan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87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</TotalTime>
  <Words>1234</Words>
  <Application>Microsoft Office PowerPoint</Application>
  <PresentationFormat>Widescreen</PresentationFormat>
  <Paragraphs>137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Arial Narrow</vt:lpstr>
      <vt:lpstr>Calibri</vt:lpstr>
      <vt:lpstr>Calibri Light</vt:lpstr>
      <vt:lpstr>Cambria Math</vt:lpstr>
      <vt:lpstr>Wingdings</vt:lpstr>
      <vt:lpstr>Office Theme</vt:lpstr>
      <vt:lpstr>PowerPoint Presentation</vt:lpstr>
      <vt:lpstr>Dasar Hukum</vt:lpstr>
      <vt:lpstr>PowerPoint Presentation</vt:lpstr>
      <vt:lpstr>PEMERIKSAAN AWAL DAN PEMBINAAN KESEHATAN</vt:lpstr>
      <vt:lpstr>PowerPoint Presentation</vt:lpstr>
      <vt:lpstr>PEMERIKSAAN KESEHATAN</vt:lpstr>
      <vt:lpstr>PEMBINAAN KESEHATAN HAJI</vt:lpstr>
      <vt:lpstr>BAGAIMANA CARANYA</vt:lpstr>
      <vt:lpstr>1. LATIHAN KESEGARAN JASMANI</vt:lpstr>
      <vt:lpstr>2. PENGATURAN BERAT BADAN</vt:lpstr>
      <vt:lpstr>3. MAKANAN SEHAT</vt:lpstr>
      <vt:lpstr>PowerPoint Presentation</vt:lpstr>
      <vt:lpstr>PERILAKU HIDUP BERSIH DAN SEHAT (PHBS)  BAGI JEMAAH HAJI</vt:lpstr>
      <vt:lpstr>Kemenkes Himbau Jemaah haji selalu lakukan PHBS</vt:lpstr>
      <vt:lpstr>PowerPoint Presentation</vt:lpstr>
      <vt:lpstr>PowerPoint Presentation</vt:lpstr>
      <vt:lpstr>MENGHADAPI CUACA PANAS SAAT HAJI</vt:lpstr>
      <vt:lpstr>PowerPoint Presentation</vt:lpstr>
      <vt:lpstr>WASPADAI MERS-COV</vt:lpstr>
      <vt:lpstr>Middle East Respiratory Syndrome Coronavirus  (MERS-CoV)  </vt:lpstr>
      <vt:lpstr>HIMBAUAN KEMENKES TENTANG WABAH KOLERA DI YAMAN</vt:lpstr>
      <vt:lpstr>PowerPoint Presentation</vt:lpstr>
      <vt:lpstr>PowerPoint Presentation</vt:lpstr>
      <vt:lpstr>PowerPoint Presentation</vt:lpstr>
      <vt:lpstr>TERIMA KASIH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toshiba</cp:lastModifiedBy>
  <cp:revision>20</cp:revision>
  <dcterms:created xsi:type="dcterms:W3CDTF">2017-06-04T18:33:53Z</dcterms:created>
  <dcterms:modified xsi:type="dcterms:W3CDTF">2017-06-04T21:46:14Z</dcterms:modified>
</cp:coreProperties>
</file>